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7"/>
  </p:notesMasterIdLst>
  <p:handoutMasterIdLst>
    <p:handoutMasterId r:id="rId108"/>
  </p:handoutMasterIdLst>
  <p:sldIdLst>
    <p:sldId id="256" r:id="rId2"/>
    <p:sldId id="337" r:id="rId3"/>
    <p:sldId id="338" r:id="rId4"/>
    <p:sldId id="339" r:id="rId5"/>
    <p:sldId id="378" r:id="rId6"/>
    <p:sldId id="340" r:id="rId7"/>
    <p:sldId id="341" r:id="rId8"/>
    <p:sldId id="349" r:id="rId9"/>
    <p:sldId id="348" r:id="rId10"/>
    <p:sldId id="368" r:id="rId11"/>
    <p:sldId id="369" r:id="rId12"/>
    <p:sldId id="257" r:id="rId13"/>
    <p:sldId id="260" r:id="rId14"/>
    <p:sldId id="258" r:id="rId15"/>
    <p:sldId id="305" r:id="rId16"/>
    <p:sldId id="259" r:id="rId17"/>
    <p:sldId id="332" r:id="rId18"/>
    <p:sldId id="261" r:id="rId19"/>
    <p:sldId id="280" r:id="rId20"/>
    <p:sldId id="295" r:id="rId21"/>
    <p:sldId id="263" r:id="rId22"/>
    <p:sldId id="264" r:id="rId23"/>
    <p:sldId id="351" r:id="rId24"/>
    <p:sldId id="270" r:id="rId25"/>
    <p:sldId id="267" r:id="rId26"/>
    <p:sldId id="271" r:id="rId27"/>
    <p:sldId id="272" r:id="rId28"/>
    <p:sldId id="274" r:id="rId29"/>
    <p:sldId id="275" r:id="rId30"/>
    <p:sldId id="352" r:id="rId31"/>
    <p:sldId id="268" r:id="rId32"/>
    <p:sldId id="276" r:id="rId33"/>
    <p:sldId id="277" r:id="rId34"/>
    <p:sldId id="278" r:id="rId35"/>
    <p:sldId id="279" r:id="rId36"/>
    <p:sldId id="306" r:id="rId37"/>
    <p:sldId id="353" r:id="rId38"/>
    <p:sldId id="356" r:id="rId39"/>
    <p:sldId id="354" r:id="rId40"/>
    <p:sldId id="355" r:id="rId41"/>
    <p:sldId id="282" r:id="rId42"/>
    <p:sldId id="283" r:id="rId43"/>
    <p:sldId id="284" r:id="rId44"/>
    <p:sldId id="285" r:id="rId45"/>
    <p:sldId id="286" r:id="rId46"/>
    <p:sldId id="287" r:id="rId47"/>
    <p:sldId id="357" r:id="rId48"/>
    <p:sldId id="288" r:id="rId49"/>
    <p:sldId id="291" r:id="rId50"/>
    <p:sldId id="334" r:id="rId51"/>
    <p:sldId id="289" r:id="rId52"/>
    <p:sldId id="290" r:id="rId53"/>
    <p:sldId id="307" r:id="rId54"/>
    <p:sldId id="292" r:id="rId55"/>
    <p:sldId id="293" r:id="rId56"/>
    <p:sldId id="360" r:id="rId57"/>
    <p:sldId id="361" r:id="rId58"/>
    <p:sldId id="297" r:id="rId59"/>
    <p:sldId id="298" r:id="rId60"/>
    <p:sldId id="299" r:id="rId61"/>
    <p:sldId id="300" r:id="rId62"/>
    <p:sldId id="301" r:id="rId63"/>
    <p:sldId id="303" r:id="rId64"/>
    <p:sldId id="302" r:id="rId65"/>
    <p:sldId id="304" r:id="rId66"/>
    <p:sldId id="362" r:id="rId67"/>
    <p:sldId id="358" r:id="rId68"/>
    <p:sldId id="359" r:id="rId69"/>
    <p:sldId id="376" r:id="rId70"/>
    <p:sldId id="377" r:id="rId71"/>
    <p:sldId id="363" r:id="rId72"/>
    <p:sldId id="308" r:id="rId73"/>
    <p:sldId id="309" r:id="rId74"/>
    <p:sldId id="365" r:id="rId75"/>
    <p:sldId id="325" r:id="rId76"/>
    <p:sldId id="326" r:id="rId77"/>
    <p:sldId id="327" r:id="rId78"/>
    <p:sldId id="329" r:id="rId79"/>
    <p:sldId id="364" r:id="rId80"/>
    <p:sldId id="331" r:id="rId81"/>
    <p:sldId id="330" r:id="rId82"/>
    <p:sldId id="310" r:id="rId83"/>
    <p:sldId id="379" r:id="rId84"/>
    <p:sldId id="311" r:id="rId85"/>
    <p:sldId id="366" r:id="rId86"/>
    <p:sldId id="312" r:id="rId87"/>
    <p:sldId id="313" r:id="rId88"/>
    <p:sldId id="314" r:id="rId89"/>
    <p:sldId id="367" r:id="rId90"/>
    <p:sldId id="324" r:id="rId91"/>
    <p:sldId id="321" r:id="rId92"/>
    <p:sldId id="322" r:id="rId93"/>
    <p:sldId id="323" r:id="rId94"/>
    <p:sldId id="370" r:id="rId95"/>
    <p:sldId id="371" r:id="rId96"/>
    <p:sldId id="372" r:id="rId97"/>
    <p:sldId id="335" r:id="rId98"/>
    <p:sldId id="336" r:id="rId99"/>
    <p:sldId id="373" r:id="rId100"/>
    <p:sldId id="342" r:id="rId101"/>
    <p:sldId id="343" r:id="rId102"/>
    <p:sldId id="374" r:id="rId103"/>
    <p:sldId id="344" r:id="rId104"/>
    <p:sldId id="345" r:id="rId105"/>
    <p:sldId id="375" r:id="rId106"/>
  </p:sldIdLst>
  <p:sldSz cx="12192000" cy="6858000"/>
  <p:notesSz cx="9601200" cy="731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notesMaster" Target="notesMasters/notesMaster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handoutMaster" Target="handoutMasters/handoutMaster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937" cy="36648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438180" y="0"/>
            <a:ext cx="4160937" cy="366486"/>
          </a:xfrm>
          <a:prstGeom prst="rect">
            <a:avLst/>
          </a:prstGeom>
        </p:spPr>
        <p:txBody>
          <a:bodyPr vert="horz" lIns="91440" tIns="45720" rIns="91440" bIns="45720" rtlCol="0"/>
          <a:lstStyle>
            <a:lvl1pPr algn="r">
              <a:defRPr sz="1200"/>
            </a:lvl1pPr>
          </a:lstStyle>
          <a:p>
            <a:fld id="{A0EA77F2-116F-433B-8096-5A148BFBAA2D}" type="datetimeFigureOut">
              <a:rPr lang="en-US" smtClean="0"/>
              <a:t>3/27/2019</a:t>
            </a:fld>
            <a:endParaRPr lang="en-US"/>
          </a:p>
        </p:txBody>
      </p:sp>
      <p:sp>
        <p:nvSpPr>
          <p:cNvPr id="4" name="Footer Placeholder 3"/>
          <p:cNvSpPr>
            <a:spLocks noGrp="1"/>
          </p:cNvSpPr>
          <p:nvPr>
            <p:ph type="ftr" sz="quarter" idx="2"/>
          </p:nvPr>
        </p:nvSpPr>
        <p:spPr>
          <a:xfrm>
            <a:off x="0" y="6948715"/>
            <a:ext cx="4160937" cy="36648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438180" y="6948715"/>
            <a:ext cx="4160937" cy="366485"/>
          </a:xfrm>
          <a:prstGeom prst="rect">
            <a:avLst/>
          </a:prstGeom>
        </p:spPr>
        <p:txBody>
          <a:bodyPr vert="horz" lIns="91440" tIns="45720" rIns="91440" bIns="45720" rtlCol="0" anchor="b"/>
          <a:lstStyle>
            <a:lvl1pPr algn="r">
              <a:defRPr sz="1200"/>
            </a:lvl1pPr>
          </a:lstStyle>
          <a:p>
            <a:fld id="{207BF21D-42D6-497B-ABD6-A1F649713086}" type="slidenum">
              <a:rPr lang="en-US" smtClean="0"/>
              <a:t>‹#›</a:t>
            </a:fld>
            <a:endParaRPr lang="en-US"/>
          </a:p>
        </p:txBody>
      </p:sp>
    </p:spTree>
    <p:extLst>
      <p:ext uri="{BB962C8B-B14F-4D97-AF65-F5344CB8AC3E}">
        <p14:creationId xmlns:p14="http://schemas.microsoft.com/office/powerpoint/2010/main" val="17372591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520" cy="36703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5438458" y="0"/>
            <a:ext cx="4160520" cy="367030"/>
          </a:xfrm>
          <a:prstGeom prst="rect">
            <a:avLst/>
          </a:prstGeom>
        </p:spPr>
        <p:txBody>
          <a:bodyPr vert="horz" lIns="96661" tIns="48331" rIns="96661" bIns="48331" rtlCol="0"/>
          <a:lstStyle>
            <a:lvl1pPr algn="r">
              <a:defRPr sz="1300"/>
            </a:lvl1pPr>
          </a:lstStyle>
          <a:p>
            <a:fld id="{D6252A93-C8AF-4002-ACBC-2AC0D0950A01}" type="datetimeFigureOut">
              <a:rPr lang="en-US" smtClean="0"/>
              <a:t>3/26/2019</a:t>
            </a:fld>
            <a:endParaRPr lang="en-US"/>
          </a:p>
        </p:txBody>
      </p:sp>
      <p:sp>
        <p:nvSpPr>
          <p:cNvPr id="4" name="Slide Image Placeholder 3"/>
          <p:cNvSpPr>
            <a:spLocks noGrp="1" noRot="1" noChangeAspect="1"/>
          </p:cNvSpPr>
          <p:nvPr>
            <p:ph type="sldImg" idx="2"/>
          </p:nvPr>
        </p:nvSpPr>
        <p:spPr>
          <a:xfrm>
            <a:off x="2606675" y="914400"/>
            <a:ext cx="4387850" cy="2468563"/>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960120" y="3520440"/>
            <a:ext cx="7680960" cy="2880360"/>
          </a:xfrm>
          <a:prstGeom prst="rect">
            <a:avLst/>
          </a:prstGeom>
        </p:spPr>
        <p:txBody>
          <a:bodyPr vert="horz" lIns="96661" tIns="48331" rIns="96661" bIns="48331"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948171"/>
            <a:ext cx="4160520" cy="367029"/>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5438458" y="6948171"/>
            <a:ext cx="4160520" cy="367029"/>
          </a:xfrm>
          <a:prstGeom prst="rect">
            <a:avLst/>
          </a:prstGeom>
        </p:spPr>
        <p:txBody>
          <a:bodyPr vert="horz" lIns="96661" tIns="48331" rIns="96661" bIns="48331" rtlCol="0" anchor="b"/>
          <a:lstStyle>
            <a:lvl1pPr algn="r">
              <a:defRPr sz="1300"/>
            </a:lvl1pPr>
          </a:lstStyle>
          <a:p>
            <a:fld id="{5C38FF23-37A1-445D-9599-C77148C74F65}" type="slidenum">
              <a:rPr lang="en-US" smtClean="0"/>
              <a:t>‹#›</a:t>
            </a:fld>
            <a:endParaRPr lang="en-US"/>
          </a:p>
        </p:txBody>
      </p:sp>
    </p:spTree>
    <p:extLst>
      <p:ext uri="{BB962C8B-B14F-4D97-AF65-F5344CB8AC3E}">
        <p14:creationId xmlns:p14="http://schemas.microsoft.com/office/powerpoint/2010/main" val="1099615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3B00709-BA8E-4D92-BEA1-E7E3B2F7640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202DE2-367D-4DD9-87F3-F2DCCB4306CB}" type="slidenum">
              <a:rPr lang="en-US" smtClean="0"/>
              <a:t>‹#›</a:t>
            </a:fld>
            <a:endParaRPr lang="en-US"/>
          </a:p>
        </p:txBody>
      </p:sp>
    </p:spTree>
    <p:extLst>
      <p:ext uri="{BB962C8B-B14F-4D97-AF65-F5344CB8AC3E}">
        <p14:creationId xmlns:p14="http://schemas.microsoft.com/office/powerpoint/2010/main" val="3197109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B00709-BA8E-4D92-BEA1-E7E3B2F7640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202DE2-367D-4DD9-87F3-F2DCCB4306CB}" type="slidenum">
              <a:rPr lang="en-US" smtClean="0"/>
              <a:t>‹#›</a:t>
            </a:fld>
            <a:endParaRPr lang="en-US"/>
          </a:p>
        </p:txBody>
      </p:sp>
    </p:spTree>
    <p:extLst>
      <p:ext uri="{BB962C8B-B14F-4D97-AF65-F5344CB8AC3E}">
        <p14:creationId xmlns:p14="http://schemas.microsoft.com/office/powerpoint/2010/main" val="3452937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B00709-BA8E-4D92-BEA1-E7E3B2F7640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202DE2-367D-4DD9-87F3-F2DCCB4306CB}" type="slidenum">
              <a:rPr lang="en-US" smtClean="0"/>
              <a:t>‹#›</a:t>
            </a:fld>
            <a:endParaRPr lang="en-US"/>
          </a:p>
        </p:txBody>
      </p:sp>
    </p:spTree>
    <p:extLst>
      <p:ext uri="{BB962C8B-B14F-4D97-AF65-F5344CB8AC3E}">
        <p14:creationId xmlns:p14="http://schemas.microsoft.com/office/powerpoint/2010/main" val="805860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B00709-BA8E-4D92-BEA1-E7E3B2F7640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202DE2-367D-4DD9-87F3-F2DCCB4306CB}" type="slidenum">
              <a:rPr lang="en-US" smtClean="0"/>
              <a:t>‹#›</a:t>
            </a:fld>
            <a:endParaRPr lang="en-US"/>
          </a:p>
        </p:txBody>
      </p:sp>
    </p:spTree>
    <p:extLst>
      <p:ext uri="{BB962C8B-B14F-4D97-AF65-F5344CB8AC3E}">
        <p14:creationId xmlns:p14="http://schemas.microsoft.com/office/powerpoint/2010/main" val="1409881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3B00709-BA8E-4D92-BEA1-E7E3B2F7640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202DE2-367D-4DD9-87F3-F2DCCB4306CB}" type="slidenum">
              <a:rPr lang="en-US" smtClean="0"/>
              <a:t>‹#›</a:t>
            </a:fld>
            <a:endParaRPr lang="en-US"/>
          </a:p>
        </p:txBody>
      </p:sp>
    </p:spTree>
    <p:extLst>
      <p:ext uri="{BB962C8B-B14F-4D97-AF65-F5344CB8AC3E}">
        <p14:creationId xmlns:p14="http://schemas.microsoft.com/office/powerpoint/2010/main" val="3466631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3B00709-BA8E-4D92-BEA1-E7E3B2F7640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202DE2-367D-4DD9-87F3-F2DCCB4306CB}" type="slidenum">
              <a:rPr lang="en-US" smtClean="0"/>
              <a:t>‹#›</a:t>
            </a:fld>
            <a:endParaRPr lang="en-US"/>
          </a:p>
        </p:txBody>
      </p:sp>
    </p:spTree>
    <p:extLst>
      <p:ext uri="{BB962C8B-B14F-4D97-AF65-F5344CB8AC3E}">
        <p14:creationId xmlns:p14="http://schemas.microsoft.com/office/powerpoint/2010/main" val="3455919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3B00709-BA8E-4D92-BEA1-E7E3B2F7640D}" type="datetimeFigureOut">
              <a:rPr lang="en-US" smtClean="0"/>
              <a:t>3/26/2019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202DE2-367D-4DD9-87F3-F2DCCB4306CB}" type="slidenum">
              <a:rPr lang="en-US" smtClean="0"/>
              <a:t>‹#›</a:t>
            </a:fld>
            <a:endParaRPr lang="en-US"/>
          </a:p>
        </p:txBody>
      </p:sp>
    </p:spTree>
    <p:extLst>
      <p:ext uri="{BB962C8B-B14F-4D97-AF65-F5344CB8AC3E}">
        <p14:creationId xmlns:p14="http://schemas.microsoft.com/office/powerpoint/2010/main" val="2193752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B00709-BA8E-4D92-BEA1-E7E3B2F7640D}" type="datetimeFigureOut">
              <a:rPr lang="en-US" smtClean="0"/>
              <a:t>3/26/2019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202DE2-367D-4DD9-87F3-F2DCCB4306CB}" type="slidenum">
              <a:rPr lang="en-US" smtClean="0"/>
              <a:t>‹#›</a:t>
            </a:fld>
            <a:endParaRPr lang="en-US"/>
          </a:p>
        </p:txBody>
      </p:sp>
    </p:spTree>
    <p:extLst>
      <p:ext uri="{BB962C8B-B14F-4D97-AF65-F5344CB8AC3E}">
        <p14:creationId xmlns:p14="http://schemas.microsoft.com/office/powerpoint/2010/main" val="171756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B00709-BA8E-4D92-BEA1-E7E3B2F7640D}" type="datetimeFigureOut">
              <a:rPr lang="en-US" smtClean="0"/>
              <a:t>3/26/2019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202DE2-367D-4DD9-87F3-F2DCCB4306CB}" type="slidenum">
              <a:rPr lang="en-US" smtClean="0"/>
              <a:t>‹#›</a:t>
            </a:fld>
            <a:endParaRPr lang="en-US"/>
          </a:p>
        </p:txBody>
      </p:sp>
    </p:spTree>
    <p:extLst>
      <p:ext uri="{BB962C8B-B14F-4D97-AF65-F5344CB8AC3E}">
        <p14:creationId xmlns:p14="http://schemas.microsoft.com/office/powerpoint/2010/main" val="2774640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3B00709-BA8E-4D92-BEA1-E7E3B2F7640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202DE2-367D-4DD9-87F3-F2DCCB4306CB}" type="slidenum">
              <a:rPr lang="en-US" smtClean="0"/>
              <a:t>‹#›</a:t>
            </a:fld>
            <a:endParaRPr lang="en-US"/>
          </a:p>
        </p:txBody>
      </p:sp>
    </p:spTree>
    <p:extLst>
      <p:ext uri="{BB962C8B-B14F-4D97-AF65-F5344CB8AC3E}">
        <p14:creationId xmlns:p14="http://schemas.microsoft.com/office/powerpoint/2010/main" val="1479636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3B00709-BA8E-4D92-BEA1-E7E3B2F7640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202DE2-367D-4DD9-87F3-F2DCCB4306CB}" type="slidenum">
              <a:rPr lang="en-US" smtClean="0"/>
              <a:t>‹#›</a:t>
            </a:fld>
            <a:endParaRPr lang="en-US"/>
          </a:p>
        </p:txBody>
      </p:sp>
    </p:spTree>
    <p:extLst>
      <p:ext uri="{BB962C8B-B14F-4D97-AF65-F5344CB8AC3E}">
        <p14:creationId xmlns:p14="http://schemas.microsoft.com/office/powerpoint/2010/main" val="2158047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B00709-BA8E-4D92-BEA1-E7E3B2F7640D}" type="datetimeFigureOut">
              <a:rPr lang="en-US" smtClean="0"/>
              <a:t>3/26/2019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202DE2-367D-4DD9-87F3-F2DCCB4306CB}" type="slidenum">
              <a:rPr lang="en-US" smtClean="0"/>
              <a:t>‹#›</a:t>
            </a:fld>
            <a:endParaRPr lang="en-US"/>
          </a:p>
        </p:txBody>
      </p:sp>
    </p:spTree>
    <p:extLst>
      <p:ext uri="{BB962C8B-B14F-4D97-AF65-F5344CB8AC3E}">
        <p14:creationId xmlns:p14="http://schemas.microsoft.com/office/powerpoint/2010/main" val="27514130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5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5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5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5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8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55.png"/><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8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3.png"/><Relationship Id="rId4" Type="http://schemas.openxmlformats.org/officeDocument/2006/relationships/image" Target="../media/image68.png"/></Relationships>
</file>

<file path=ppt/slides/_rels/slide9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70.png"/><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9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72.png"/><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94.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9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Midterm 2 Review</a:t>
            </a:r>
            <a:endParaRPr lang="en-US" dirty="0"/>
          </a:p>
        </p:txBody>
      </p:sp>
      <p:sp>
        <p:nvSpPr>
          <p:cNvPr id="3" name="Subtitle 2"/>
          <p:cNvSpPr>
            <a:spLocks noGrp="1"/>
          </p:cNvSpPr>
          <p:nvPr>
            <p:ph type="subTitle" idx="1"/>
          </p:nvPr>
        </p:nvSpPr>
        <p:spPr/>
        <p:txBody>
          <a:bodyPr/>
          <a:lstStyle/>
          <a:p>
            <a:r>
              <a:rPr lang="en-US" dirty="0" smtClean="0"/>
              <a:t>March 27, 2019</a:t>
            </a:r>
            <a:endParaRPr lang="en-US" dirty="0"/>
          </a:p>
        </p:txBody>
      </p:sp>
    </p:spTree>
    <p:extLst>
      <p:ext uri="{BB962C8B-B14F-4D97-AF65-F5344CB8AC3E}">
        <p14:creationId xmlns:p14="http://schemas.microsoft.com/office/powerpoint/2010/main" val="17541605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0328079" y="6498113"/>
            <a:ext cx="162327" cy="266784"/>
          </a:xfrm>
          <a:prstGeom prst="rect">
            <a:avLst/>
          </a:prstGeom>
        </p:spPr>
        <p:txBody>
          <a:bodyPr vert="horz" wrap="square" lIns="0" tIns="22650" rIns="0" bIns="0" rtlCol="0">
            <a:spAutoFit/>
          </a:bodyPr>
          <a:lstStyle/>
          <a:p>
            <a:pPr marL="25168">
              <a:spcBef>
                <a:spcPts val="178"/>
              </a:spcBef>
            </a:pPr>
            <a:r>
              <a:rPr sz="1585" spc="-10" dirty="0">
                <a:solidFill>
                  <a:srgbClr val="7F7F7F"/>
                </a:solidFill>
                <a:latin typeface="Arial"/>
                <a:cs typeface="Arial"/>
              </a:rPr>
              <a:t>1</a:t>
            </a:r>
            <a:endParaRPr sz="1585">
              <a:latin typeface="Arial"/>
              <a:cs typeface="Arial"/>
            </a:endParaRPr>
          </a:p>
        </p:txBody>
      </p:sp>
      <p:sp>
        <p:nvSpPr>
          <p:cNvPr id="2" name="TextBox 1"/>
          <p:cNvSpPr txBox="1"/>
          <p:nvPr/>
        </p:nvSpPr>
        <p:spPr>
          <a:xfrm>
            <a:off x="943276" y="1194911"/>
            <a:ext cx="2281187" cy="1384995"/>
          </a:xfrm>
          <a:prstGeom prst="rect">
            <a:avLst/>
          </a:prstGeom>
          <a:noFill/>
          <a:ln w="38100">
            <a:solidFill>
              <a:schemeClr val="tx1"/>
            </a:solidFill>
          </a:ln>
        </p:spPr>
        <p:txBody>
          <a:bodyPr wrap="square" rtlCol="0">
            <a:spAutoFit/>
          </a:bodyPr>
          <a:lstStyle/>
          <a:p>
            <a:r>
              <a:rPr lang="en-US" sz="2800" b="1" dirty="0" smtClean="0"/>
              <a:t>MT1</a:t>
            </a:r>
          </a:p>
          <a:p>
            <a:r>
              <a:rPr lang="en-US" sz="2800" dirty="0" smtClean="0"/>
              <a:t>Foundations for Inference</a:t>
            </a:r>
            <a:endParaRPr lang="en-US" sz="2800" dirty="0"/>
          </a:p>
        </p:txBody>
      </p:sp>
      <p:sp>
        <p:nvSpPr>
          <p:cNvPr id="3" name="TextBox 2"/>
          <p:cNvSpPr txBox="1"/>
          <p:nvPr/>
        </p:nvSpPr>
        <p:spPr>
          <a:xfrm>
            <a:off x="385010" y="3164681"/>
            <a:ext cx="4581625" cy="3693319"/>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t>What does a p-value represent? How to put it in the context of the data.</a:t>
            </a:r>
          </a:p>
          <a:p>
            <a:pPr marL="285750" indent="-285750">
              <a:buFont typeface="Arial" panose="020B0604020202020204" pitchFamily="34" charset="0"/>
              <a:buChar char="•"/>
            </a:pPr>
            <a:r>
              <a:rPr lang="en-US" b="1" dirty="0" smtClean="0"/>
              <a:t>How do we calculate a p-value with:</a:t>
            </a:r>
          </a:p>
          <a:p>
            <a:pPr marL="742950" lvl="1" indent="-285750">
              <a:buFont typeface="Arial" panose="020B0604020202020204" pitchFamily="34" charset="0"/>
              <a:buChar char="•"/>
            </a:pPr>
            <a:r>
              <a:rPr lang="en-US" dirty="0" smtClean="0"/>
              <a:t>The sampling distribution?</a:t>
            </a:r>
          </a:p>
          <a:p>
            <a:pPr marL="742950" lvl="1" indent="-285750">
              <a:buFont typeface="Arial" panose="020B0604020202020204" pitchFamily="34" charset="0"/>
              <a:buChar char="•"/>
            </a:pPr>
            <a:r>
              <a:rPr lang="en-US" dirty="0" smtClean="0"/>
              <a:t>A randomization distribution?</a:t>
            </a:r>
          </a:p>
          <a:p>
            <a:pPr marL="742950" lvl="1" indent="-285750">
              <a:buFont typeface="Arial" panose="020B0604020202020204" pitchFamily="34" charset="0"/>
              <a:buChar char="•"/>
            </a:pPr>
            <a:r>
              <a:rPr lang="en-US" dirty="0" smtClean="0"/>
              <a:t>A bootstrap distribution?</a:t>
            </a:r>
          </a:p>
          <a:p>
            <a:pPr marL="285750" indent="-285750">
              <a:buFont typeface="Arial" panose="020B0604020202020204" pitchFamily="34" charset="0"/>
              <a:buChar char="•"/>
            </a:pPr>
            <a:r>
              <a:rPr lang="en-US" b="1" dirty="0" smtClean="0"/>
              <a:t>When calculating a p-value with the following, what should they be centered at? What do they all need to assume?</a:t>
            </a:r>
          </a:p>
          <a:p>
            <a:pPr marL="742950" lvl="1" indent="-285750">
              <a:buFont typeface="Arial" panose="020B0604020202020204" pitchFamily="34" charset="0"/>
              <a:buChar char="•"/>
            </a:pPr>
            <a:r>
              <a:rPr lang="en-US" dirty="0" smtClean="0"/>
              <a:t>The sampling distribution?</a:t>
            </a:r>
          </a:p>
          <a:p>
            <a:pPr marL="742950" lvl="1" indent="-285750">
              <a:buFont typeface="Arial" panose="020B0604020202020204" pitchFamily="34" charset="0"/>
              <a:buChar char="•"/>
            </a:pPr>
            <a:r>
              <a:rPr lang="en-US" dirty="0" smtClean="0"/>
              <a:t>A randomization distribution?</a:t>
            </a:r>
          </a:p>
          <a:p>
            <a:pPr marL="742950" lvl="1" indent="-285750">
              <a:buFont typeface="Arial" panose="020B0604020202020204" pitchFamily="34" charset="0"/>
              <a:buChar char="•"/>
            </a:pPr>
            <a:r>
              <a:rPr lang="en-US" dirty="0" smtClean="0"/>
              <a:t>A bootstrap distribution?</a:t>
            </a:r>
          </a:p>
          <a:p>
            <a:pPr marL="285750" indent="-285750">
              <a:buFont typeface="Arial" panose="020B0604020202020204" pitchFamily="34" charset="0"/>
              <a:buChar char="•"/>
            </a:pPr>
            <a:endParaRPr lang="en-US" dirty="0"/>
          </a:p>
        </p:txBody>
      </p:sp>
      <p:sp>
        <p:nvSpPr>
          <p:cNvPr id="11" name="TextBox 10"/>
          <p:cNvSpPr txBox="1"/>
          <p:nvPr/>
        </p:nvSpPr>
        <p:spPr>
          <a:xfrm>
            <a:off x="4966635" y="3477816"/>
            <a:ext cx="6925291" cy="1754326"/>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t>What does a confidence interval represent?</a:t>
            </a:r>
          </a:p>
          <a:p>
            <a:pPr marL="742950" lvl="1" indent="-285750">
              <a:buFont typeface="Arial" panose="020B0604020202020204" pitchFamily="34" charset="0"/>
              <a:buChar char="•"/>
            </a:pPr>
            <a:r>
              <a:rPr lang="en-US" u="sng" dirty="0" smtClean="0"/>
              <a:t>How do we put it into words</a:t>
            </a:r>
            <a:r>
              <a:rPr lang="en-US" dirty="0" smtClean="0"/>
              <a:t>. “We are XX% confident that the true pop. Parameter is in the interval.”</a:t>
            </a:r>
          </a:p>
          <a:p>
            <a:pPr marL="742950" lvl="1" indent="-285750">
              <a:buFont typeface="Arial" panose="020B0604020202020204" pitchFamily="34" charset="0"/>
              <a:buChar char="•"/>
            </a:pPr>
            <a:r>
              <a:rPr lang="en-US" dirty="0" smtClean="0"/>
              <a:t>XX% of random samples of size n will have confidence interval that contains the pop. Parameter.</a:t>
            </a:r>
          </a:p>
          <a:p>
            <a:pPr marL="285750" indent="-285750">
              <a:buFont typeface="Arial" panose="020B0604020202020204" pitchFamily="34" charset="0"/>
              <a:buChar char="•"/>
            </a:pPr>
            <a:endParaRPr lang="en-US" dirty="0"/>
          </a:p>
        </p:txBody>
      </p:sp>
      <p:sp>
        <p:nvSpPr>
          <p:cNvPr id="12" name="object 3"/>
          <p:cNvSpPr txBox="1"/>
          <p:nvPr/>
        </p:nvSpPr>
        <p:spPr>
          <a:xfrm>
            <a:off x="659710" y="117455"/>
            <a:ext cx="10062637" cy="884646"/>
          </a:xfrm>
          <a:prstGeom prst="rect">
            <a:avLst/>
          </a:prstGeom>
        </p:spPr>
        <p:txBody>
          <a:bodyPr vert="horz" wrap="square" lIns="0" tIns="22650" rIns="0" bIns="0" rtlCol="0">
            <a:spAutoFit/>
          </a:bodyPr>
          <a:lstStyle/>
          <a:p>
            <a:pPr marL="25168">
              <a:spcBef>
                <a:spcPts val="178"/>
              </a:spcBef>
            </a:pPr>
            <a:r>
              <a:rPr lang="en-US" sz="2800" b="1" dirty="0" smtClean="0">
                <a:latin typeface="Arial"/>
                <a:cs typeface="Arial"/>
              </a:rPr>
              <a:t>How do MT1 material and MT2 material relate? Will MT1 material be on MT2? </a:t>
            </a:r>
            <a:endParaRPr lang="en-US" sz="2800" dirty="0">
              <a:latin typeface="Arial"/>
              <a:cs typeface="Arial"/>
            </a:endParaRPr>
          </a:p>
        </p:txBody>
      </p:sp>
      <p:sp>
        <p:nvSpPr>
          <p:cNvPr id="13" name="TextBox 12"/>
          <p:cNvSpPr txBox="1"/>
          <p:nvPr/>
        </p:nvSpPr>
        <p:spPr>
          <a:xfrm>
            <a:off x="5433546" y="5011340"/>
            <a:ext cx="4581625" cy="2031325"/>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t>Why is the Central Limit Theorem important? </a:t>
            </a:r>
          </a:p>
          <a:p>
            <a:pPr marL="742950" lvl="1" indent="-285750">
              <a:buFont typeface="Arial" panose="020B0604020202020204" pitchFamily="34" charset="0"/>
              <a:buChar char="•"/>
            </a:pPr>
            <a:r>
              <a:rPr lang="en-US" dirty="0" smtClean="0"/>
              <a:t>It tells us when a sampling distribution is normal.</a:t>
            </a:r>
          </a:p>
          <a:p>
            <a:pPr marL="742950" lvl="1" indent="-285750">
              <a:buFont typeface="Arial" panose="020B0604020202020204" pitchFamily="34" charset="0"/>
              <a:buChar char="•"/>
            </a:pPr>
            <a:r>
              <a:rPr lang="en-US" dirty="0" smtClean="0"/>
              <a:t>Remember properties of normal distributions!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904688537"/>
      </p:ext>
    </p:extLst>
  </p:cSld>
  <p:clrMapOvr>
    <a:masterClrMapping/>
  </p:clrMapOvr>
  <p:transition>
    <p:cut/>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03646" y="177100"/>
            <a:ext cx="10740792" cy="6562740"/>
          </a:xfrm>
          <a:prstGeom prst="rect">
            <a:avLst/>
          </a:prstGeom>
        </p:spPr>
      </p:pic>
    </p:spTree>
    <p:extLst>
      <p:ext uri="{BB962C8B-B14F-4D97-AF65-F5344CB8AC3E}">
        <p14:creationId xmlns:p14="http://schemas.microsoft.com/office/powerpoint/2010/main" val="190562965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03646" y="177100"/>
            <a:ext cx="10740792" cy="6562740"/>
          </a:xfrm>
          <a:prstGeom prst="rect">
            <a:avLst/>
          </a:prstGeom>
        </p:spPr>
      </p:pic>
      <p:sp>
        <p:nvSpPr>
          <p:cNvPr id="2" name="Rectangle 1"/>
          <p:cNvSpPr/>
          <p:nvPr/>
        </p:nvSpPr>
        <p:spPr>
          <a:xfrm>
            <a:off x="1183908" y="4350618"/>
            <a:ext cx="4466122" cy="587141"/>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152193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5642" y="375385"/>
            <a:ext cx="5043638" cy="3785652"/>
          </a:xfrm>
          <a:prstGeom prst="rect">
            <a:avLst/>
          </a:prstGeom>
          <a:noFill/>
        </p:spPr>
        <p:txBody>
          <a:bodyPr wrap="square" rtlCol="0">
            <a:spAutoFit/>
          </a:bodyPr>
          <a:lstStyle/>
          <a:p>
            <a:r>
              <a:rPr lang="en-US" sz="6000" b="1" dirty="0" smtClean="0"/>
              <a:t>Properties of Normal, T, Chi-Squared, and F distribution</a:t>
            </a:r>
            <a:endParaRPr lang="en-US" sz="6000" b="1" dirty="0"/>
          </a:p>
        </p:txBody>
      </p:sp>
      <p:pic>
        <p:nvPicPr>
          <p:cNvPr id="4" name="Picture 3"/>
          <p:cNvPicPr>
            <a:picLocks noChangeAspect="1"/>
          </p:cNvPicPr>
          <p:nvPr/>
        </p:nvPicPr>
        <p:blipFill rotWithShape="1">
          <a:blip r:embed="rId2"/>
          <a:srcRect r="56366"/>
          <a:stretch/>
        </p:blipFill>
        <p:spPr>
          <a:xfrm>
            <a:off x="5404049" y="3368843"/>
            <a:ext cx="6396524" cy="3141294"/>
          </a:xfrm>
          <a:prstGeom prst="rect">
            <a:avLst/>
          </a:prstGeom>
        </p:spPr>
      </p:pic>
    </p:spTree>
    <p:extLst>
      <p:ext uri="{BB962C8B-B14F-4D97-AF65-F5344CB8AC3E}">
        <p14:creationId xmlns:p14="http://schemas.microsoft.com/office/powerpoint/2010/main" val="1282503658"/>
      </p:ext>
    </p:extLst>
  </p:cSld>
  <p:clrMapOvr>
    <a:masterClrMapping/>
  </p:clrMapOvr>
  <p:transition>
    <p:cut/>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p:cNvSpPr txBox="1"/>
          <p:nvPr/>
        </p:nvSpPr>
        <p:spPr>
          <a:xfrm>
            <a:off x="336884" y="318110"/>
            <a:ext cx="11656194" cy="355845"/>
          </a:xfrm>
          <a:prstGeom prst="rect">
            <a:avLst/>
          </a:prstGeom>
          <a:solidFill>
            <a:srgbClr val="9AB8CE"/>
          </a:solidFill>
        </p:spPr>
        <p:txBody>
          <a:bodyPr vert="horz" wrap="square" lIns="0" tIns="50334" rIns="0" bIns="0" rtlCol="0">
            <a:spAutoFit/>
          </a:bodyPr>
          <a:lstStyle/>
          <a:p>
            <a:pPr marL="118288">
              <a:spcBef>
                <a:spcPts val="396"/>
              </a:spcBef>
            </a:pPr>
            <a:r>
              <a:rPr sz="1982" dirty="0">
                <a:solidFill>
                  <a:srgbClr val="1A2E3D"/>
                </a:solidFill>
                <a:latin typeface="Arial"/>
                <a:cs typeface="Arial"/>
              </a:rPr>
              <a:t>Clicker</a:t>
            </a:r>
            <a:r>
              <a:rPr sz="1982" spc="-10" dirty="0">
                <a:solidFill>
                  <a:srgbClr val="1A2E3D"/>
                </a:solidFill>
                <a:latin typeface="Arial"/>
                <a:cs typeface="Arial"/>
              </a:rPr>
              <a:t> </a:t>
            </a:r>
            <a:r>
              <a:rPr sz="1982" spc="10" dirty="0">
                <a:solidFill>
                  <a:srgbClr val="1A2E3D"/>
                </a:solidFill>
                <a:latin typeface="Arial"/>
                <a:cs typeface="Arial"/>
              </a:rPr>
              <a:t>question</a:t>
            </a:r>
            <a:endParaRPr sz="1982">
              <a:latin typeface="Arial"/>
              <a:cs typeface="Arial"/>
            </a:endParaRPr>
          </a:p>
        </p:txBody>
      </p:sp>
      <p:sp>
        <p:nvSpPr>
          <p:cNvPr id="6" name="object 3"/>
          <p:cNvSpPr txBox="1">
            <a:spLocks noGrp="1"/>
          </p:cNvSpPr>
          <p:nvPr>
            <p:ph type="title"/>
          </p:nvPr>
        </p:nvSpPr>
        <p:spPr>
          <a:xfrm>
            <a:off x="336884" y="762807"/>
            <a:ext cx="11656194" cy="924033"/>
          </a:xfrm>
          <a:prstGeom prst="rect">
            <a:avLst/>
          </a:prstGeom>
          <a:solidFill>
            <a:srgbClr val="D6E2EB"/>
          </a:solidFill>
        </p:spPr>
        <p:txBody>
          <a:bodyPr vert="horz" wrap="square" lIns="0" tIns="61657" rIns="0" bIns="0" rtlCol="0" anchor="ctr">
            <a:spAutoFit/>
          </a:bodyPr>
          <a:lstStyle/>
          <a:p>
            <a:pPr marL="118288" marR="184982">
              <a:lnSpc>
                <a:spcPct val="100000"/>
              </a:lnSpc>
              <a:spcBef>
                <a:spcPts val="484"/>
              </a:spcBef>
            </a:pPr>
            <a:r>
              <a:rPr lang="en-US" sz="2800" dirty="0" smtClean="0"/>
              <a:t>The figure below shows three unimodal and symmetric curves. Which of the following is most plausible?</a:t>
            </a:r>
            <a:endParaRPr sz="1400" dirty="0">
              <a:latin typeface="Times New Roman"/>
              <a:cs typeface="Times New Roman"/>
            </a:endParaRPr>
          </a:p>
        </p:txBody>
      </p:sp>
      <p:pic>
        <p:nvPicPr>
          <p:cNvPr id="3" name="Picture 2"/>
          <p:cNvPicPr>
            <a:picLocks noChangeAspect="1"/>
          </p:cNvPicPr>
          <p:nvPr/>
        </p:nvPicPr>
        <p:blipFill>
          <a:blip r:embed="rId2"/>
          <a:stretch>
            <a:fillRect/>
          </a:stretch>
        </p:blipFill>
        <p:spPr>
          <a:xfrm>
            <a:off x="124928" y="2523172"/>
            <a:ext cx="11868150" cy="2543175"/>
          </a:xfrm>
          <a:prstGeom prst="rect">
            <a:avLst/>
          </a:prstGeom>
        </p:spPr>
      </p:pic>
    </p:spTree>
    <p:extLst>
      <p:ext uri="{BB962C8B-B14F-4D97-AF65-F5344CB8AC3E}">
        <p14:creationId xmlns:p14="http://schemas.microsoft.com/office/powerpoint/2010/main" val="380892137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p:cNvSpPr txBox="1"/>
          <p:nvPr/>
        </p:nvSpPr>
        <p:spPr>
          <a:xfrm>
            <a:off x="336884" y="318110"/>
            <a:ext cx="11656194" cy="355845"/>
          </a:xfrm>
          <a:prstGeom prst="rect">
            <a:avLst/>
          </a:prstGeom>
          <a:solidFill>
            <a:srgbClr val="9AB8CE"/>
          </a:solidFill>
        </p:spPr>
        <p:txBody>
          <a:bodyPr vert="horz" wrap="square" lIns="0" tIns="50334" rIns="0" bIns="0" rtlCol="0">
            <a:spAutoFit/>
          </a:bodyPr>
          <a:lstStyle/>
          <a:p>
            <a:pPr marL="118288">
              <a:spcBef>
                <a:spcPts val="396"/>
              </a:spcBef>
            </a:pPr>
            <a:r>
              <a:rPr sz="1982" dirty="0">
                <a:solidFill>
                  <a:srgbClr val="1A2E3D"/>
                </a:solidFill>
                <a:latin typeface="Arial"/>
                <a:cs typeface="Arial"/>
              </a:rPr>
              <a:t>Clicker</a:t>
            </a:r>
            <a:r>
              <a:rPr sz="1982" spc="-10" dirty="0">
                <a:solidFill>
                  <a:srgbClr val="1A2E3D"/>
                </a:solidFill>
                <a:latin typeface="Arial"/>
                <a:cs typeface="Arial"/>
              </a:rPr>
              <a:t> </a:t>
            </a:r>
            <a:r>
              <a:rPr sz="1982" spc="10" dirty="0">
                <a:solidFill>
                  <a:srgbClr val="1A2E3D"/>
                </a:solidFill>
                <a:latin typeface="Arial"/>
                <a:cs typeface="Arial"/>
              </a:rPr>
              <a:t>question</a:t>
            </a:r>
            <a:endParaRPr sz="1982">
              <a:latin typeface="Arial"/>
              <a:cs typeface="Arial"/>
            </a:endParaRPr>
          </a:p>
        </p:txBody>
      </p:sp>
      <p:sp>
        <p:nvSpPr>
          <p:cNvPr id="6" name="object 3"/>
          <p:cNvSpPr txBox="1">
            <a:spLocks noGrp="1"/>
          </p:cNvSpPr>
          <p:nvPr>
            <p:ph type="title"/>
          </p:nvPr>
        </p:nvSpPr>
        <p:spPr>
          <a:xfrm>
            <a:off x="336884" y="762807"/>
            <a:ext cx="11656194" cy="924033"/>
          </a:xfrm>
          <a:prstGeom prst="rect">
            <a:avLst/>
          </a:prstGeom>
          <a:solidFill>
            <a:srgbClr val="D6E2EB"/>
          </a:solidFill>
        </p:spPr>
        <p:txBody>
          <a:bodyPr vert="horz" wrap="square" lIns="0" tIns="61657" rIns="0" bIns="0" rtlCol="0" anchor="ctr">
            <a:spAutoFit/>
          </a:bodyPr>
          <a:lstStyle/>
          <a:p>
            <a:pPr marL="118288" marR="184982">
              <a:lnSpc>
                <a:spcPct val="100000"/>
              </a:lnSpc>
              <a:spcBef>
                <a:spcPts val="484"/>
              </a:spcBef>
            </a:pPr>
            <a:r>
              <a:rPr lang="en-US" sz="2800" dirty="0" smtClean="0"/>
              <a:t>The figure below shows three unimodal and symmetric curves. Which of the following is most plausible?</a:t>
            </a:r>
            <a:endParaRPr sz="1400" dirty="0">
              <a:latin typeface="Times New Roman"/>
              <a:cs typeface="Times New Roman"/>
            </a:endParaRPr>
          </a:p>
        </p:txBody>
      </p:sp>
      <p:pic>
        <p:nvPicPr>
          <p:cNvPr id="3" name="Picture 2"/>
          <p:cNvPicPr>
            <a:picLocks noChangeAspect="1"/>
          </p:cNvPicPr>
          <p:nvPr/>
        </p:nvPicPr>
        <p:blipFill>
          <a:blip r:embed="rId2"/>
          <a:stretch>
            <a:fillRect/>
          </a:stretch>
        </p:blipFill>
        <p:spPr>
          <a:xfrm>
            <a:off x="323850" y="4010227"/>
            <a:ext cx="11868150" cy="2543175"/>
          </a:xfrm>
          <a:prstGeom prst="rect">
            <a:avLst/>
          </a:prstGeom>
        </p:spPr>
      </p:pic>
      <p:sp>
        <p:nvSpPr>
          <p:cNvPr id="2" name="Rectangle 1"/>
          <p:cNvSpPr/>
          <p:nvPr/>
        </p:nvSpPr>
        <p:spPr>
          <a:xfrm>
            <a:off x="5621154" y="4312118"/>
            <a:ext cx="5727031" cy="66414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0779409"/>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232871" y="871004"/>
            <a:ext cx="7950245" cy="4767172"/>
          </a:xfrm>
          <a:prstGeom prst="rect">
            <a:avLst/>
          </a:prstGeom>
        </p:spPr>
        <p:txBody>
          <a:bodyPr vert="horz" wrap="square" lIns="0" tIns="85568" rIns="0" bIns="0" rtlCol="0">
            <a:spAutoFit/>
          </a:bodyPr>
          <a:lstStyle/>
          <a:p>
            <a:pPr marL="385064" marR="10067" indent="-361155">
              <a:lnSpc>
                <a:spcPts val="2358"/>
              </a:lnSpc>
              <a:spcBef>
                <a:spcPts val="674"/>
              </a:spcBef>
            </a:pPr>
            <a:r>
              <a:rPr sz="2774" dirty="0">
                <a:solidFill>
                  <a:srgbClr val="024F84"/>
                </a:solidFill>
                <a:latin typeface="DejaVu Serif"/>
                <a:cs typeface="DejaVu Serif"/>
              </a:rPr>
              <a:t>▶ </a:t>
            </a:r>
            <a:r>
              <a:rPr sz="3171" b="1" spc="-59" dirty="0">
                <a:latin typeface="Arial"/>
                <a:cs typeface="Arial"/>
              </a:rPr>
              <a:t>Calculating </a:t>
            </a:r>
            <a:r>
              <a:rPr sz="3171" b="1" spc="-40" dirty="0">
                <a:latin typeface="Arial"/>
                <a:cs typeface="Arial"/>
              </a:rPr>
              <a:t>the </a:t>
            </a:r>
            <a:r>
              <a:rPr sz="3171" b="1" spc="-69" dirty="0">
                <a:latin typeface="Arial"/>
                <a:cs typeface="Arial"/>
              </a:rPr>
              <a:t>necessary </a:t>
            </a:r>
            <a:r>
              <a:rPr sz="3171" b="1" spc="-59" dirty="0">
                <a:latin typeface="Arial"/>
                <a:cs typeface="Arial"/>
              </a:rPr>
              <a:t>sample </a:t>
            </a:r>
            <a:r>
              <a:rPr sz="3171" b="1" spc="-89" dirty="0">
                <a:latin typeface="Arial"/>
                <a:cs typeface="Arial"/>
              </a:rPr>
              <a:t>size </a:t>
            </a:r>
            <a:r>
              <a:rPr sz="3171" b="1" spc="-40" dirty="0">
                <a:latin typeface="Arial"/>
                <a:cs typeface="Arial"/>
              </a:rPr>
              <a:t>for </a:t>
            </a:r>
            <a:r>
              <a:rPr sz="3171" b="1" spc="-99" dirty="0">
                <a:latin typeface="Arial"/>
                <a:cs typeface="Arial"/>
              </a:rPr>
              <a:t>a CI </a:t>
            </a:r>
            <a:r>
              <a:rPr lang="en-US" sz="3171" b="1" spc="-99" dirty="0" smtClean="0">
                <a:latin typeface="Arial"/>
                <a:cs typeface="Arial"/>
              </a:rPr>
              <a:t>of </a:t>
            </a:r>
            <a:r>
              <a:rPr lang="en-US" sz="3171" b="1" i="1" spc="-99" dirty="0" smtClean="0">
                <a:latin typeface="Arial"/>
                <a:cs typeface="Arial"/>
              </a:rPr>
              <a:t>p</a:t>
            </a:r>
            <a:r>
              <a:rPr lang="en-US" sz="3171" b="1" spc="-99" dirty="0" smtClean="0">
                <a:latin typeface="Arial"/>
                <a:cs typeface="Arial"/>
              </a:rPr>
              <a:t> </a:t>
            </a:r>
            <a:r>
              <a:rPr sz="3171" b="1" spc="-20" dirty="0" smtClean="0">
                <a:latin typeface="Arial"/>
                <a:cs typeface="Arial"/>
              </a:rPr>
              <a:t>with </a:t>
            </a:r>
            <a:r>
              <a:rPr sz="3171" b="1" spc="-99" dirty="0">
                <a:latin typeface="Arial"/>
                <a:cs typeface="Arial"/>
              </a:rPr>
              <a:t>a </a:t>
            </a:r>
            <a:r>
              <a:rPr sz="3171" b="1" spc="-79" dirty="0">
                <a:latin typeface="Arial"/>
                <a:cs typeface="Arial"/>
              </a:rPr>
              <a:t>given  </a:t>
            </a:r>
            <a:r>
              <a:rPr sz="3171" b="1" spc="-59" dirty="0">
                <a:latin typeface="Arial"/>
                <a:cs typeface="Arial"/>
              </a:rPr>
              <a:t>margin </a:t>
            </a:r>
            <a:r>
              <a:rPr sz="3171" b="1" spc="-30" dirty="0">
                <a:latin typeface="Arial"/>
                <a:cs typeface="Arial"/>
              </a:rPr>
              <a:t>of</a:t>
            </a:r>
            <a:r>
              <a:rPr sz="3171" b="1" spc="50" dirty="0">
                <a:latin typeface="Arial"/>
                <a:cs typeface="Arial"/>
              </a:rPr>
              <a:t> </a:t>
            </a:r>
            <a:r>
              <a:rPr sz="3171" b="1" spc="-50" dirty="0">
                <a:latin typeface="Arial"/>
                <a:cs typeface="Arial"/>
              </a:rPr>
              <a:t>error:</a:t>
            </a:r>
            <a:endParaRPr sz="3171" b="1" dirty="0">
              <a:latin typeface="Arial"/>
              <a:cs typeface="Arial"/>
            </a:endParaRPr>
          </a:p>
          <a:p>
            <a:pPr marL="975244" indent="-273068">
              <a:lnSpc>
                <a:spcPts val="2368"/>
              </a:lnSpc>
              <a:spcBef>
                <a:spcPts val="99"/>
              </a:spcBef>
              <a:buClr>
                <a:srgbClr val="024F84"/>
              </a:buClr>
              <a:buChar char="–"/>
              <a:tabLst>
                <a:tab pos="975244" algn="l"/>
              </a:tabLst>
            </a:pPr>
            <a:endParaRPr lang="en-US" sz="2180" u="sng" spc="-79" dirty="0">
              <a:latin typeface="Arial"/>
              <a:cs typeface="Arial"/>
            </a:endParaRPr>
          </a:p>
          <a:p>
            <a:pPr marL="975244" indent="-273068">
              <a:lnSpc>
                <a:spcPts val="2368"/>
              </a:lnSpc>
              <a:spcBef>
                <a:spcPts val="99"/>
              </a:spcBef>
              <a:buClr>
                <a:srgbClr val="024F84"/>
              </a:buClr>
              <a:buChar char="–"/>
              <a:tabLst>
                <a:tab pos="975244" algn="l"/>
              </a:tabLst>
            </a:pPr>
            <a:r>
              <a:rPr lang="en-US" sz="2774" u="sng" spc="-79" dirty="0">
                <a:latin typeface="Arial"/>
                <a:cs typeface="Arial"/>
              </a:rPr>
              <a:t>Option 1: </a:t>
            </a:r>
            <a:r>
              <a:rPr sz="2774" spc="-79" dirty="0">
                <a:latin typeface="Arial"/>
                <a:cs typeface="Arial"/>
              </a:rPr>
              <a:t>If </a:t>
            </a:r>
            <a:r>
              <a:rPr sz="2774" spc="-59" dirty="0">
                <a:latin typeface="Arial"/>
                <a:cs typeface="Arial"/>
              </a:rPr>
              <a:t>there </a:t>
            </a:r>
            <a:r>
              <a:rPr sz="2774" spc="-69" dirty="0">
                <a:latin typeface="Arial"/>
                <a:cs typeface="Arial"/>
              </a:rPr>
              <a:t>is </a:t>
            </a:r>
            <a:r>
              <a:rPr sz="2774" spc="-89" dirty="0">
                <a:latin typeface="Arial"/>
                <a:cs typeface="Arial"/>
              </a:rPr>
              <a:t>a </a:t>
            </a:r>
            <a:r>
              <a:rPr sz="2774" spc="-50" dirty="0">
                <a:latin typeface="Arial"/>
                <a:cs typeface="Arial"/>
              </a:rPr>
              <a:t>previous study, </a:t>
            </a:r>
            <a:r>
              <a:rPr sz="2774" spc="-59" dirty="0">
                <a:solidFill>
                  <a:srgbClr val="C00000"/>
                </a:solidFill>
                <a:latin typeface="Arial"/>
                <a:cs typeface="Arial"/>
              </a:rPr>
              <a:t>use </a:t>
            </a:r>
            <a:r>
              <a:rPr sz="2774" i="1" spc="-634" dirty="0">
                <a:solidFill>
                  <a:srgbClr val="C00000"/>
                </a:solidFill>
                <a:latin typeface="Times New Roman"/>
                <a:cs typeface="Times New Roman"/>
              </a:rPr>
              <a:t>p</a:t>
            </a:r>
            <a:r>
              <a:rPr sz="2774" spc="-634" dirty="0">
                <a:solidFill>
                  <a:srgbClr val="C00000"/>
                </a:solidFill>
                <a:latin typeface="Verdana"/>
                <a:cs typeface="Verdana"/>
              </a:rPr>
              <a:t>ˆ </a:t>
            </a:r>
            <a:r>
              <a:rPr lang="en-US" sz="2774" spc="-634" dirty="0">
                <a:solidFill>
                  <a:srgbClr val="C00000"/>
                </a:solidFill>
                <a:latin typeface="Verdana"/>
                <a:cs typeface="Verdana"/>
              </a:rPr>
              <a:t>             </a:t>
            </a:r>
            <a:r>
              <a:rPr sz="2774" spc="-40" dirty="0">
                <a:solidFill>
                  <a:srgbClr val="C00000"/>
                </a:solidFill>
                <a:latin typeface="Arial"/>
                <a:cs typeface="Arial"/>
              </a:rPr>
              <a:t>from </a:t>
            </a:r>
            <a:r>
              <a:rPr sz="2774" spc="-20" dirty="0">
                <a:solidFill>
                  <a:srgbClr val="C00000"/>
                </a:solidFill>
                <a:latin typeface="Arial"/>
                <a:cs typeface="Arial"/>
              </a:rPr>
              <a:t>that</a:t>
            </a:r>
            <a:r>
              <a:rPr sz="2774" spc="466" dirty="0">
                <a:solidFill>
                  <a:srgbClr val="C00000"/>
                </a:solidFill>
                <a:latin typeface="Arial"/>
                <a:cs typeface="Arial"/>
              </a:rPr>
              <a:t> </a:t>
            </a:r>
            <a:r>
              <a:rPr sz="2774" spc="-30" dirty="0">
                <a:solidFill>
                  <a:srgbClr val="C00000"/>
                </a:solidFill>
                <a:latin typeface="Arial"/>
                <a:cs typeface="Arial"/>
              </a:rPr>
              <a:t>study</a:t>
            </a:r>
            <a:endParaRPr sz="2774" dirty="0">
              <a:solidFill>
                <a:srgbClr val="C00000"/>
              </a:solidFill>
              <a:latin typeface="Arial"/>
              <a:cs typeface="Arial"/>
            </a:endParaRPr>
          </a:p>
          <a:p>
            <a:pPr marL="975244" indent="-273068">
              <a:lnSpc>
                <a:spcPts val="2368"/>
              </a:lnSpc>
              <a:buClr>
                <a:srgbClr val="024F84"/>
              </a:buClr>
              <a:buChar char="–"/>
              <a:tabLst>
                <a:tab pos="975244" algn="l"/>
              </a:tabLst>
            </a:pPr>
            <a:endParaRPr lang="en-US" sz="2774" u="sng" spc="-79" dirty="0">
              <a:latin typeface="Arial"/>
              <a:cs typeface="Arial"/>
            </a:endParaRPr>
          </a:p>
          <a:p>
            <a:pPr marL="975244" indent="-273068">
              <a:lnSpc>
                <a:spcPts val="2368"/>
              </a:lnSpc>
              <a:buClr>
                <a:srgbClr val="024F84"/>
              </a:buClr>
              <a:buChar char="–"/>
              <a:tabLst>
                <a:tab pos="975244" algn="l"/>
              </a:tabLst>
            </a:pPr>
            <a:endParaRPr lang="en-US" sz="2774" u="sng" spc="-79" dirty="0">
              <a:latin typeface="Arial"/>
              <a:cs typeface="Arial"/>
            </a:endParaRPr>
          </a:p>
          <a:p>
            <a:pPr marL="975244" indent="-273068">
              <a:lnSpc>
                <a:spcPts val="2368"/>
              </a:lnSpc>
              <a:buClr>
                <a:srgbClr val="024F84"/>
              </a:buClr>
              <a:buChar char="–"/>
              <a:tabLst>
                <a:tab pos="975244" algn="l"/>
              </a:tabLst>
            </a:pPr>
            <a:endParaRPr lang="en-US" sz="2774" u="sng" spc="-79" dirty="0">
              <a:latin typeface="Arial"/>
              <a:cs typeface="Arial"/>
            </a:endParaRPr>
          </a:p>
          <a:p>
            <a:pPr marL="975244" indent="-273068">
              <a:lnSpc>
                <a:spcPts val="2368"/>
              </a:lnSpc>
              <a:buClr>
                <a:srgbClr val="024F84"/>
              </a:buClr>
              <a:buChar char="–"/>
              <a:tabLst>
                <a:tab pos="975244" algn="l"/>
              </a:tabLst>
            </a:pPr>
            <a:r>
              <a:rPr lang="en-US" sz="2774" u="sng" spc="-79" dirty="0">
                <a:latin typeface="Arial"/>
                <a:cs typeface="Arial"/>
              </a:rPr>
              <a:t>Option 2: </a:t>
            </a:r>
            <a:r>
              <a:rPr sz="2774" spc="-79" dirty="0">
                <a:latin typeface="Arial"/>
                <a:cs typeface="Arial"/>
              </a:rPr>
              <a:t>If </a:t>
            </a:r>
            <a:r>
              <a:rPr sz="2774" spc="-10" dirty="0">
                <a:latin typeface="Arial"/>
                <a:cs typeface="Arial"/>
              </a:rPr>
              <a:t>not, </a:t>
            </a:r>
            <a:r>
              <a:rPr sz="2774" spc="-59" dirty="0">
                <a:solidFill>
                  <a:srgbClr val="C00000"/>
                </a:solidFill>
                <a:latin typeface="Arial"/>
                <a:cs typeface="Arial"/>
              </a:rPr>
              <a:t>use </a:t>
            </a:r>
            <a:r>
              <a:rPr sz="2774" i="1" spc="-634" dirty="0">
                <a:solidFill>
                  <a:srgbClr val="C00000"/>
                </a:solidFill>
                <a:latin typeface="Times New Roman"/>
                <a:cs typeface="Times New Roman"/>
              </a:rPr>
              <a:t>p</a:t>
            </a:r>
            <a:r>
              <a:rPr sz="2774" spc="-634" dirty="0">
                <a:solidFill>
                  <a:srgbClr val="C00000"/>
                </a:solidFill>
                <a:latin typeface="Verdana"/>
                <a:cs typeface="Verdana"/>
              </a:rPr>
              <a:t>ˆ </a:t>
            </a:r>
            <a:r>
              <a:rPr sz="2774" spc="-89" dirty="0">
                <a:solidFill>
                  <a:srgbClr val="C00000"/>
                </a:solidFill>
                <a:latin typeface="Verdana"/>
                <a:cs typeface="Verdana"/>
              </a:rPr>
              <a:t>=</a:t>
            </a:r>
            <a:r>
              <a:rPr sz="2774" spc="-20" dirty="0">
                <a:solidFill>
                  <a:srgbClr val="C00000"/>
                </a:solidFill>
                <a:latin typeface="Verdana"/>
                <a:cs typeface="Verdana"/>
              </a:rPr>
              <a:t> </a:t>
            </a:r>
            <a:r>
              <a:rPr sz="2774" spc="-149" dirty="0">
                <a:solidFill>
                  <a:srgbClr val="C00000"/>
                </a:solidFill>
                <a:latin typeface="Verdana"/>
                <a:cs typeface="Verdana"/>
              </a:rPr>
              <a:t>0</a:t>
            </a:r>
            <a:r>
              <a:rPr sz="2774" i="1" spc="-149" dirty="0">
                <a:solidFill>
                  <a:srgbClr val="C00000"/>
                </a:solidFill>
                <a:latin typeface="Arial"/>
                <a:cs typeface="Arial"/>
              </a:rPr>
              <a:t>.</a:t>
            </a:r>
            <a:r>
              <a:rPr sz="2774" spc="-149" dirty="0">
                <a:solidFill>
                  <a:srgbClr val="C00000"/>
                </a:solidFill>
                <a:latin typeface="Verdana"/>
                <a:cs typeface="Verdana"/>
              </a:rPr>
              <a:t>5</a:t>
            </a:r>
            <a:r>
              <a:rPr sz="2774" spc="-149" dirty="0">
                <a:solidFill>
                  <a:srgbClr val="C00000"/>
                </a:solidFill>
                <a:latin typeface="Arial"/>
                <a:cs typeface="Arial"/>
              </a:rPr>
              <a:t>:</a:t>
            </a:r>
            <a:endParaRPr sz="2774" dirty="0">
              <a:solidFill>
                <a:srgbClr val="C00000"/>
              </a:solidFill>
              <a:latin typeface="Arial"/>
              <a:cs typeface="Arial"/>
            </a:endParaRPr>
          </a:p>
          <a:p>
            <a:pPr marL="1564166" lvl="1" indent="-273068">
              <a:lnSpc>
                <a:spcPts val="2378"/>
              </a:lnSpc>
              <a:spcBef>
                <a:spcPts val="168"/>
              </a:spcBef>
              <a:buClr>
                <a:srgbClr val="024F84"/>
              </a:buClr>
              <a:buChar char="•"/>
              <a:tabLst>
                <a:tab pos="1565424" algn="l"/>
              </a:tabLst>
            </a:pPr>
            <a:r>
              <a:rPr sz="2774" spc="-59" dirty="0">
                <a:latin typeface="Arial"/>
                <a:cs typeface="Arial"/>
              </a:rPr>
              <a:t>if </a:t>
            </a:r>
            <a:r>
              <a:rPr sz="2774" spc="-50" dirty="0">
                <a:latin typeface="Arial"/>
                <a:cs typeface="Arial"/>
              </a:rPr>
              <a:t>you </a:t>
            </a:r>
            <a:r>
              <a:rPr sz="2774" spc="10" dirty="0">
                <a:latin typeface="Arial"/>
                <a:cs typeface="Arial"/>
              </a:rPr>
              <a:t>don’t </a:t>
            </a:r>
            <a:r>
              <a:rPr sz="2774" spc="-10" dirty="0">
                <a:latin typeface="Arial"/>
                <a:cs typeface="Arial"/>
              </a:rPr>
              <a:t>know </a:t>
            </a:r>
            <a:r>
              <a:rPr sz="2774" spc="-69" dirty="0">
                <a:latin typeface="Arial"/>
                <a:cs typeface="Arial"/>
              </a:rPr>
              <a:t>any </a:t>
            </a:r>
            <a:r>
              <a:rPr sz="2774" spc="-50" dirty="0">
                <a:latin typeface="Arial"/>
                <a:cs typeface="Arial"/>
              </a:rPr>
              <a:t>better, </a:t>
            </a:r>
            <a:r>
              <a:rPr sz="2774" dirty="0">
                <a:latin typeface="Arial"/>
                <a:cs typeface="Arial"/>
              </a:rPr>
              <a:t>50-50 </a:t>
            </a:r>
            <a:r>
              <a:rPr sz="2774" spc="-69" dirty="0">
                <a:latin typeface="Arial"/>
                <a:cs typeface="Arial"/>
              </a:rPr>
              <a:t>is </a:t>
            </a:r>
            <a:r>
              <a:rPr sz="2774" spc="-89" dirty="0">
                <a:latin typeface="Arial"/>
                <a:cs typeface="Arial"/>
              </a:rPr>
              <a:t>a </a:t>
            </a:r>
            <a:r>
              <a:rPr sz="2774" dirty="0">
                <a:latin typeface="Arial"/>
                <a:cs typeface="Arial"/>
              </a:rPr>
              <a:t>good</a:t>
            </a:r>
            <a:r>
              <a:rPr sz="2774" spc="357" dirty="0">
                <a:latin typeface="Arial"/>
                <a:cs typeface="Arial"/>
              </a:rPr>
              <a:t> </a:t>
            </a:r>
            <a:r>
              <a:rPr sz="2774" spc="-50" dirty="0">
                <a:latin typeface="Arial"/>
                <a:cs typeface="Arial"/>
              </a:rPr>
              <a:t>guess</a:t>
            </a:r>
            <a:endParaRPr sz="2774" dirty="0">
              <a:latin typeface="Arial"/>
              <a:cs typeface="Arial"/>
            </a:endParaRPr>
          </a:p>
          <a:p>
            <a:pPr marL="1564166" marR="498318" lvl="1" indent="-273068">
              <a:lnSpc>
                <a:spcPts val="2378"/>
              </a:lnSpc>
              <a:spcBef>
                <a:spcPts val="79"/>
              </a:spcBef>
              <a:buClr>
                <a:srgbClr val="024F84"/>
              </a:buClr>
              <a:buFont typeface="Arial"/>
              <a:buChar char="•"/>
              <a:tabLst>
                <a:tab pos="1565424" algn="l"/>
              </a:tabLst>
            </a:pPr>
            <a:r>
              <a:rPr sz="2774" i="1" spc="-634" dirty="0">
                <a:latin typeface="Times New Roman"/>
                <a:cs typeface="Times New Roman"/>
              </a:rPr>
              <a:t>p</a:t>
            </a:r>
            <a:r>
              <a:rPr sz="2774" spc="-634" dirty="0">
                <a:latin typeface="Verdana"/>
                <a:cs typeface="Verdana"/>
              </a:rPr>
              <a:t>ˆ </a:t>
            </a:r>
            <a:r>
              <a:rPr sz="2774" spc="-89" dirty="0">
                <a:latin typeface="Verdana"/>
                <a:cs typeface="Verdana"/>
              </a:rPr>
              <a:t>= </a:t>
            </a:r>
            <a:r>
              <a:rPr sz="2774" spc="-188" dirty="0">
                <a:latin typeface="Verdana"/>
                <a:cs typeface="Verdana"/>
              </a:rPr>
              <a:t>0</a:t>
            </a:r>
            <a:r>
              <a:rPr sz="2774" i="1" spc="-188" dirty="0">
                <a:latin typeface="Arial"/>
                <a:cs typeface="Arial"/>
              </a:rPr>
              <a:t>.</a:t>
            </a:r>
            <a:r>
              <a:rPr sz="2774" spc="-188" dirty="0">
                <a:latin typeface="Verdana"/>
                <a:cs typeface="Verdana"/>
              </a:rPr>
              <a:t>5 </a:t>
            </a:r>
            <a:r>
              <a:rPr sz="2774" spc="-59" dirty="0">
                <a:latin typeface="Arial"/>
                <a:cs typeface="Arial"/>
              </a:rPr>
              <a:t>gives </a:t>
            </a:r>
            <a:r>
              <a:rPr sz="2774" spc="-40" dirty="0">
                <a:latin typeface="Arial"/>
                <a:cs typeface="Arial"/>
              </a:rPr>
              <a:t>the </a:t>
            </a:r>
            <a:r>
              <a:rPr sz="2774" spc="-10" dirty="0">
                <a:latin typeface="Arial"/>
                <a:cs typeface="Arial"/>
              </a:rPr>
              <a:t>most </a:t>
            </a:r>
            <a:r>
              <a:rPr sz="2774" spc="-50" dirty="0">
                <a:latin typeface="Arial"/>
                <a:cs typeface="Arial"/>
              </a:rPr>
              <a:t>conservative </a:t>
            </a:r>
            <a:r>
              <a:rPr sz="2774" spc="-40" dirty="0">
                <a:latin typeface="Arial"/>
                <a:cs typeface="Arial"/>
              </a:rPr>
              <a:t>estimate</a:t>
            </a:r>
            <a:r>
              <a:rPr lang="en-US" sz="2774" spc="-40" dirty="0">
                <a:latin typeface="Arial"/>
                <a:cs typeface="Arial"/>
              </a:rPr>
              <a:t> of the standard error, which gives the </a:t>
            </a:r>
            <a:r>
              <a:rPr sz="2774" spc="-119" dirty="0">
                <a:latin typeface="Arial"/>
                <a:cs typeface="Arial"/>
              </a:rPr>
              <a:t> </a:t>
            </a:r>
            <a:r>
              <a:rPr sz="2774" spc="-40" dirty="0">
                <a:latin typeface="Arial"/>
                <a:cs typeface="Arial"/>
              </a:rPr>
              <a:t>highest  possible </a:t>
            </a:r>
            <a:r>
              <a:rPr sz="2774" spc="-50" dirty="0">
                <a:latin typeface="Arial"/>
                <a:cs typeface="Arial"/>
              </a:rPr>
              <a:t>sample</a:t>
            </a:r>
            <a:r>
              <a:rPr sz="2774" spc="30" dirty="0">
                <a:latin typeface="Arial"/>
                <a:cs typeface="Arial"/>
              </a:rPr>
              <a:t> </a:t>
            </a:r>
            <a:r>
              <a:rPr sz="2774" spc="-79" dirty="0">
                <a:latin typeface="Arial"/>
                <a:cs typeface="Arial"/>
              </a:rPr>
              <a:t>size</a:t>
            </a:r>
            <a:endParaRPr sz="2774" dirty="0">
              <a:latin typeface="Arial"/>
              <a:cs typeface="Arial"/>
            </a:endParaRPr>
          </a:p>
        </p:txBody>
      </p:sp>
    </p:spTree>
    <p:extLst>
      <p:ext uri="{BB962C8B-B14F-4D97-AF65-F5344CB8AC3E}">
        <p14:creationId xmlns:p14="http://schemas.microsoft.com/office/powerpoint/2010/main" val="1193047755"/>
      </p:ext>
    </p:extLst>
  </p:cSld>
  <p:clrMapOvr>
    <a:masterClrMapping/>
  </p:clrMapOvr>
  <p:transition>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0328079" y="6498113"/>
            <a:ext cx="162327" cy="266784"/>
          </a:xfrm>
          <a:prstGeom prst="rect">
            <a:avLst/>
          </a:prstGeom>
        </p:spPr>
        <p:txBody>
          <a:bodyPr vert="horz" wrap="square" lIns="0" tIns="22650" rIns="0" bIns="0" rtlCol="0">
            <a:spAutoFit/>
          </a:bodyPr>
          <a:lstStyle/>
          <a:p>
            <a:pPr marL="25168">
              <a:spcBef>
                <a:spcPts val="178"/>
              </a:spcBef>
            </a:pPr>
            <a:r>
              <a:rPr sz="1585" spc="-10" dirty="0">
                <a:solidFill>
                  <a:srgbClr val="7F7F7F"/>
                </a:solidFill>
                <a:latin typeface="Arial"/>
                <a:cs typeface="Arial"/>
              </a:rPr>
              <a:t>1</a:t>
            </a:r>
            <a:endParaRPr sz="1585">
              <a:latin typeface="Arial"/>
              <a:cs typeface="Arial"/>
            </a:endParaRPr>
          </a:p>
        </p:txBody>
      </p:sp>
      <p:sp>
        <p:nvSpPr>
          <p:cNvPr id="5" name="object 3"/>
          <p:cNvSpPr txBox="1"/>
          <p:nvPr/>
        </p:nvSpPr>
        <p:spPr>
          <a:xfrm>
            <a:off x="659710" y="117455"/>
            <a:ext cx="10062637" cy="884646"/>
          </a:xfrm>
          <a:prstGeom prst="rect">
            <a:avLst/>
          </a:prstGeom>
        </p:spPr>
        <p:txBody>
          <a:bodyPr vert="horz" wrap="square" lIns="0" tIns="22650" rIns="0" bIns="0" rtlCol="0">
            <a:spAutoFit/>
          </a:bodyPr>
          <a:lstStyle/>
          <a:p>
            <a:pPr marL="25168">
              <a:spcBef>
                <a:spcPts val="178"/>
              </a:spcBef>
            </a:pPr>
            <a:r>
              <a:rPr lang="en-US" sz="2800" b="1" dirty="0" smtClean="0">
                <a:latin typeface="Arial"/>
                <a:cs typeface="Arial"/>
              </a:rPr>
              <a:t>How do MT1 material and MT2 material relate? </a:t>
            </a:r>
            <a:r>
              <a:rPr lang="en-US" sz="2800" b="1" dirty="0" smtClean="0">
                <a:solidFill>
                  <a:srgbClr val="C00000"/>
                </a:solidFill>
                <a:latin typeface="Arial"/>
                <a:cs typeface="Arial"/>
              </a:rPr>
              <a:t>Will MT1 material be on MT2? –Yes!</a:t>
            </a:r>
            <a:endParaRPr lang="en-US" sz="2800" dirty="0">
              <a:solidFill>
                <a:srgbClr val="C00000"/>
              </a:solidFill>
              <a:latin typeface="Arial"/>
              <a:cs typeface="Arial"/>
            </a:endParaRPr>
          </a:p>
        </p:txBody>
      </p:sp>
      <p:sp>
        <p:nvSpPr>
          <p:cNvPr id="2" name="TextBox 1"/>
          <p:cNvSpPr txBox="1"/>
          <p:nvPr/>
        </p:nvSpPr>
        <p:spPr>
          <a:xfrm>
            <a:off x="943276" y="1194911"/>
            <a:ext cx="2281187" cy="1384995"/>
          </a:xfrm>
          <a:prstGeom prst="rect">
            <a:avLst/>
          </a:prstGeom>
          <a:noFill/>
          <a:ln w="38100">
            <a:solidFill>
              <a:schemeClr val="tx1"/>
            </a:solidFill>
          </a:ln>
        </p:spPr>
        <p:txBody>
          <a:bodyPr wrap="square" rtlCol="0">
            <a:spAutoFit/>
          </a:bodyPr>
          <a:lstStyle/>
          <a:p>
            <a:r>
              <a:rPr lang="en-US" sz="2800" b="1" dirty="0" smtClean="0"/>
              <a:t>MT1</a:t>
            </a:r>
          </a:p>
          <a:p>
            <a:r>
              <a:rPr lang="en-US" sz="2800" dirty="0" smtClean="0"/>
              <a:t>Foundations for Inference</a:t>
            </a:r>
            <a:endParaRPr lang="en-US" sz="2800" dirty="0"/>
          </a:p>
        </p:txBody>
      </p:sp>
      <p:sp>
        <p:nvSpPr>
          <p:cNvPr id="6" name="TextBox 5"/>
          <p:cNvSpPr txBox="1"/>
          <p:nvPr/>
        </p:nvSpPr>
        <p:spPr>
          <a:xfrm>
            <a:off x="5303520" y="1194911"/>
            <a:ext cx="6294922" cy="2246769"/>
          </a:xfrm>
          <a:prstGeom prst="rect">
            <a:avLst/>
          </a:prstGeom>
          <a:noFill/>
          <a:ln w="38100">
            <a:solidFill>
              <a:schemeClr val="tx1"/>
            </a:solidFill>
          </a:ln>
        </p:spPr>
        <p:txBody>
          <a:bodyPr wrap="square" rtlCol="0">
            <a:spAutoFit/>
          </a:bodyPr>
          <a:lstStyle/>
          <a:p>
            <a:r>
              <a:rPr lang="en-US" sz="2800" b="1" dirty="0" smtClean="0"/>
              <a:t>Material after MT1</a:t>
            </a:r>
          </a:p>
          <a:p>
            <a:r>
              <a:rPr lang="en-US" sz="2800" dirty="0" smtClean="0"/>
              <a:t>How do we </a:t>
            </a:r>
            <a:r>
              <a:rPr lang="en-US" sz="2800" i="1" dirty="0" smtClean="0"/>
              <a:t>specifically</a:t>
            </a:r>
            <a:r>
              <a:rPr lang="en-US" sz="2800" dirty="0" smtClean="0"/>
              <a:t> conduct inference for various combinations of numerical/categorical(2 vs. &gt;2 levels) variables?</a:t>
            </a:r>
            <a:endParaRPr lang="en-US" sz="2800" dirty="0"/>
          </a:p>
        </p:txBody>
      </p:sp>
      <p:sp>
        <p:nvSpPr>
          <p:cNvPr id="3" name="TextBox 2"/>
          <p:cNvSpPr txBox="1"/>
          <p:nvPr/>
        </p:nvSpPr>
        <p:spPr>
          <a:xfrm>
            <a:off x="385010" y="3164681"/>
            <a:ext cx="4581625" cy="3693319"/>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t>What does a p-value represent? How to put it in the context of the data.</a:t>
            </a:r>
          </a:p>
          <a:p>
            <a:pPr marL="285750" indent="-285750">
              <a:buFont typeface="Arial" panose="020B0604020202020204" pitchFamily="34" charset="0"/>
              <a:buChar char="•"/>
            </a:pPr>
            <a:r>
              <a:rPr lang="en-US" b="1" dirty="0" smtClean="0"/>
              <a:t>How do we calculate a p-value with:</a:t>
            </a:r>
          </a:p>
          <a:p>
            <a:pPr marL="742950" lvl="1" indent="-285750">
              <a:buFont typeface="Arial" panose="020B0604020202020204" pitchFamily="34" charset="0"/>
              <a:buChar char="•"/>
            </a:pPr>
            <a:r>
              <a:rPr lang="en-US" dirty="0" smtClean="0"/>
              <a:t>The sampling distribution?</a:t>
            </a:r>
          </a:p>
          <a:p>
            <a:pPr marL="742950" lvl="1" indent="-285750">
              <a:buFont typeface="Arial" panose="020B0604020202020204" pitchFamily="34" charset="0"/>
              <a:buChar char="•"/>
            </a:pPr>
            <a:r>
              <a:rPr lang="en-US" dirty="0" smtClean="0"/>
              <a:t>A randomization distribution?</a:t>
            </a:r>
          </a:p>
          <a:p>
            <a:pPr marL="742950" lvl="1" indent="-285750">
              <a:buFont typeface="Arial" panose="020B0604020202020204" pitchFamily="34" charset="0"/>
              <a:buChar char="•"/>
            </a:pPr>
            <a:r>
              <a:rPr lang="en-US" dirty="0" smtClean="0"/>
              <a:t>A bootstrap distribution?</a:t>
            </a:r>
          </a:p>
          <a:p>
            <a:pPr marL="285750" indent="-285750">
              <a:buFont typeface="Arial" panose="020B0604020202020204" pitchFamily="34" charset="0"/>
              <a:buChar char="•"/>
            </a:pPr>
            <a:r>
              <a:rPr lang="en-US" b="1" dirty="0" smtClean="0"/>
              <a:t>When calculating a p-value with the following, what should they be centered at? What do they all need to assume?</a:t>
            </a:r>
          </a:p>
          <a:p>
            <a:pPr marL="742950" lvl="1" indent="-285750">
              <a:buFont typeface="Arial" panose="020B0604020202020204" pitchFamily="34" charset="0"/>
              <a:buChar char="•"/>
            </a:pPr>
            <a:r>
              <a:rPr lang="en-US" dirty="0" smtClean="0"/>
              <a:t>The sampling distribution?</a:t>
            </a:r>
          </a:p>
          <a:p>
            <a:pPr marL="742950" lvl="1" indent="-285750">
              <a:buFont typeface="Arial" panose="020B0604020202020204" pitchFamily="34" charset="0"/>
              <a:buChar char="•"/>
            </a:pPr>
            <a:r>
              <a:rPr lang="en-US" dirty="0" smtClean="0"/>
              <a:t>A randomization distribution?</a:t>
            </a:r>
          </a:p>
          <a:p>
            <a:pPr marL="742950" lvl="1" indent="-285750">
              <a:buFont typeface="Arial" panose="020B0604020202020204" pitchFamily="34" charset="0"/>
              <a:buChar char="•"/>
            </a:pPr>
            <a:r>
              <a:rPr lang="en-US" dirty="0" smtClean="0"/>
              <a:t>A bootstrap distribution?</a:t>
            </a:r>
          </a:p>
          <a:p>
            <a:pPr marL="285750" indent="-285750">
              <a:buFont typeface="Arial" panose="020B0604020202020204" pitchFamily="34" charset="0"/>
              <a:buChar char="•"/>
            </a:pPr>
            <a:endParaRPr lang="en-US" dirty="0"/>
          </a:p>
        </p:txBody>
      </p:sp>
      <p:sp>
        <p:nvSpPr>
          <p:cNvPr id="7" name="TextBox 6"/>
          <p:cNvSpPr txBox="1"/>
          <p:nvPr/>
        </p:nvSpPr>
        <p:spPr>
          <a:xfrm>
            <a:off x="5433546" y="5011340"/>
            <a:ext cx="4581625" cy="2031325"/>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t>Why is the Central Limit Theorem important? </a:t>
            </a:r>
          </a:p>
          <a:p>
            <a:pPr marL="742950" lvl="1" indent="-285750">
              <a:buFont typeface="Arial" panose="020B0604020202020204" pitchFamily="34" charset="0"/>
              <a:buChar char="•"/>
            </a:pPr>
            <a:r>
              <a:rPr lang="en-US" dirty="0" smtClean="0"/>
              <a:t>It tells us when a sampling distribution is normal.</a:t>
            </a:r>
          </a:p>
          <a:p>
            <a:pPr marL="742950" lvl="1" indent="-285750">
              <a:buFont typeface="Arial" panose="020B0604020202020204" pitchFamily="34" charset="0"/>
              <a:buChar char="•"/>
            </a:pPr>
            <a:r>
              <a:rPr lang="en-US" dirty="0" smtClean="0"/>
              <a:t>Remember properties of normal distributions!</a:t>
            </a:r>
          </a:p>
          <a:p>
            <a:pPr marL="285750" indent="-285750">
              <a:buFont typeface="Arial" panose="020B0604020202020204" pitchFamily="34" charset="0"/>
              <a:buChar char="•"/>
            </a:pPr>
            <a:endParaRPr lang="en-US" dirty="0"/>
          </a:p>
        </p:txBody>
      </p:sp>
      <p:sp>
        <p:nvSpPr>
          <p:cNvPr id="10" name="Right Arrow 9"/>
          <p:cNvSpPr/>
          <p:nvPr/>
        </p:nvSpPr>
        <p:spPr>
          <a:xfrm>
            <a:off x="3551722" y="1684421"/>
            <a:ext cx="1414913" cy="702644"/>
          </a:xfrm>
          <a:prstGeom prst="rightArrow">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1" name="TextBox 10"/>
          <p:cNvSpPr txBox="1"/>
          <p:nvPr/>
        </p:nvSpPr>
        <p:spPr>
          <a:xfrm>
            <a:off x="4966635" y="3477816"/>
            <a:ext cx="6925291" cy="1754326"/>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t>What does a confidence interval represent?</a:t>
            </a:r>
          </a:p>
          <a:p>
            <a:pPr marL="742950" lvl="1" indent="-285750">
              <a:buFont typeface="Arial" panose="020B0604020202020204" pitchFamily="34" charset="0"/>
              <a:buChar char="•"/>
            </a:pPr>
            <a:r>
              <a:rPr lang="en-US" u="sng" dirty="0" smtClean="0"/>
              <a:t>How do we put it into words</a:t>
            </a:r>
            <a:r>
              <a:rPr lang="en-US" dirty="0" smtClean="0"/>
              <a:t>. “We are XX% confident that the true pop. Parameter is in the interval.”</a:t>
            </a:r>
          </a:p>
          <a:p>
            <a:pPr marL="742950" lvl="1" indent="-285750">
              <a:buFont typeface="Arial" panose="020B0604020202020204" pitchFamily="34" charset="0"/>
              <a:buChar char="•"/>
            </a:pPr>
            <a:r>
              <a:rPr lang="en-US" dirty="0" smtClean="0"/>
              <a:t>XX% of random samples of size n will have confidence interval that contains the pop. Parameter.</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055693604"/>
      </p:ext>
    </p:extLst>
  </p:cSld>
  <p:clrMapOvr>
    <a:masterClrMapping/>
  </p:clrMapOvr>
  <p:transition>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a:spLocks noGrp="1"/>
          </p:cNvSpPr>
          <p:nvPr>
            <p:ph type="title"/>
          </p:nvPr>
        </p:nvSpPr>
        <p:spPr>
          <a:xfrm>
            <a:off x="91782" y="607365"/>
            <a:ext cx="4408055" cy="789420"/>
          </a:xfrm>
        </p:spPr>
        <p:txBody>
          <a:bodyPr>
            <a:normAutofit fontScale="90000"/>
          </a:bodyPr>
          <a:lstStyle/>
          <a:p>
            <a:r>
              <a:rPr lang="en-US" dirty="0" smtClean="0"/>
              <a:t>Conducting an Analysis… where to start?</a:t>
            </a:r>
            <a:endParaRPr lang="en-US" dirty="0"/>
          </a:p>
        </p:txBody>
      </p:sp>
    </p:spTree>
    <p:extLst>
      <p:ext uri="{BB962C8B-B14F-4D97-AF65-F5344CB8AC3E}">
        <p14:creationId xmlns:p14="http://schemas.microsoft.com/office/powerpoint/2010/main" val="2827574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39935" y="538163"/>
            <a:ext cx="3769591" cy="1342448"/>
          </a:xfrm>
          <a:ln>
            <a:solidFill>
              <a:schemeClr val="tx1"/>
            </a:solidFill>
          </a:ln>
        </p:spPr>
        <p:txBody>
          <a:bodyPr>
            <a:normAutofit fontScale="85000" lnSpcReduction="20000"/>
          </a:bodyPr>
          <a:lstStyle/>
          <a:p>
            <a:r>
              <a:rPr lang="en-US" sz="1800" dirty="0" smtClean="0"/>
              <a:t>How many numerical and categorical variables are involved? </a:t>
            </a:r>
          </a:p>
          <a:p>
            <a:r>
              <a:rPr lang="en-US" sz="1800" dirty="0" smtClean="0"/>
              <a:t>If categorical variables, how many levels do they have?</a:t>
            </a:r>
          </a:p>
          <a:p>
            <a:r>
              <a:rPr lang="en-US" sz="1800" dirty="0" smtClean="0"/>
              <a:t>What visualization would be appropriate for visualizing this data?</a:t>
            </a:r>
          </a:p>
          <a:p>
            <a:pPr marL="0" indent="0">
              <a:buNone/>
            </a:pPr>
            <a:endParaRPr lang="en-US" sz="1800" dirty="0" smtClean="0"/>
          </a:p>
        </p:txBody>
      </p:sp>
      <p:sp>
        <p:nvSpPr>
          <p:cNvPr id="17" name="Title 1"/>
          <p:cNvSpPr>
            <a:spLocks noGrp="1"/>
          </p:cNvSpPr>
          <p:nvPr>
            <p:ph type="title"/>
          </p:nvPr>
        </p:nvSpPr>
        <p:spPr>
          <a:xfrm>
            <a:off x="91782" y="607365"/>
            <a:ext cx="4408055" cy="789420"/>
          </a:xfrm>
        </p:spPr>
        <p:txBody>
          <a:bodyPr>
            <a:normAutofit fontScale="90000"/>
          </a:bodyPr>
          <a:lstStyle/>
          <a:p>
            <a:r>
              <a:rPr lang="en-US" dirty="0" smtClean="0"/>
              <a:t>Conducting an Analysis… where to start?</a:t>
            </a:r>
            <a:endParaRPr lang="en-US" dirty="0"/>
          </a:p>
        </p:txBody>
      </p:sp>
    </p:spTree>
    <p:extLst>
      <p:ext uri="{BB962C8B-B14F-4D97-AF65-F5344CB8AC3E}">
        <p14:creationId xmlns:p14="http://schemas.microsoft.com/office/powerpoint/2010/main" val="16563189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39935" y="538163"/>
            <a:ext cx="3769591" cy="1342448"/>
          </a:xfrm>
          <a:ln>
            <a:solidFill>
              <a:schemeClr val="tx1"/>
            </a:solidFill>
          </a:ln>
        </p:spPr>
        <p:txBody>
          <a:bodyPr>
            <a:normAutofit fontScale="85000" lnSpcReduction="20000"/>
          </a:bodyPr>
          <a:lstStyle/>
          <a:p>
            <a:r>
              <a:rPr lang="en-US" sz="1800" dirty="0" smtClean="0"/>
              <a:t>How many numerical and categorical variables are involved? </a:t>
            </a:r>
          </a:p>
          <a:p>
            <a:r>
              <a:rPr lang="en-US" sz="1800" dirty="0" smtClean="0"/>
              <a:t>If categorical variables, how many levels do they have?</a:t>
            </a:r>
          </a:p>
          <a:p>
            <a:r>
              <a:rPr lang="en-US" sz="1800" dirty="0" smtClean="0"/>
              <a:t>What visualization would be appropriate for visualizing this data?</a:t>
            </a:r>
          </a:p>
          <a:p>
            <a:pPr marL="0" indent="0">
              <a:buNone/>
            </a:pPr>
            <a:endParaRPr lang="en-US" sz="1800" dirty="0" smtClean="0"/>
          </a:p>
        </p:txBody>
      </p:sp>
      <mc:AlternateContent xmlns:mc="http://schemas.openxmlformats.org/markup-compatibility/2006">
        <mc:Choice xmlns:a14="http://schemas.microsoft.com/office/drawing/2010/main" Requires="a14">
          <p:sp>
            <p:nvSpPr>
              <p:cNvPr id="4" name="Content Placeholder 2"/>
              <p:cNvSpPr txBox="1">
                <a:spLocks/>
              </p:cNvSpPr>
              <p:nvPr/>
            </p:nvSpPr>
            <p:spPr>
              <a:xfrm>
                <a:off x="251688" y="2337325"/>
                <a:ext cx="4088247" cy="1757073"/>
              </a:xfrm>
              <a:prstGeom prst="rect">
                <a:avLst/>
              </a:prstGeom>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500" u="sng" dirty="0" smtClean="0"/>
                  <a:t>Is it a combo of variables that </a:t>
                </a:r>
                <a:r>
                  <a:rPr lang="en-US" sz="1500" b="1" u="sng" dirty="0" smtClean="0"/>
                  <a:t>has </a:t>
                </a:r>
                <a:r>
                  <a:rPr lang="en-US" sz="1500" b="1" u="sng" dirty="0" smtClean="0"/>
                  <a:t>one specified Population Parameter of Interest </a:t>
                </a:r>
                <a:r>
                  <a:rPr lang="en-US" sz="1500" dirty="0" smtClean="0"/>
                  <a:t>where</a:t>
                </a:r>
                <a:endParaRPr lang="en-US" sz="1500" dirty="0" smtClean="0"/>
              </a:p>
              <a:p>
                <a:pPr marL="742950" lvl="1" indent="-285750"/>
                <a:r>
                  <a:rPr lang="en-US" sz="1100" dirty="0" smtClean="0"/>
                  <a:t>We can create a </a:t>
                </a:r>
                <a:r>
                  <a:rPr lang="en-US" sz="1100" b="1" dirty="0" smtClean="0"/>
                  <a:t>confidence interval </a:t>
                </a:r>
                <a:r>
                  <a:rPr lang="en-US" sz="1100" dirty="0" smtClean="0"/>
                  <a:t>for the population parameter.</a:t>
                </a:r>
              </a:p>
              <a:p>
                <a:pPr marL="742950" lvl="1" indent="-285750"/>
                <a:r>
                  <a:rPr lang="en-US" sz="1100" dirty="0" smtClean="0"/>
                  <a:t>We </a:t>
                </a:r>
                <a:r>
                  <a:rPr lang="en-US" sz="1100" dirty="0" smtClean="0"/>
                  <a:t>can conduct a </a:t>
                </a:r>
                <a:r>
                  <a:rPr lang="en-US" sz="1100" b="1" dirty="0" smtClean="0"/>
                  <a:t>hypothesis test </a:t>
                </a:r>
                <a:r>
                  <a:rPr lang="en-US" sz="1100" dirty="0" smtClean="0"/>
                  <a:t>for the population parameter using:</a:t>
                </a:r>
              </a:p>
              <a:p>
                <a:pPr lvl="2"/>
                <a14:m>
                  <m:oMath xmlns:m="http://schemas.openxmlformats.org/officeDocument/2006/math">
                    <m:r>
                      <a:rPr lang="en-US" sz="1100" i="1" smtClean="0">
                        <a:latin typeface="Cambria Math" panose="02040503050406030204" pitchFamily="18" charset="0"/>
                      </a:rPr>
                      <m:t>𝐻𝑜</m:t>
                    </m:r>
                    <m:r>
                      <a:rPr lang="en-US" sz="1100" i="1" smtClean="0">
                        <a:latin typeface="Cambria Math" panose="02040503050406030204" pitchFamily="18" charset="0"/>
                      </a:rPr>
                      <m:t>: </m:t>
                    </m:r>
                    <m:r>
                      <a:rPr lang="en-US" sz="1100" i="1" smtClean="0">
                        <a:latin typeface="Cambria Math" panose="02040503050406030204" pitchFamily="18" charset="0"/>
                      </a:rPr>
                      <m:t>𝑃𝑜𝑝</m:t>
                    </m:r>
                    <m:r>
                      <a:rPr lang="en-US" sz="1100" i="1" smtClean="0">
                        <a:latin typeface="Cambria Math" panose="02040503050406030204" pitchFamily="18" charset="0"/>
                      </a:rPr>
                      <m:t>. </m:t>
                    </m:r>
                    <m:r>
                      <a:rPr lang="en-US" sz="1100" i="1" smtClean="0">
                        <a:latin typeface="Cambria Math" panose="02040503050406030204" pitchFamily="18" charset="0"/>
                      </a:rPr>
                      <m:t>𝑃𝑎𝑟𝑎𝑚</m:t>
                    </m:r>
                    <m:r>
                      <a:rPr lang="en-US" sz="1100" i="1" smtClean="0">
                        <a:latin typeface="Cambria Math" panose="02040503050406030204" pitchFamily="18" charset="0"/>
                      </a:rPr>
                      <m:t> = #</m:t>
                    </m:r>
                  </m:oMath>
                </a14:m>
                <a:endParaRPr lang="en-US" sz="1100" dirty="0" smtClean="0"/>
              </a:p>
              <a:p>
                <a:pPr lvl="2"/>
                <a14:m>
                  <m:oMath xmlns:m="http://schemas.openxmlformats.org/officeDocument/2006/math">
                    <m:r>
                      <a:rPr lang="en-US" sz="1100" i="1">
                        <a:latin typeface="Cambria Math" panose="02040503050406030204" pitchFamily="18" charset="0"/>
                      </a:rPr>
                      <m:t>𝐻𝑎</m:t>
                    </m:r>
                    <m:r>
                      <a:rPr lang="en-US" sz="1100" i="1">
                        <a:latin typeface="Cambria Math" panose="02040503050406030204" pitchFamily="18" charset="0"/>
                      </a:rPr>
                      <m:t>: </m:t>
                    </m:r>
                    <m:r>
                      <a:rPr lang="en-US" sz="1100" i="1">
                        <a:latin typeface="Cambria Math" panose="02040503050406030204" pitchFamily="18" charset="0"/>
                      </a:rPr>
                      <m:t>𝑃𝑜𝑝</m:t>
                    </m:r>
                    <m:r>
                      <a:rPr lang="en-US" sz="1100" i="1">
                        <a:latin typeface="Cambria Math" panose="02040503050406030204" pitchFamily="18" charset="0"/>
                      </a:rPr>
                      <m:t>. </m:t>
                    </m:r>
                    <m:r>
                      <a:rPr lang="en-US" sz="1100" i="1">
                        <a:latin typeface="Cambria Math" panose="02040503050406030204" pitchFamily="18" charset="0"/>
                      </a:rPr>
                      <m:t>𝑃𝑎𝑟𝑎𝑚</m:t>
                    </m:r>
                    <m:r>
                      <a:rPr lang="en-US" sz="1100" i="1">
                        <a:latin typeface="Cambria Math" panose="02040503050406030204" pitchFamily="18" charset="0"/>
                      </a:rPr>
                      <m:t> (≠ </m:t>
                    </m:r>
                    <m:r>
                      <a:rPr lang="en-US" sz="1100" i="1">
                        <a:latin typeface="Cambria Math" panose="02040503050406030204" pitchFamily="18" charset="0"/>
                      </a:rPr>
                      <m:t>𝑜𝑟</m:t>
                    </m:r>
                    <m:r>
                      <a:rPr lang="en-US" sz="1100" i="1">
                        <a:latin typeface="Cambria Math" panose="02040503050406030204" pitchFamily="18" charset="0"/>
                      </a:rPr>
                      <m:t> &lt; </m:t>
                    </m:r>
                    <m:r>
                      <a:rPr lang="en-US" sz="1100" i="1">
                        <a:latin typeface="Cambria Math" panose="02040503050406030204" pitchFamily="18" charset="0"/>
                      </a:rPr>
                      <m:t>𝑜𝑟</m:t>
                    </m:r>
                    <m:r>
                      <a:rPr lang="en-US" sz="1100" i="1">
                        <a:latin typeface="Cambria Math" panose="02040503050406030204" pitchFamily="18" charset="0"/>
                      </a:rPr>
                      <m:t> &gt;)  #</m:t>
                    </m:r>
                  </m:oMath>
                </a14:m>
                <a:r>
                  <a:rPr lang="en-US" sz="1100" dirty="0" smtClean="0"/>
                  <a:t>?</a:t>
                </a:r>
                <a:endParaRPr lang="en-US" sz="1100" dirty="0"/>
              </a:p>
            </p:txBody>
          </p:sp>
        </mc:Choice>
        <mc:Fallback>
          <p:sp>
            <p:nvSpPr>
              <p:cNvPr id="4" name="Content Placeholder 2"/>
              <p:cNvSpPr txBox="1">
                <a:spLocks noRot="1" noChangeAspect="1" noMove="1" noResize="1" noEditPoints="1" noAdjustHandles="1" noChangeArrowheads="1" noChangeShapeType="1" noTextEdit="1"/>
              </p:cNvSpPr>
              <p:nvPr/>
            </p:nvSpPr>
            <p:spPr>
              <a:xfrm>
                <a:off x="251688" y="2337325"/>
                <a:ext cx="4088247" cy="1757073"/>
              </a:xfrm>
              <a:prstGeom prst="rect">
                <a:avLst/>
              </a:prstGeom>
              <a:blipFill>
                <a:blip r:embed="rId2"/>
                <a:stretch>
                  <a:fillRect l="-297" t="-1375" r="-1189"/>
                </a:stretch>
              </a:blipFill>
              <a:ln>
                <a:solidFill>
                  <a:schemeClr val="tx1"/>
                </a:solidFill>
              </a:ln>
            </p:spPr>
            <p:txBody>
              <a:bodyPr/>
              <a:lstStyle/>
              <a:p>
                <a:r>
                  <a:rPr lang="en-US">
                    <a:noFill/>
                  </a:rPr>
                  <a:t> </a:t>
                </a:r>
              </a:p>
            </p:txBody>
          </p:sp>
        </mc:Fallback>
      </mc:AlternateContent>
      <p:sp>
        <p:nvSpPr>
          <p:cNvPr id="5" name="Content Placeholder 2"/>
          <p:cNvSpPr txBox="1">
            <a:spLocks/>
          </p:cNvSpPr>
          <p:nvPr/>
        </p:nvSpPr>
        <p:spPr>
          <a:xfrm>
            <a:off x="7560161" y="2471626"/>
            <a:ext cx="4088247" cy="999692"/>
          </a:xfrm>
          <a:prstGeom prst="rect">
            <a:avLst/>
          </a:prstGeom>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500" u="sng" dirty="0" smtClean="0"/>
              <a:t>Is it a combo of variables that </a:t>
            </a:r>
            <a:r>
              <a:rPr lang="en-US" sz="1500" b="1" u="sng" dirty="0" smtClean="0"/>
              <a:t>doesn’t have </a:t>
            </a:r>
            <a:r>
              <a:rPr lang="en-US" sz="1500" b="1" u="sng" dirty="0" smtClean="0"/>
              <a:t>one specified Population Parameter of Interest </a:t>
            </a:r>
            <a:r>
              <a:rPr lang="en-US" sz="1500" dirty="0" smtClean="0"/>
              <a:t>and</a:t>
            </a:r>
            <a:endParaRPr lang="en-US" sz="1500" dirty="0" smtClean="0"/>
          </a:p>
          <a:p>
            <a:pPr marL="742950" lvl="1" indent="-285750"/>
            <a:r>
              <a:rPr lang="en-US" sz="1100" dirty="0" smtClean="0"/>
              <a:t>We can’t make a </a:t>
            </a:r>
            <a:r>
              <a:rPr lang="en-US" sz="1100" b="1" dirty="0" smtClean="0"/>
              <a:t>confidence interval</a:t>
            </a:r>
            <a:r>
              <a:rPr lang="en-US" sz="1100" dirty="0" smtClean="0"/>
              <a:t>.</a:t>
            </a:r>
            <a:endParaRPr lang="en-US" sz="1100" dirty="0" smtClean="0"/>
          </a:p>
          <a:p>
            <a:pPr marL="742950" lvl="1" indent="-285750"/>
            <a:r>
              <a:rPr lang="en-US" sz="1100" dirty="0" smtClean="0"/>
              <a:t>Has a </a:t>
            </a:r>
            <a:r>
              <a:rPr lang="en-US" sz="1100" u="sng" dirty="0" smtClean="0"/>
              <a:t>different</a:t>
            </a:r>
            <a:r>
              <a:rPr lang="en-US" sz="1100" dirty="0" smtClean="0"/>
              <a:t> </a:t>
            </a:r>
            <a:r>
              <a:rPr lang="en-US" sz="1100" b="1" dirty="0" smtClean="0"/>
              <a:t>hypothesis test </a:t>
            </a:r>
            <a:r>
              <a:rPr lang="en-US" sz="1100" dirty="0" smtClean="0"/>
              <a:t>set up?</a:t>
            </a:r>
            <a:endParaRPr lang="en-US" sz="1100" dirty="0"/>
          </a:p>
        </p:txBody>
      </p:sp>
      <p:cxnSp>
        <p:nvCxnSpPr>
          <p:cNvPr id="8" name="Straight Arrow Connector 7"/>
          <p:cNvCxnSpPr>
            <a:stCxn id="3" idx="2"/>
            <a:endCxn id="4" idx="0"/>
          </p:cNvCxnSpPr>
          <p:nvPr/>
        </p:nvCxnSpPr>
        <p:spPr>
          <a:xfrm flipH="1">
            <a:off x="2295812" y="1880611"/>
            <a:ext cx="3928919" cy="45671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p:cNvCxnSpPr>
            <a:stCxn id="3" idx="2"/>
            <a:endCxn id="5" idx="0"/>
          </p:cNvCxnSpPr>
          <p:nvPr/>
        </p:nvCxnSpPr>
        <p:spPr>
          <a:xfrm>
            <a:off x="6224731" y="1880611"/>
            <a:ext cx="3379554" cy="5910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Title 1"/>
          <p:cNvSpPr>
            <a:spLocks noGrp="1"/>
          </p:cNvSpPr>
          <p:nvPr>
            <p:ph type="title"/>
          </p:nvPr>
        </p:nvSpPr>
        <p:spPr>
          <a:xfrm>
            <a:off x="91782" y="607365"/>
            <a:ext cx="4408055" cy="789420"/>
          </a:xfrm>
        </p:spPr>
        <p:txBody>
          <a:bodyPr>
            <a:normAutofit fontScale="90000"/>
          </a:bodyPr>
          <a:lstStyle/>
          <a:p>
            <a:r>
              <a:rPr lang="en-US" dirty="0" smtClean="0"/>
              <a:t>Conducting an Analysis… where to start?</a:t>
            </a:r>
            <a:endParaRPr lang="en-US" dirty="0"/>
          </a:p>
        </p:txBody>
      </p:sp>
    </p:spTree>
    <p:extLst>
      <p:ext uri="{BB962C8B-B14F-4D97-AF65-F5344CB8AC3E}">
        <p14:creationId xmlns:p14="http://schemas.microsoft.com/office/powerpoint/2010/main" val="24170191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39935" y="538163"/>
            <a:ext cx="3769591" cy="1342448"/>
          </a:xfrm>
          <a:ln>
            <a:solidFill>
              <a:schemeClr val="tx1"/>
            </a:solidFill>
          </a:ln>
        </p:spPr>
        <p:txBody>
          <a:bodyPr>
            <a:normAutofit fontScale="85000" lnSpcReduction="20000"/>
          </a:bodyPr>
          <a:lstStyle/>
          <a:p>
            <a:r>
              <a:rPr lang="en-US" sz="1800" dirty="0" smtClean="0"/>
              <a:t>How many numerical and categorical variables are involved? </a:t>
            </a:r>
          </a:p>
          <a:p>
            <a:r>
              <a:rPr lang="en-US" sz="1800" dirty="0" smtClean="0"/>
              <a:t>If categorical variables, how many levels do they have?</a:t>
            </a:r>
          </a:p>
          <a:p>
            <a:r>
              <a:rPr lang="en-US" sz="1800" dirty="0" smtClean="0"/>
              <a:t>What visualization would be appropriate for visualizing this data?</a:t>
            </a:r>
          </a:p>
          <a:p>
            <a:pPr marL="0" indent="0">
              <a:buNone/>
            </a:pPr>
            <a:endParaRPr lang="en-US" sz="1800" dirty="0" smtClean="0"/>
          </a:p>
        </p:txBody>
      </p:sp>
      <mc:AlternateContent xmlns:mc="http://schemas.openxmlformats.org/markup-compatibility/2006">
        <mc:Choice xmlns:a14="http://schemas.microsoft.com/office/drawing/2010/main" Requires="a14">
          <p:sp>
            <p:nvSpPr>
              <p:cNvPr id="4" name="Content Placeholder 2"/>
              <p:cNvSpPr txBox="1">
                <a:spLocks/>
              </p:cNvSpPr>
              <p:nvPr/>
            </p:nvSpPr>
            <p:spPr>
              <a:xfrm>
                <a:off x="251688" y="2337325"/>
                <a:ext cx="4088247" cy="1757073"/>
              </a:xfrm>
              <a:prstGeom prst="rect">
                <a:avLst/>
              </a:prstGeom>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500" u="sng" dirty="0" smtClean="0"/>
                  <a:t>Is it a combo of variables that </a:t>
                </a:r>
                <a:r>
                  <a:rPr lang="en-US" sz="1500" b="1" u="sng" dirty="0" smtClean="0"/>
                  <a:t>has </a:t>
                </a:r>
                <a:r>
                  <a:rPr lang="en-US" sz="1500" b="1" u="sng" dirty="0" smtClean="0"/>
                  <a:t>one specified Population Parameter of Interest </a:t>
                </a:r>
                <a:r>
                  <a:rPr lang="en-US" sz="1500" dirty="0" smtClean="0"/>
                  <a:t>where</a:t>
                </a:r>
                <a:endParaRPr lang="en-US" sz="1500" dirty="0" smtClean="0"/>
              </a:p>
              <a:p>
                <a:pPr marL="742950" lvl="1" indent="-285750"/>
                <a:r>
                  <a:rPr lang="en-US" sz="1100" dirty="0" smtClean="0"/>
                  <a:t>We can create a </a:t>
                </a:r>
                <a:r>
                  <a:rPr lang="en-US" sz="1100" b="1" dirty="0" smtClean="0"/>
                  <a:t>confidence interval </a:t>
                </a:r>
                <a:r>
                  <a:rPr lang="en-US" sz="1100" dirty="0" smtClean="0"/>
                  <a:t>for the population parameter.</a:t>
                </a:r>
              </a:p>
              <a:p>
                <a:pPr marL="742950" lvl="1" indent="-285750"/>
                <a:r>
                  <a:rPr lang="en-US" sz="1100" dirty="0" smtClean="0"/>
                  <a:t>We </a:t>
                </a:r>
                <a:r>
                  <a:rPr lang="en-US" sz="1100" dirty="0" smtClean="0"/>
                  <a:t>can conduct a </a:t>
                </a:r>
                <a:r>
                  <a:rPr lang="en-US" sz="1100" b="1" dirty="0" smtClean="0"/>
                  <a:t>hypothesis test </a:t>
                </a:r>
                <a:r>
                  <a:rPr lang="en-US" sz="1100" dirty="0" smtClean="0"/>
                  <a:t>for the population parameter using:</a:t>
                </a:r>
              </a:p>
              <a:p>
                <a:pPr lvl="2"/>
                <a14:m>
                  <m:oMath xmlns:m="http://schemas.openxmlformats.org/officeDocument/2006/math">
                    <m:r>
                      <a:rPr lang="en-US" sz="1100" i="1" smtClean="0">
                        <a:latin typeface="Cambria Math" panose="02040503050406030204" pitchFamily="18" charset="0"/>
                      </a:rPr>
                      <m:t>𝐻𝑜</m:t>
                    </m:r>
                    <m:r>
                      <a:rPr lang="en-US" sz="1100" i="1" smtClean="0">
                        <a:latin typeface="Cambria Math" panose="02040503050406030204" pitchFamily="18" charset="0"/>
                      </a:rPr>
                      <m:t>: </m:t>
                    </m:r>
                    <m:r>
                      <a:rPr lang="en-US" sz="1100" i="1" smtClean="0">
                        <a:latin typeface="Cambria Math" panose="02040503050406030204" pitchFamily="18" charset="0"/>
                      </a:rPr>
                      <m:t>𝑃𝑜𝑝</m:t>
                    </m:r>
                    <m:r>
                      <a:rPr lang="en-US" sz="1100" i="1" smtClean="0">
                        <a:latin typeface="Cambria Math" panose="02040503050406030204" pitchFamily="18" charset="0"/>
                      </a:rPr>
                      <m:t>. </m:t>
                    </m:r>
                    <m:r>
                      <a:rPr lang="en-US" sz="1100" i="1" smtClean="0">
                        <a:latin typeface="Cambria Math" panose="02040503050406030204" pitchFamily="18" charset="0"/>
                      </a:rPr>
                      <m:t>𝑃𝑎𝑟𝑎𝑚</m:t>
                    </m:r>
                    <m:r>
                      <a:rPr lang="en-US" sz="1100" i="1" smtClean="0">
                        <a:latin typeface="Cambria Math" panose="02040503050406030204" pitchFamily="18" charset="0"/>
                      </a:rPr>
                      <m:t> = #</m:t>
                    </m:r>
                  </m:oMath>
                </a14:m>
                <a:endParaRPr lang="en-US" sz="1100" dirty="0" smtClean="0"/>
              </a:p>
              <a:p>
                <a:pPr lvl="2"/>
                <a14:m>
                  <m:oMath xmlns:m="http://schemas.openxmlformats.org/officeDocument/2006/math">
                    <m:r>
                      <a:rPr lang="en-US" sz="1100" i="1">
                        <a:latin typeface="Cambria Math" panose="02040503050406030204" pitchFamily="18" charset="0"/>
                      </a:rPr>
                      <m:t>𝐻𝑎</m:t>
                    </m:r>
                    <m:r>
                      <a:rPr lang="en-US" sz="1100" i="1">
                        <a:latin typeface="Cambria Math" panose="02040503050406030204" pitchFamily="18" charset="0"/>
                      </a:rPr>
                      <m:t>: </m:t>
                    </m:r>
                    <m:r>
                      <a:rPr lang="en-US" sz="1100" i="1">
                        <a:latin typeface="Cambria Math" panose="02040503050406030204" pitchFamily="18" charset="0"/>
                      </a:rPr>
                      <m:t>𝑃𝑜𝑝</m:t>
                    </m:r>
                    <m:r>
                      <a:rPr lang="en-US" sz="1100" i="1">
                        <a:latin typeface="Cambria Math" panose="02040503050406030204" pitchFamily="18" charset="0"/>
                      </a:rPr>
                      <m:t>. </m:t>
                    </m:r>
                    <m:r>
                      <a:rPr lang="en-US" sz="1100" i="1">
                        <a:latin typeface="Cambria Math" panose="02040503050406030204" pitchFamily="18" charset="0"/>
                      </a:rPr>
                      <m:t>𝑃𝑎𝑟𝑎𝑚</m:t>
                    </m:r>
                    <m:r>
                      <a:rPr lang="en-US" sz="1100" i="1">
                        <a:latin typeface="Cambria Math" panose="02040503050406030204" pitchFamily="18" charset="0"/>
                      </a:rPr>
                      <m:t> (≠ </m:t>
                    </m:r>
                    <m:r>
                      <a:rPr lang="en-US" sz="1100" i="1">
                        <a:latin typeface="Cambria Math" panose="02040503050406030204" pitchFamily="18" charset="0"/>
                      </a:rPr>
                      <m:t>𝑜𝑟</m:t>
                    </m:r>
                    <m:r>
                      <a:rPr lang="en-US" sz="1100" i="1">
                        <a:latin typeface="Cambria Math" panose="02040503050406030204" pitchFamily="18" charset="0"/>
                      </a:rPr>
                      <m:t> &lt; </m:t>
                    </m:r>
                    <m:r>
                      <a:rPr lang="en-US" sz="1100" i="1">
                        <a:latin typeface="Cambria Math" panose="02040503050406030204" pitchFamily="18" charset="0"/>
                      </a:rPr>
                      <m:t>𝑜𝑟</m:t>
                    </m:r>
                    <m:r>
                      <a:rPr lang="en-US" sz="1100" i="1">
                        <a:latin typeface="Cambria Math" panose="02040503050406030204" pitchFamily="18" charset="0"/>
                      </a:rPr>
                      <m:t> &gt;)  #</m:t>
                    </m:r>
                  </m:oMath>
                </a14:m>
                <a:r>
                  <a:rPr lang="en-US" sz="1100" dirty="0" smtClean="0"/>
                  <a:t>?</a:t>
                </a:r>
                <a:endParaRPr lang="en-US" sz="1100" dirty="0"/>
              </a:p>
            </p:txBody>
          </p:sp>
        </mc:Choice>
        <mc:Fallback>
          <p:sp>
            <p:nvSpPr>
              <p:cNvPr id="4" name="Content Placeholder 2"/>
              <p:cNvSpPr txBox="1">
                <a:spLocks noRot="1" noChangeAspect="1" noMove="1" noResize="1" noEditPoints="1" noAdjustHandles="1" noChangeArrowheads="1" noChangeShapeType="1" noTextEdit="1"/>
              </p:cNvSpPr>
              <p:nvPr/>
            </p:nvSpPr>
            <p:spPr>
              <a:xfrm>
                <a:off x="251688" y="2337325"/>
                <a:ext cx="4088247" cy="1757073"/>
              </a:xfrm>
              <a:prstGeom prst="rect">
                <a:avLst/>
              </a:prstGeom>
              <a:blipFill>
                <a:blip r:embed="rId2"/>
                <a:stretch>
                  <a:fillRect l="-297" t="-1375" r="-1189"/>
                </a:stretch>
              </a:blipFill>
              <a:ln>
                <a:solidFill>
                  <a:schemeClr val="tx1"/>
                </a:solidFill>
              </a:ln>
            </p:spPr>
            <p:txBody>
              <a:bodyPr/>
              <a:lstStyle/>
              <a:p>
                <a:r>
                  <a:rPr lang="en-US">
                    <a:noFill/>
                  </a:rPr>
                  <a:t> </a:t>
                </a:r>
              </a:p>
            </p:txBody>
          </p:sp>
        </mc:Fallback>
      </mc:AlternateContent>
      <p:sp>
        <p:nvSpPr>
          <p:cNvPr id="5" name="Content Placeholder 2"/>
          <p:cNvSpPr txBox="1">
            <a:spLocks/>
          </p:cNvSpPr>
          <p:nvPr/>
        </p:nvSpPr>
        <p:spPr>
          <a:xfrm>
            <a:off x="7560161" y="2471626"/>
            <a:ext cx="4088247" cy="999692"/>
          </a:xfrm>
          <a:prstGeom prst="rect">
            <a:avLst/>
          </a:prstGeom>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500" u="sng" dirty="0" smtClean="0"/>
              <a:t>Is it a combo of variables that </a:t>
            </a:r>
            <a:r>
              <a:rPr lang="en-US" sz="1500" b="1" u="sng" dirty="0" smtClean="0"/>
              <a:t>doesn’t have </a:t>
            </a:r>
            <a:r>
              <a:rPr lang="en-US" sz="1500" b="1" u="sng" dirty="0" smtClean="0"/>
              <a:t>one specified Population Parameter of Interest </a:t>
            </a:r>
            <a:r>
              <a:rPr lang="en-US" sz="1500" dirty="0" smtClean="0"/>
              <a:t>and</a:t>
            </a:r>
            <a:endParaRPr lang="en-US" sz="1500" dirty="0" smtClean="0"/>
          </a:p>
          <a:p>
            <a:pPr marL="742950" lvl="1" indent="-285750"/>
            <a:r>
              <a:rPr lang="en-US" sz="1100" dirty="0" smtClean="0"/>
              <a:t>We can’t make a </a:t>
            </a:r>
            <a:r>
              <a:rPr lang="en-US" sz="1100" b="1" dirty="0" smtClean="0"/>
              <a:t>confidence interval</a:t>
            </a:r>
            <a:r>
              <a:rPr lang="en-US" sz="1100" dirty="0" smtClean="0"/>
              <a:t>.</a:t>
            </a:r>
            <a:endParaRPr lang="en-US" sz="1100" dirty="0" smtClean="0"/>
          </a:p>
          <a:p>
            <a:pPr marL="742950" lvl="1" indent="-285750"/>
            <a:r>
              <a:rPr lang="en-US" sz="1100" dirty="0" smtClean="0"/>
              <a:t>Has a </a:t>
            </a:r>
            <a:r>
              <a:rPr lang="en-US" sz="1100" u="sng" dirty="0" smtClean="0"/>
              <a:t>different</a:t>
            </a:r>
            <a:r>
              <a:rPr lang="en-US" sz="1100" dirty="0" smtClean="0"/>
              <a:t> </a:t>
            </a:r>
            <a:r>
              <a:rPr lang="en-US" sz="1100" b="1" dirty="0" smtClean="0"/>
              <a:t>hypothesis test </a:t>
            </a:r>
            <a:r>
              <a:rPr lang="en-US" sz="1100" dirty="0" smtClean="0"/>
              <a:t>set up?</a:t>
            </a:r>
            <a:endParaRPr lang="en-US" sz="1100" dirty="0"/>
          </a:p>
        </p:txBody>
      </p:sp>
      <p:cxnSp>
        <p:nvCxnSpPr>
          <p:cNvPr id="8" name="Straight Arrow Connector 7"/>
          <p:cNvCxnSpPr>
            <a:stCxn id="3" idx="2"/>
            <a:endCxn id="4" idx="0"/>
          </p:cNvCxnSpPr>
          <p:nvPr/>
        </p:nvCxnSpPr>
        <p:spPr>
          <a:xfrm flipH="1">
            <a:off x="2295812" y="1880611"/>
            <a:ext cx="3928919" cy="45671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p:cNvCxnSpPr>
            <a:stCxn id="3" idx="2"/>
            <a:endCxn id="5" idx="0"/>
          </p:cNvCxnSpPr>
          <p:nvPr/>
        </p:nvCxnSpPr>
        <p:spPr>
          <a:xfrm>
            <a:off x="6224731" y="1880611"/>
            <a:ext cx="3379554" cy="5910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Content Placeholder 2"/>
          <p:cNvSpPr txBox="1">
            <a:spLocks/>
          </p:cNvSpPr>
          <p:nvPr/>
        </p:nvSpPr>
        <p:spPr>
          <a:xfrm>
            <a:off x="251687" y="4385902"/>
            <a:ext cx="4088247" cy="1757073"/>
          </a:xfrm>
          <a:prstGeom prst="rect">
            <a:avLst/>
          </a:prstGeom>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500" dirty="0" smtClean="0"/>
              <a:t>If we are making a confidence interval or hypothesis test for this population parameter, when should we use each of the following </a:t>
            </a:r>
            <a:r>
              <a:rPr lang="en-US" sz="1500" b="1" dirty="0" smtClean="0"/>
              <a:t>methods</a:t>
            </a:r>
            <a:r>
              <a:rPr lang="en-US" sz="1500" dirty="0" smtClean="0"/>
              <a:t> to do this?</a:t>
            </a:r>
          </a:p>
          <a:p>
            <a:pPr lvl="1"/>
            <a:r>
              <a:rPr lang="en-US" sz="1400" dirty="0" smtClean="0"/>
              <a:t>CLT methods</a:t>
            </a:r>
          </a:p>
          <a:p>
            <a:pPr lvl="1"/>
            <a:r>
              <a:rPr lang="en-US" sz="1400" dirty="0" smtClean="0"/>
              <a:t>Randomization testing methods</a:t>
            </a:r>
          </a:p>
          <a:p>
            <a:pPr lvl="1"/>
            <a:r>
              <a:rPr lang="en-US" sz="1400" dirty="0" smtClean="0"/>
              <a:t>Bootstrap methods</a:t>
            </a:r>
          </a:p>
          <a:p>
            <a:pPr lvl="1"/>
            <a:endParaRPr lang="en-US" sz="700" dirty="0"/>
          </a:p>
        </p:txBody>
      </p:sp>
      <p:cxnSp>
        <p:nvCxnSpPr>
          <p:cNvPr id="14" name="Straight Arrow Connector 13"/>
          <p:cNvCxnSpPr>
            <a:stCxn id="4" idx="2"/>
            <a:endCxn id="12" idx="0"/>
          </p:cNvCxnSpPr>
          <p:nvPr/>
        </p:nvCxnSpPr>
        <p:spPr>
          <a:xfrm flipH="1">
            <a:off x="2295811" y="4094398"/>
            <a:ext cx="1" cy="29150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Title 1"/>
          <p:cNvSpPr>
            <a:spLocks noGrp="1"/>
          </p:cNvSpPr>
          <p:nvPr>
            <p:ph type="title"/>
          </p:nvPr>
        </p:nvSpPr>
        <p:spPr>
          <a:xfrm>
            <a:off x="91782" y="607365"/>
            <a:ext cx="4408055" cy="789420"/>
          </a:xfrm>
        </p:spPr>
        <p:txBody>
          <a:bodyPr>
            <a:normAutofit fontScale="90000"/>
          </a:bodyPr>
          <a:lstStyle/>
          <a:p>
            <a:r>
              <a:rPr lang="en-US" dirty="0" smtClean="0"/>
              <a:t>Conducting an Analysis… where to start?</a:t>
            </a:r>
            <a:endParaRPr lang="en-US" dirty="0"/>
          </a:p>
        </p:txBody>
      </p:sp>
    </p:spTree>
    <p:extLst>
      <p:ext uri="{BB962C8B-B14F-4D97-AF65-F5344CB8AC3E}">
        <p14:creationId xmlns:p14="http://schemas.microsoft.com/office/powerpoint/2010/main" val="30037510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39935" y="538163"/>
            <a:ext cx="3769591" cy="1342448"/>
          </a:xfrm>
          <a:ln>
            <a:solidFill>
              <a:schemeClr val="tx1"/>
            </a:solidFill>
          </a:ln>
        </p:spPr>
        <p:txBody>
          <a:bodyPr>
            <a:normAutofit fontScale="85000" lnSpcReduction="20000"/>
          </a:bodyPr>
          <a:lstStyle/>
          <a:p>
            <a:r>
              <a:rPr lang="en-US" sz="1800" dirty="0" smtClean="0"/>
              <a:t>How many numerical and categorical variables are involved? </a:t>
            </a:r>
          </a:p>
          <a:p>
            <a:r>
              <a:rPr lang="en-US" sz="1800" dirty="0" smtClean="0"/>
              <a:t>If categorical variables, how many levels do they have?</a:t>
            </a:r>
          </a:p>
          <a:p>
            <a:r>
              <a:rPr lang="en-US" sz="1800" dirty="0" smtClean="0"/>
              <a:t>What visualization would be appropriate for visualizing this data?</a:t>
            </a:r>
          </a:p>
          <a:p>
            <a:pPr marL="0" indent="0">
              <a:buNone/>
            </a:pPr>
            <a:endParaRPr lang="en-US" sz="1800" dirty="0" smtClean="0"/>
          </a:p>
        </p:txBody>
      </p:sp>
      <mc:AlternateContent xmlns:mc="http://schemas.openxmlformats.org/markup-compatibility/2006">
        <mc:Choice xmlns:a14="http://schemas.microsoft.com/office/drawing/2010/main" Requires="a14">
          <p:sp>
            <p:nvSpPr>
              <p:cNvPr id="4" name="Content Placeholder 2"/>
              <p:cNvSpPr txBox="1">
                <a:spLocks/>
              </p:cNvSpPr>
              <p:nvPr/>
            </p:nvSpPr>
            <p:spPr>
              <a:xfrm>
                <a:off x="251688" y="2337325"/>
                <a:ext cx="4088247" cy="1757073"/>
              </a:xfrm>
              <a:prstGeom prst="rect">
                <a:avLst/>
              </a:prstGeom>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500" u="sng" dirty="0" smtClean="0"/>
                  <a:t>Is it a combo of variables that </a:t>
                </a:r>
                <a:r>
                  <a:rPr lang="en-US" sz="1500" b="1" u="sng" dirty="0" smtClean="0"/>
                  <a:t>has </a:t>
                </a:r>
                <a:r>
                  <a:rPr lang="en-US" sz="1500" b="1" u="sng" dirty="0" smtClean="0"/>
                  <a:t>one specified Population Parameter of Interest </a:t>
                </a:r>
                <a:r>
                  <a:rPr lang="en-US" sz="1500" dirty="0" smtClean="0"/>
                  <a:t>where</a:t>
                </a:r>
                <a:endParaRPr lang="en-US" sz="1500" dirty="0" smtClean="0"/>
              </a:p>
              <a:p>
                <a:pPr marL="742950" lvl="1" indent="-285750"/>
                <a:r>
                  <a:rPr lang="en-US" sz="1100" dirty="0" smtClean="0"/>
                  <a:t>We can create a </a:t>
                </a:r>
                <a:r>
                  <a:rPr lang="en-US" sz="1100" b="1" dirty="0" smtClean="0"/>
                  <a:t>confidence interval </a:t>
                </a:r>
                <a:r>
                  <a:rPr lang="en-US" sz="1100" dirty="0" smtClean="0"/>
                  <a:t>for the population parameter.</a:t>
                </a:r>
              </a:p>
              <a:p>
                <a:pPr marL="742950" lvl="1" indent="-285750"/>
                <a:r>
                  <a:rPr lang="en-US" sz="1100" dirty="0" smtClean="0"/>
                  <a:t>We </a:t>
                </a:r>
                <a:r>
                  <a:rPr lang="en-US" sz="1100" dirty="0" smtClean="0"/>
                  <a:t>can conduct a </a:t>
                </a:r>
                <a:r>
                  <a:rPr lang="en-US" sz="1100" b="1" dirty="0" smtClean="0"/>
                  <a:t>hypothesis test </a:t>
                </a:r>
                <a:r>
                  <a:rPr lang="en-US" sz="1100" dirty="0" smtClean="0"/>
                  <a:t>for the population parameter using:</a:t>
                </a:r>
              </a:p>
              <a:p>
                <a:pPr lvl="2"/>
                <a14:m>
                  <m:oMath xmlns:m="http://schemas.openxmlformats.org/officeDocument/2006/math">
                    <m:r>
                      <a:rPr lang="en-US" sz="1100" i="1" smtClean="0">
                        <a:latin typeface="Cambria Math" panose="02040503050406030204" pitchFamily="18" charset="0"/>
                      </a:rPr>
                      <m:t>𝐻𝑜</m:t>
                    </m:r>
                    <m:r>
                      <a:rPr lang="en-US" sz="1100" i="1" smtClean="0">
                        <a:latin typeface="Cambria Math" panose="02040503050406030204" pitchFamily="18" charset="0"/>
                      </a:rPr>
                      <m:t>: </m:t>
                    </m:r>
                    <m:r>
                      <a:rPr lang="en-US" sz="1100" i="1" smtClean="0">
                        <a:latin typeface="Cambria Math" panose="02040503050406030204" pitchFamily="18" charset="0"/>
                      </a:rPr>
                      <m:t>𝑃𝑜𝑝</m:t>
                    </m:r>
                    <m:r>
                      <a:rPr lang="en-US" sz="1100" i="1" smtClean="0">
                        <a:latin typeface="Cambria Math" panose="02040503050406030204" pitchFamily="18" charset="0"/>
                      </a:rPr>
                      <m:t>. </m:t>
                    </m:r>
                    <m:r>
                      <a:rPr lang="en-US" sz="1100" i="1" smtClean="0">
                        <a:latin typeface="Cambria Math" panose="02040503050406030204" pitchFamily="18" charset="0"/>
                      </a:rPr>
                      <m:t>𝑃𝑎𝑟𝑎𝑚</m:t>
                    </m:r>
                    <m:r>
                      <a:rPr lang="en-US" sz="1100" i="1" smtClean="0">
                        <a:latin typeface="Cambria Math" panose="02040503050406030204" pitchFamily="18" charset="0"/>
                      </a:rPr>
                      <m:t> = #</m:t>
                    </m:r>
                  </m:oMath>
                </a14:m>
                <a:endParaRPr lang="en-US" sz="1100" dirty="0" smtClean="0"/>
              </a:p>
              <a:p>
                <a:pPr lvl="2"/>
                <a14:m>
                  <m:oMath xmlns:m="http://schemas.openxmlformats.org/officeDocument/2006/math">
                    <m:r>
                      <a:rPr lang="en-US" sz="1100" i="1">
                        <a:latin typeface="Cambria Math" panose="02040503050406030204" pitchFamily="18" charset="0"/>
                      </a:rPr>
                      <m:t>𝐻𝑎</m:t>
                    </m:r>
                    <m:r>
                      <a:rPr lang="en-US" sz="1100" i="1">
                        <a:latin typeface="Cambria Math" panose="02040503050406030204" pitchFamily="18" charset="0"/>
                      </a:rPr>
                      <m:t>: </m:t>
                    </m:r>
                    <m:r>
                      <a:rPr lang="en-US" sz="1100" i="1">
                        <a:latin typeface="Cambria Math" panose="02040503050406030204" pitchFamily="18" charset="0"/>
                      </a:rPr>
                      <m:t>𝑃𝑜𝑝</m:t>
                    </m:r>
                    <m:r>
                      <a:rPr lang="en-US" sz="1100" i="1">
                        <a:latin typeface="Cambria Math" panose="02040503050406030204" pitchFamily="18" charset="0"/>
                      </a:rPr>
                      <m:t>. </m:t>
                    </m:r>
                    <m:r>
                      <a:rPr lang="en-US" sz="1100" i="1">
                        <a:latin typeface="Cambria Math" panose="02040503050406030204" pitchFamily="18" charset="0"/>
                      </a:rPr>
                      <m:t>𝑃𝑎𝑟𝑎𝑚</m:t>
                    </m:r>
                    <m:r>
                      <a:rPr lang="en-US" sz="1100" i="1">
                        <a:latin typeface="Cambria Math" panose="02040503050406030204" pitchFamily="18" charset="0"/>
                      </a:rPr>
                      <m:t> (≠ </m:t>
                    </m:r>
                    <m:r>
                      <a:rPr lang="en-US" sz="1100" i="1">
                        <a:latin typeface="Cambria Math" panose="02040503050406030204" pitchFamily="18" charset="0"/>
                      </a:rPr>
                      <m:t>𝑜𝑟</m:t>
                    </m:r>
                    <m:r>
                      <a:rPr lang="en-US" sz="1100" i="1">
                        <a:latin typeface="Cambria Math" panose="02040503050406030204" pitchFamily="18" charset="0"/>
                      </a:rPr>
                      <m:t> &lt; </m:t>
                    </m:r>
                    <m:r>
                      <a:rPr lang="en-US" sz="1100" i="1">
                        <a:latin typeface="Cambria Math" panose="02040503050406030204" pitchFamily="18" charset="0"/>
                      </a:rPr>
                      <m:t>𝑜𝑟</m:t>
                    </m:r>
                    <m:r>
                      <a:rPr lang="en-US" sz="1100" i="1">
                        <a:latin typeface="Cambria Math" panose="02040503050406030204" pitchFamily="18" charset="0"/>
                      </a:rPr>
                      <m:t> &gt;)  #</m:t>
                    </m:r>
                  </m:oMath>
                </a14:m>
                <a:r>
                  <a:rPr lang="en-US" sz="1100" dirty="0" smtClean="0"/>
                  <a:t>?</a:t>
                </a:r>
                <a:endParaRPr lang="en-US" sz="1100" dirty="0"/>
              </a:p>
            </p:txBody>
          </p:sp>
        </mc:Choice>
        <mc:Fallback>
          <p:sp>
            <p:nvSpPr>
              <p:cNvPr id="4" name="Content Placeholder 2"/>
              <p:cNvSpPr txBox="1">
                <a:spLocks noRot="1" noChangeAspect="1" noMove="1" noResize="1" noEditPoints="1" noAdjustHandles="1" noChangeArrowheads="1" noChangeShapeType="1" noTextEdit="1"/>
              </p:cNvSpPr>
              <p:nvPr/>
            </p:nvSpPr>
            <p:spPr>
              <a:xfrm>
                <a:off x="251688" y="2337325"/>
                <a:ext cx="4088247" cy="1757073"/>
              </a:xfrm>
              <a:prstGeom prst="rect">
                <a:avLst/>
              </a:prstGeom>
              <a:blipFill>
                <a:blip r:embed="rId2"/>
                <a:stretch>
                  <a:fillRect l="-297" t="-1375" r="-1189"/>
                </a:stretch>
              </a:blipFill>
              <a:ln>
                <a:solidFill>
                  <a:schemeClr val="tx1"/>
                </a:solidFill>
              </a:ln>
            </p:spPr>
            <p:txBody>
              <a:bodyPr/>
              <a:lstStyle/>
              <a:p>
                <a:r>
                  <a:rPr lang="en-US">
                    <a:noFill/>
                  </a:rPr>
                  <a:t> </a:t>
                </a:r>
              </a:p>
            </p:txBody>
          </p:sp>
        </mc:Fallback>
      </mc:AlternateContent>
      <p:sp>
        <p:nvSpPr>
          <p:cNvPr id="5" name="Content Placeholder 2"/>
          <p:cNvSpPr txBox="1">
            <a:spLocks/>
          </p:cNvSpPr>
          <p:nvPr/>
        </p:nvSpPr>
        <p:spPr>
          <a:xfrm>
            <a:off x="7560161" y="2471626"/>
            <a:ext cx="4088247" cy="999692"/>
          </a:xfrm>
          <a:prstGeom prst="rect">
            <a:avLst/>
          </a:prstGeom>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500" u="sng" dirty="0" smtClean="0"/>
              <a:t>Is it a combo of variables that </a:t>
            </a:r>
            <a:r>
              <a:rPr lang="en-US" sz="1500" b="1" u="sng" dirty="0" smtClean="0"/>
              <a:t>doesn’t have </a:t>
            </a:r>
            <a:r>
              <a:rPr lang="en-US" sz="1500" b="1" u="sng" dirty="0" smtClean="0"/>
              <a:t>one specified Population Parameter of Interest </a:t>
            </a:r>
            <a:r>
              <a:rPr lang="en-US" sz="1500" dirty="0" smtClean="0"/>
              <a:t>and</a:t>
            </a:r>
            <a:endParaRPr lang="en-US" sz="1500" dirty="0" smtClean="0"/>
          </a:p>
          <a:p>
            <a:pPr marL="742950" lvl="1" indent="-285750"/>
            <a:r>
              <a:rPr lang="en-US" sz="1100" dirty="0" smtClean="0"/>
              <a:t>We can’t make a </a:t>
            </a:r>
            <a:r>
              <a:rPr lang="en-US" sz="1100" b="1" dirty="0" smtClean="0"/>
              <a:t>confidence interval</a:t>
            </a:r>
            <a:r>
              <a:rPr lang="en-US" sz="1100" dirty="0" smtClean="0"/>
              <a:t>.</a:t>
            </a:r>
            <a:endParaRPr lang="en-US" sz="1100" dirty="0" smtClean="0"/>
          </a:p>
          <a:p>
            <a:pPr marL="742950" lvl="1" indent="-285750"/>
            <a:r>
              <a:rPr lang="en-US" sz="1100" dirty="0" smtClean="0"/>
              <a:t>Has a </a:t>
            </a:r>
            <a:r>
              <a:rPr lang="en-US" sz="1100" u="sng" dirty="0" smtClean="0"/>
              <a:t>different</a:t>
            </a:r>
            <a:r>
              <a:rPr lang="en-US" sz="1100" dirty="0" smtClean="0"/>
              <a:t> </a:t>
            </a:r>
            <a:r>
              <a:rPr lang="en-US" sz="1100" b="1" dirty="0" smtClean="0"/>
              <a:t>hypothesis test </a:t>
            </a:r>
            <a:r>
              <a:rPr lang="en-US" sz="1100" dirty="0" smtClean="0"/>
              <a:t>set up?</a:t>
            </a:r>
            <a:endParaRPr lang="en-US" sz="1100" dirty="0"/>
          </a:p>
        </p:txBody>
      </p:sp>
      <p:cxnSp>
        <p:nvCxnSpPr>
          <p:cNvPr id="8" name="Straight Arrow Connector 7"/>
          <p:cNvCxnSpPr>
            <a:stCxn id="3" idx="2"/>
            <a:endCxn id="4" idx="0"/>
          </p:cNvCxnSpPr>
          <p:nvPr/>
        </p:nvCxnSpPr>
        <p:spPr>
          <a:xfrm flipH="1">
            <a:off x="2295812" y="1880611"/>
            <a:ext cx="3928919" cy="45671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p:cNvCxnSpPr>
            <a:stCxn id="3" idx="2"/>
            <a:endCxn id="5" idx="0"/>
          </p:cNvCxnSpPr>
          <p:nvPr/>
        </p:nvCxnSpPr>
        <p:spPr>
          <a:xfrm>
            <a:off x="6224731" y="1880611"/>
            <a:ext cx="3379554" cy="5910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Content Placeholder 2"/>
          <p:cNvSpPr txBox="1">
            <a:spLocks/>
          </p:cNvSpPr>
          <p:nvPr/>
        </p:nvSpPr>
        <p:spPr>
          <a:xfrm>
            <a:off x="251687" y="4385902"/>
            <a:ext cx="4088247" cy="1757073"/>
          </a:xfrm>
          <a:prstGeom prst="rect">
            <a:avLst/>
          </a:prstGeom>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500" dirty="0" smtClean="0"/>
              <a:t>If we are making a confidence interval or hypothesis test for this population parameter, when should we use each of the following </a:t>
            </a:r>
            <a:r>
              <a:rPr lang="en-US" sz="1500" b="1" dirty="0" smtClean="0"/>
              <a:t>methods</a:t>
            </a:r>
            <a:r>
              <a:rPr lang="en-US" sz="1500" dirty="0" smtClean="0"/>
              <a:t> to do this?</a:t>
            </a:r>
          </a:p>
          <a:p>
            <a:pPr lvl="1"/>
            <a:r>
              <a:rPr lang="en-US" sz="1400" dirty="0" smtClean="0"/>
              <a:t>CLT methods</a:t>
            </a:r>
          </a:p>
          <a:p>
            <a:pPr lvl="1"/>
            <a:r>
              <a:rPr lang="en-US" sz="1400" dirty="0" smtClean="0"/>
              <a:t>Randomization testing methods</a:t>
            </a:r>
          </a:p>
          <a:p>
            <a:pPr lvl="1"/>
            <a:r>
              <a:rPr lang="en-US" sz="1400" dirty="0" smtClean="0"/>
              <a:t>Bootstrap methods</a:t>
            </a:r>
          </a:p>
          <a:p>
            <a:pPr lvl="1"/>
            <a:endParaRPr lang="en-US" sz="700" dirty="0"/>
          </a:p>
        </p:txBody>
      </p:sp>
      <p:cxnSp>
        <p:nvCxnSpPr>
          <p:cNvPr id="14" name="Straight Arrow Connector 13"/>
          <p:cNvCxnSpPr>
            <a:stCxn id="4" idx="2"/>
            <a:endCxn id="12" idx="0"/>
          </p:cNvCxnSpPr>
          <p:nvPr/>
        </p:nvCxnSpPr>
        <p:spPr>
          <a:xfrm flipH="1">
            <a:off x="2295811" y="4094398"/>
            <a:ext cx="1" cy="29150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6" name="Picture 5"/>
          <p:cNvPicPr>
            <a:picLocks noChangeAspect="1"/>
          </p:cNvPicPr>
          <p:nvPr/>
        </p:nvPicPr>
        <p:blipFill>
          <a:blip r:embed="rId3"/>
          <a:stretch>
            <a:fillRect/>
          </a:stretch>
        </p:blipFill>
        <p:spPr>
          <a:xfrm>
            <a:off x="4257457" y="4488821"/>
            <a:ext cx="3687714" cy="2272575"/>
          </a:xfrm>
          <a:prstGeom prst="rect">
            <a:avLst/>
          </a:prstGeom>
        </p:spPr>
      </p:pic>
      <p:pic>
        <p:nvPicPr>
          <p:cNvPr id="15" name="Picture 14"/>
          <p:cNvPicPr>
            <a:picLocks noChangeAspect="1"/>
          </p:cNvPicPr>
          <p:nvPr/>
        </p:nvPicPr>
        <p:blipFill>
          <a:blip r:embed="rId4"/>
          <a:stretch>
            <a:fillRect/>
          </a:stretch>
        </p:blipFill>
        <p:spPr>
          <a:xfrm>
            <a:off x="8859088" y="3471318"/>
            <a:ext cx="3168855" cy="1613346"/>
          </a:xfrm>
          <a:prstGeom prst="rect">
            <a:avLst/>
          </a:prstGeom>
        </p:spPr>
      </p:pic>
      <p:sp>
        <p:nvSpPr>
          <p:cNvPr id="16" name="Title 1"/>
          <p:cNvSpPr>
            <a:spLocks noGrp="1"/>
          </p:cNvSpPr>
          <p:nvPr>
            <p:ph type="title"/>
          </p:nvPr>
        </p:nvSpPr>
        <p:spPr>
          <a:xfrm>
            <a:off x="91782" y="607365"/>
            <a:ext cx="4408055" cy="789420"/>
          </a:xfrm>
        </p:spPr>
        <p:txBody>
          <a:bodyPr>
            <a:normAutofit fontScale="90000"/>
          </a:bodyPr>
          <a:lstStyle/>
          <a:p>
            <a:r>
              <a:rPr lang="en-US" dirty="0" smtClean="0"/>
              <a:t>Conducting an Analysis… where to start?</a:t>
            </a:r>
            <a:endParaRPr lang="en-US" dirty="0"/>
          </a:p>
        </p:txBody>
      </p:sp>
    </p:spTree>
    <p:extLst>
      <p:ext uri="{BB962C8B-B14F-4D97-AF65-F5344CB8AC3E}">
        <p14:creationId xmlns:p14="http://schemas.microsoft.com/office/powerpoint/2010/main" val="20089187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39935" y="538163"/>
            <a:ext cx="3769591" cy="1342448"/>
          </a:xfrm>
          <a:ln>
            <a:solidFill>
              <a:schemeClr val="tx1"/>
            </a:solidFill>
          </a:ln>
        </p:spPr>
        <p:txBody>
          <a:bodyPr>
            <a:normAutofit fontScale="85000" lnSpcReduction="20000"/>
          </a:bodyPr>
          <a:lstStyle/>
          <a:p>
            <a:r>
              <a:rPr lang="en-US" sz="1800" dirty="0" smtClean="0"/>
              <a:t>How many numerical and categorical variables are involved? </a:t>
            </a:r>
          </a:p>
          <a:p>
            <a:r>
              <a:rPr lang="en-US" sz="1800" dirty="0" smtClean="0"/>
              <a:t>If categorical variables, how many levels do they have?</a:t>
            </a:r>
          </a:p>
          <a:p>
            <a:r>
              <a:rPr lang="en-US" sz="1800" dirty="0" smtClean="0"/>
              <a:t>What visualization would be appropriate for visualizing this data?</a:t>
            </a:r>
          </a:p>
          <a:p>
            <a:pPr marL="0" indent="0">
              <a:buNone/>
            </a:pPr>
            <a:endParaRPr lang="en-US" sz="1800" dirty="0" smtClean="0"/>
          </a:p>
        </p:txBody>
      </p:sp>
      <mc:AlternateContent xmlns:mc="http://schemas.openxmlformats.org/markup-compatibility/2006">
        <mc:Choice xmlns:a14="http://schemas.microsoft.com/office/drawing/2010/main" Requires="a14">
          <p:sp>
            <p:nvSpPr>
              <p:cNvPr id="4" name="Content Placeholder 2"/>
              <p:cNvSpPr txBox="1">
                <a:spLocks/>
              </p:cNvSpPr>
              <p:nvPr/>
            </p:nvSpPr>
            <p:spPr>
              <a:xfrm>
                <a:off x="251688" y="2337325"/>
                <a:ext cx="4088247" cy="1757073"/>
              </a:xfrm>
              <a:prstGeom prst="rect">
                <a:avLst/>
              </a:prstGeom>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500" u="sng" dirty="0" smtClean="0"/>
                  <a:t>Is it a combo of variables that </a:t>
                </a:r>
                <a:r>
                  <a:rPr lang="en-US" sz="1500" b="1" u="sng" dirty="0" smtClean="0"/>
                  <a:t>has </a:t>
                </a:r>
                <a:r>
                  <a:rPr lang="en-US" sz="1500" b="1" u="sng" dirty="0" smtClean="0"/>
                  <a:t>one specified Population Parameter of Interest </a:t>
                </a:r>
                <a:r>
                  <a:rPr lang="en-US" sz="1500" dirty="0" smtClean="0"/>
                  <a:t>where</a:t>
                </a:r>
                <a:endParaRPr lang="en-US" sz="1500" dirty="0" smtClean="0"/>
              </a:p>
              <a:p>
                <a:pPr marL="742950" lvl="1" indent="-285750"/>
                <a:r>
                  <a:rPr lang="en-US" sz="1100" dirty="0" smtClean="0"/>
                  <a:t>We can create a </a:t>
                </a:r>
                <a:r>
                  <a:rPr lang="en-US" sz="1100" b="1" dirty="0" smtClean="0"/>
                  <a:t>confidence interval </a:t>
                </a:r>
                <a:r>
                  <a:rPr lang="en-US" sz="1100" dirty="0" smtClean="0"/>
                  <a:t>for the population parameter.</a:t>
                </a:r>
              </a:p>
              <a:p>
                <a:pPr marL="742950" lvl="1" indent="-285750"/>
                <a:r>
                  <a:rPr lang="en-US" sz="1100" dirty="0" smtClean="0"/>
                  <a:t>We </a:t>
                </a:r>
                <a:r>
                  <a:rPr lang="en-US" sz="1100" dirty="0" smtClean="0"/>
                  <a:t>can conduct a </a:t>
                </a:r>
                <a:r>
                  <a:rPr lang="en-US" sz="1100" b="1" dirty="0" smtClean="0"/>
                  <a:t>hypothesis test </a:t>
                </a:r>
                <a:r>
                  <a:rPr lang="en-US" sz="1100" dirty="0" smtClean="0"/>
                  <a:t>for the population parameter using:</a:t>
                </a:r>
              </a:p>
              <a:p>
                <a:pPr lvl="2"/>
                <a14:m>
                  <m:oMath xmlns:m="http://schemas.openxmlformats.org/officeDocument/2006/math">
                    <m:r>
                      <a:rPr lang="en-US" sz="1100" i="1" smtClean="0">
                        <a:latin typeface="Cambria Math" panose="02040503050406030204" pitchFamily="18" charset="0"/>
                      </a:rPr>
                      <m:t>𝐻𝑜</m:t>
                    </m:r>
                    <m:r>
                      <a:rPr lang="en-US" sz="1100" i="1" smtClean="0">
                        <a:latin typeface="Cambria Math" panose="02040503050406030204" pitchFamily="18" charset="0"/>
                      </a:rPr>
                      <m:t>: </m:t>
                    </m:r>
                    <m:r>
                      <a:rPr lang="en-US" sz="1100" i="1" smtClean="0">
                        <a:latin typeface="Cambria Math" panose="02040503050406030204" pitchFamily="18" charset="0"/>
                      </a:rPr>
                      <m:t>𝑃𝑜𝑝</m:t>
                    </m:r>
                    <m:r>
                      <a:rPr lang="en-US" sz="1100" i="1" smtClean="0">
                        <a:latin typeface="Cambria Math" panose="02040503050406030204" pitchFamily="18" charset="0"/>
                      </a:rPr>
                      <m:t>. </m:t>
                    </m:r>
                    <m:r>
                      <a:rPr lang="en-US" sz="1100" i="1" smtClean="0">
                        <a:latin typeface="Cambria Math" panose="02040503050406030204" pitchFamily="18" charset="0"/>
                      </a:rPr>
                      <m:t>𝑃𝑎𝑟𝑎𝑚</m:t>
                    </m:r>
                    <m:r>
                      <a:rPr lang="en-US" sz="1100" i="1" smtClean="0">
                        <a:latin typeface="Cambria Math" panose="02040503050406030204" pitchFamily="18" charset="0"/>
                      </a:rPr>
                      <m:t> = #</m:t>
                    </m:r>
                  </m:oMath>
                </a14:m>
                <a:endParaRPr lang="en-US" sz="1100" dirty="0" smtClean="0"/>
              </a:p>
              <a:p>
                <a:pPr lvl="2"/>
                <a14:m>
                  <m:oMath xmlns:m="http://schemas.openxmlformats.org/officeDocument/2006/math">
                    <m:r>
                      <a:rPr lang="en-US" sz="1100" i="1">
                        <a:latin typeface="Cambria Math" panose="02040503050406030204" pitchFamily="18" charset="0"/>
                      </a:rPr>
                      <m:t>𝐻𝑎</m:t>
                    </m:r>
                    <m:r>
                      <a:rPr lang="en-US" sz="1100" i="1">
                        <a:latin typeface="Cambria Math" panose="02040503050406030204" pitchFamily="18" charset="0"/>
                      </a:rPr>
                      <m:t>: </m:t>
                    </m:r>
                    <m:r>
                      <a:rPr lang="en-US" sz="1100" i="1">
                        <a:latin typeface="Cambria Math" panose="02040503050406030204" pitchFamily="18" charset="0"/>
                      </a:rPr>
                      <m:t>𝑃𝑜𝑝</m:t>
                    </m:r>
                    <m:r>
                      <a:rPr lang="en-US" sz="1100" i="1">
                        <a:latin typeface="Cambria Math" panose="02040503050406030204" pitchFamily="18" charset="0"/>
                      </a:rPr>
                      <m:t>. </m:t>
                    </m:r>
                    <m:r>
                      <a:rPr lang="en-US" sz="1100" i="1">
                        <a:latin typeface="Cambria Math" panose="02040503050406030204" pitchFamily="18" charset="0"/>
                      </a:rPr>
                      <m:t>𝑃𝑎𝑟𝑎𝑚</m:t>
                    </m:r>
                    <m:r>
                      <a:rPr lang="en-US" sz="1100" i="1">
                        <a:latin typeface="Cambria Math" panose="02040503050406030204" pitchFamily="18" charset="0"/>
                      </a:rPr>
                      <m:t> (≠ </m:t>
                    </m:r>
                    <m:r>
                      <a:rPr lang="en-US" sz="1100" i="1">
                        <a:latin typeface="Cambria Math" panose="02040503050406030204" pitchFamily="18" charset="0"/>
                      </a:rPr>
                      <m:t>𝑜𝑟</m:t>
                    </m:r>
                    <m:r>
                      <a:rPr lang="en-US" sz="1100" i="1">
                        <a:latin typeface="Cambria Math" panose="02040503050406030204" pitchFamily="18" charset="0"/>
                      </a:rPr>
                      <m:t> &lt; </m:t>
                    </m:r>
                    <m:r>
                      <a:rPr lang="en-US" sz="1100" i="1">
                        <a:latin typeface="Cambria Math" panose="02040503050406030204" pitchFamily="18" charset="0"/>
                      </a:rPr>
                      <m:t>𝑜𝑟</m:t>
                    </m:r>
                    <m:r>
                      <a:rPr lang="en-US" sz="1100" i="1">
                        <a:latin typeface="Cambria Math" panose="02040503050406030204" pitchFamily="18" charset="0"/>
                      </a:rPr>
                      <m:t> &gt;)  #</m:t>
                    </m:r>
                  </m:oMath>
                </a14:m>
                <a:r>
                  <a:rPr lang="en-US" sz="1100" dirty="0" smtClean="0"/>
                  <a:t>?</a:t>
                </a:r>
                <a:endParaRPr lang="en-US" sz="1100" dirty="0"/>
              </a:p>
            </p:txBody>
          </p:sp>
        </mc:Choice>
        <mc:Fallback>
          <p:sp>
            <p:nvSpPr>
              <p:cNvPr id="4" name="Content Placeholder 2"/>
              <p:cNvSpPr txBox="1">
                <a:spLocks noRot="1" noChangeAspect="1" noMove="1" noResize="1" noEditPoints="1" noAdjustHandles="1" noChangeArrowheads="1" noChangeShapeType="1" noTextEdit="1"/>
              </p:cNvSpPr>
              <p:nvPr/>
            </p:nvSpPr>
            <p:spPr>
              <a:xfrm>
                <a:off x="251688" y="2337325"/>
                <a:ext cx="4088247" cy="1757073"/>
              </a:xfrm>
              <a:prstGeom prst="rect">
                <a:avLst/>
              </a:prstGeom>
              <a:blipFill>
                <a:blip r:embed="rId2"/>
                <a:stretch>
                  <a:fillRect l="-297" t="-1375" r="-1189"/>
                </a:stretch>
              </a:blipFill>
              <a:ln>
                <a:solidFill>
                  <a:schemeClr val="tx1"/>
                </a:solidFill>
              </a:ln>
            </p:spPr>
            <p:txBody>
              <a:bodyPr/>
              <a:lstStyle/>
              <a:p>
                <a:r>
                  <a:rPr lang="en-US">
                    <a:noFill/>
                  </a:rPr>
                  <a:t> </a:t>
                </a:r>
              </a:p>
            </p:txBody>
          </p:sp>
        </mc:Fallback>
      </mc:AlternateContent>
      <p:sp>
        <p:nvSpPr>
          <p:cNvPr id="5" name="Content Placeholder 2"/>
          <p:cNvSpPr txBox="1">
            <a:spLocks/>
          </p:cNvSpPr>
          <p:nvPr/>
        </p:nvSpPr>
        <p:spPr>
          <a:xfrm>
            <a:off x="7560161" y="2471626"/>
            <a:ext cx="4088247" cy="999692"/>
          </a:xfrm>
          <a:prstGeom prst="rect">
            <a:avLst/>
          </a:prstGeom>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500" u="sng" dirty="0" smtClean="0"/>
              <a:t>Is it a combo of variables that </a:t>
            </a:r>
            <a:r>
              <a:rPr lang="en-US" sz="1500" b="1" u="sng" dirty="0" smtClean="0"/>
              <a:t>doesn’t have </a:t>
            </a:r>
            <a:r>
              <a:rPr lang="en-US" sz="1500" b="1" u="sng" dirty="0" smtClean="0"/>
              <a:t>one specified Population Parameter of Interest </a:t>
            </a:r>
            <a:r>
              <a:rPr lang="en-US" sz="1500" dirty="0" smtClean="0"/>
              <a:t>and</a:t>
            </a:r>
            <a:endParaRPr lang="en-US" sz="1500" dirty="0" smtClean="0"/>
          </a:p>
          <a:p>
            <a:pPr marL="742950" lvl="1" indent="-285750"/>
            <a:r>
              <a:rPr lang="en-US" sz="1100" dirty="0" smtClean="0"/>
              <a:t>We can’t make a </a:t>
            </a:r>
            <a:r>
              <a:rPr lang="en-US" sz="1100" b="1" dirty="0" smtClean="0"/>
              <a:t>confidence interval</a:t>
            </a:r>
            <a:r>
              <a:rPr lang="en-US" sz="1100" dirty="0" smtClean="0"/>
              <a:t>.</a:t>
            </a:r>
            <a:endParaRPr lang="en-US" sz="1100" dirty="0" smtClean="0"/>
          </a:p>
          <a:p>
            <a:pPr marL="742950" lvl="1" indent="-285750"/>
            <a:r>
              <a:rPr lang="en-US" sz="1100" dirty="0" smtClean="0"/>
              <a:t>Has a </a:t>
            </a:r>
            <a:r>
              <a:rPr lang="en-US" sz="1100" u="sng" dirty="0" smtClean="0"/>
              <a:t>different</a:t>
            </a:r>
            <a:r>
              <a:rPr lang="en-US" sz="1100" dirty="0" smtClean="0"/>
              <a:t> </a:t>
            </a:r>
            <a:r>
              <a:rPr lang="en-US" sz="1100" b="1" dirty="0" smtClean="0"/>
              <a:t>hypothesis test </a:t>
            </a:r>
            <a:r>
              <a:rPr lang="en-US" sz="1100" dirty="0" smtClean="0"/>
              <a:t>set up?</a:t>
            </a:r>
            <a:endParaRPr lang="en-US" sz="1100" dirty="0"/>
          </a:p>
        </p:txBody>
      </p:sp>
      <p:cxnSp>
        <p:nvCxnSpPr>
          <p:cNvPr id="8" name="Straight Arrow Connector 7"/>
          <p:cNvCxnSpPr>
            <a:stCxn id="3" idx="2"/>
            <a:endCxn id="4" idx="0"/>
          </p:cNvCxnSpPr>
          <p:nvPr/>
        </p:nvCxnSpPr>
        <p:spPr>
          <a:xfrm flipH="1">
            <a:off x="2295812" y="1880611"/>
            <a:ext cx="3928919" cy="45671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p:cNvCxnSpPr>
            <a:stCxn id="3" idx="2"/>
            <a:endCxn id="5" idx="0"/>
          </p:cNvCxnSpPr>
          <p:nvPr/>
        </p:nvCxnSpPr>
        <p:spPr>
          <a:xfrm>
            <a:off x="6224731" y="1880611"/>
            <a:ext cx="3379554" cy="5910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Content Placeholder 2"/>
          <p:cNvSpPr txBox="1">
            <a:spLocks/>
          </p:cNvSpPr>
          <p:nvPr/>
        </p:nvSpPr>
        <p:spPr>
          <a:xfrm>
            <a:off x="251687" y="4385902"/>
            <a:ext cx="4088247" cy="1757073"/>
          </a:xfrm>
          <a:prstGeom prst="rect">
            <a:avLst/>
          </a:prstGeom>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500" dirty="0" smtClean="0"/>
              <a:t>If we are making a confidence interval or hypothesis test for this population parameter, when should we use each of the following </a:t>
            </a:r>
            <a:r>
              <a:rPr lang="en-US" sz="1500" b="1" dirty="0" smtClean="0"/>
              <a:t>methods</a:t>
            </a:r>
            <a:r>
              <a:rPr lang="en-US" sz="1500" dirty="0" smtClean="0"/>
              <a:t> to do this?</a:t>
            </a:r>
          </a:p>
          <a:p>
            <a:pPr lvl="1"/>
            <a:r>
              <a:rPr lang="en-US" sz="1400" dirty="0" smtClean="0"/>
              <a:t>CLT methods (if CLT conditions met)</a:t>
            </a:r>
          </a:p>
          <a:p>
            <a:pPr lvl="1"/>
            <a:r>
              <a:rPr lang="en-US" sz="1400" dirty="0" smtClean="0"/>
              <a:t>Randomization testing methods (just for HT)</a:t>
            </a:r>
          </a:p>
          <a:p>
            <a:pPr lvl="1"/>
            <a:r>
              <a:rPr lang="en-US" sz="1400" dirty="0" smtClean="0"/>
              <a:t>Bootstrap methods</a:t>
            </a:r>
          </a:p>
          <a:p>
            <a:pPr lvl="1"/>
            <a:endParaRPr lang="en-US" sz="700" dirty="0"/>
          </a:p>
        </p:txBody>
      </p:sp>
      <p:cxnSp>
        <p:nvCxnSpPr>
          <p:cNvPr id="14" name="Straight Arrow Connector 13"/>
          <p:cNvCxnSpPr>
            <a:stCxn id="4" idx="2"/>
            <a:endCxn id="12" idx="0"/>
          </p:cNvCxnSpPr>
          <p:nvPr/>
        </p:nvCxnSpPr>
        <p:spPr>
          <a:xfrm flipH="1">
            <a:off x="2295811" y="4094398"/>
            <a:ext cx="1" cy="29150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6" name="Picture 5"/>
          <p:cNvPicPr>
            <a:picLocks noChangeAspect="1"/>
          </p:cNvPicPr>
          <p:nvPr/>
        </p:nvPicPr>
        <p:blipFill>
          <a:blip r:embed="rId3"/>
          <a:stretch>
            <a:fillRect/>
          </a:stretch>
        </p:blipFill>
        <p:spPr>
          <a:xfrm>
            <a:off x="4257457" y="4488821"/>
            <a:ext cx="3687714" cy="2272575"/>
          </a:xfrm>
          <a:prstGeom prst="rect">
            <a:avLst/>
          </a:prstGeom>
        </p:spPr>
      </p:pic>
      <p:pic>
        <p:nvPicPr>
          <p:cNvPr id="15" name="Picture 14"/>
          <p:cNvPicPr>
            <a:picLocks noChangeAspect="1"/>
          </p:cNvPicPr>
          <p:nvPr/>
        </p:nvPicPr>
        <p:blipFill>
          <a:blip r:embed="rId4"/>
          <a:stretch>
            <a:fillRect/>
          </a:stretch>
        </p:blipFill>
        <p:spPr>
          <a:xfrm>
            <a:off x="8859088" y="3471318"/>
            <a:ext cx="3168855" cy="1613346"/>
          </a:xfrm>
          <a:prstGeom prst="rect">
            <a:avLst/>
          </a:prstGeom>
        </p:spPr>
      </p:pic>
      <p:sp>
        <p:nvSpPr>
          <p:cNvPr id="16" name="Title 1"/>
          <p:cNvSpPr>
            <a:spLocks noGrp="1"/>
          </p:cNvSpPr>
          <p:nvPr>
            <p:ph type="title"/>
          </p:nvPr>
        </p:nvSpPr>
        <p:spPr>
          <a:xfrm>
            <a:off x="91782" y="607365"/>
            <a:ext cx="4408055" cy="789420"/>
          </a:xfrm>
        </p:spPr>
        <p:txBody>
          <a:bodyPr>
            <a:normAutofit fontScale="90000"/>
          </a:bodyPr>
          <a:lstStyle/>
          <a:p>
            <a:r>
              <a:rPr lang="en-US" dirty="0" smtClean="0"/>
              <a:t>Conducting an Analysis… where to start?</a:t>
            </a:r>
            <a:endParaRPr lang="en-US" dirty="0"/>
          </a:p>
        </p:txBody>
      </p:sp>
    </p:spTree>
    <p:extLst>
      <p:ext uri="{BB962C8B-B14F-4D97-AF65-F5344CB8AC3E}">
        <p14:creationId xmlns:p14="http://schemas.microsoft.com/office/powerpoint/2010/main" val="7410786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stretch>
            <a:fillRect/>
          </a:stretch>
        </p:blipFill>
        <p:spPr>
          <a:xfrm>
            <a:off x="1322294" y="1153795"/>
            <a:ext cx="8874651" cy="5469055"/>
          </a:xfrm>
          <a:prstGeom prst="rect">
            <a:avLst/>
          </a:prstGeom>
        </p:spPr>
      </p:pic>
      <p:sp>
        <p:nvSpPr>
          <p:cNvPr id="10" name="Rectangle 9"/>
          <p:cNvSpPr/>
          <p:nvPr/>
        </p:nvSpPr>
        <p:spPr>
          <a:xfrm>
            <a:off x="2253363" y="307170"/>
            <a:ext cx="6657207" cy="584775"/>
          </a:xfrm>
          <a:prstGeom prst="rect">
            <a:avLst/>
          </a:prstGeom>
        </p:spPr>
        <p:txBody>
          <a:bodyPr wrap="none">
            <a:spAutoFit/>
          </a:bodyPr>
          <a:lstStyle/>
          <a:p>
            <a:r>
              <a:rPr lang="en-US" sz="3200" b="1" u="sng" dirty="0" smtClean="0"/>
              <a:t>One </a:t>
            </a:r>
            <a:r>
              <a:rPr lang="en-US" sz="3200" b="1" u="sng" dirty="0"/>
              <a:t>Population Parameter of Interest </a:t>
            </a:r>
            <a:endParaRPr lang="en-US" sz="3200" dirty="0"/>
          </a:p>
        </p:txBody>
      </p:sp>
    </p:spTree>
    <p:extLst>
      <p:ext uri="{BB962C8B-B14F-4D97-AF65-F5344CB8AC3E}">
        <p14:creationId xmlns:p14="http://schemas.microsoft.com/office/powerpoint/2010/main" val="5192225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p:cNvSpPr txBox="1"/>
              <p:nvPr/>
            </p:nvSpPr>
            <p:spPr>
              <a:xfrm>
                <a:off x="340533" y="0"/>
                <a:ext cx="8946859" cy="7713202"/>
              </a:xfrm>
              <a:prstGeom prst="rect">
                <a:avLst/>
              </a:prstGeom>
              <a:noFill/>
            </p:spPr>
            <p:txBody>
              <a:bodyPr wrap="square" rtlCol="0">
                <a:spAutoFit/>
              </a:bodyPr>
              <a:lstStyle/>
              <a:p>
                <a:r>
                  <a:rPr lang="en-US" sz="1784" b="1" dirty="0">
                    <a:latin typeface="Cambria Math" panose="02040503050406030204" pitchFamily="18" charset="0"/>
                  </a:rPr>
                  <a:t>When </a:t>
                </a:r>
                <a:r>
                  <a:rPr lang="en-US" sz="1784" b="1" dirty="0">
                    <a:latin typeface="Cambria Math" panose="02040503050406030204" pitchFamily="18" charset="0"/>
                  </a:rPr>
                  <a:t>other </a:t>
                </a:r>
                <a:r>
                  <a:rPr lang="en-US" sz="1784" b="1" dirty="0">
                    <a:solidFill>
                      <a:srgbClr val="00B0F0"/>
                    </a:solidFill>
                    <a:latin typeface="Cambria Math" panose="02040503050406030204" pitchFamily="18" charset="0"/>
                  </a:rPr>
                  <a:t>certain conditions </a:t>
                </a:r>
                <a:r>
                  <a:rPr lang="en-US" sz="1784" b="1" dirty="0">
                    <a:latin typeface="Cambria Math" panose="02040503050406030204" pitchFamily="18" charset="0"/>
                  </a:rPr>
                  <a:t>are met…</a:t>
                </a:r>
                <a:endParaRPr lang="en-US" sz="1784" i="1" dirty="0">
                  <a:latin typeface="Cambria Math" panose="02040503050406030204" pitchFamily="18" charset="0"/>
                </a:endParaRPr>
              </a:p>
              <a:p>
                <a:pPr lvl="1"/>
                <a14:m>
                  <m:oMathPara xmlns:m="http://schemas.openxmlformats.org/officeDocument/2006/math">
                    <m:oMathParaPr>
                      <m:jc m:val="left"/>
                    </m:oMathParaPr>
                    <m:oMath xmlns:m="http://schemas.openxmlformats.org/officeDocument/2006/math">
                      <m:acc>
                        <m:accPr>
                          <m:chr m:val="̅"/>
                          <m:ctrlPr>
                            <a:rPr lang="en-US" sz="1784" i="1">
                              <a:solidFill>
                                <a:srgbClr val="00B050"/>
                              </a:solidFill>
                              <a:latin typeface="Cambria Math" panose="02040503050406030204" pitchFamily="18" charset="0"/>
                            </a:rPr>
                          </m:ctrlPr>
                        </m:accPr>
                        <m:e>
                          <m:r>
                            <a:rPr lang="en-US" sz="1784" i="1">
                              <a:solidFill>
                                <a:srgbClr val="00B050"/>
                              </a:solidFill>
                              <a:latin typeface="Cambria Math" panose="02040503050406030204" pitchFamily="18" charset="0"/>
                            </a:rPr>
                            <m:t>𝑥</m:t>
                          </m:r>
                        </m:e>
                      </m:acc>
                      <m:r>
                        <a:rPr lang="en-US" sz="1784" i="1">
                          <a:latin typeface="Cambria Math" panose="02040503050406030204" pitchFamily="18" charset="0"/>
                        </a:rPr>
                        <m:t>~</m:t>
                      </m:r>
                      <m:r>
                        <a:rPr lang="en-US" sz="1784" b="1" i="1">
                          <a:latin typeface="Cambria Math" panose="02040503050406030204" pitchFamily="18" charset="0"/>
                        </a:rPr>
                        <m:t>𝑵</m:t>
                      </m:r>
                      <m:r>
                        <a:rPr lang="en-US" sz="1784" i="1">
                          <a:latin typeface="Cambria Math" panose="02040503050406030204" pitchFamily="18" charset="0"/>
                        </a:rPr>
                        <m:t>(</m:t>
                      </m:r>
                      <m:r>
                        <a:rPr lang="en-US" sz="1784" i="1">
                          <a:latin typeface="Cambria Math" panose="02040503050406030204" pitchFamily="18" charset="0"/>
                        </a:rPr>
                        <m:t>𝑚𝑒𝑎𝑛</m:t>
                      </m:r>
                      <m:r>
                        <a:rPr lang="en-US" sz="1784" i="1">
                          <a:latin typeface="Cambria Math" panose="02040503050406030204" pitchFamily="18" charset="0"/>
                        </a:rPr>
                        <m:t>=</m:t>
                      </m:r>
                      <m:r>
                        <a:rPr lang="en-US" sz="1784" i="1">
                          <a:latin typeface="Cambria Math" panose="02040503050406030204" pitchFamily="18" charset="0"/>
                          <a:ea typeface="Cambria Math" panose="02040503050406030204" pitchFamily="18" charset="0"/>
                        </a:rPr>
                        <m:t>𝜇</m:t>
                      </m:r>
                      <m:r>
                        <a:rPr lang="en-US" sz="1784" i="1">
                          <a:latin typeface="Cambria Math" panose="02040503050406030204" pitchFamily="18" charset="0"/>
                        </a:rPr>
                        <m:t>,</m:t>
                      </m:r>
                      <m:r>
                        <a:rPr lang="en-US" sz="1784" i="1">
                          <a:latin typeface="Cambria Math" panose="02040503050406030204" pitchFamily="18" charset="0"/>
                        </a:rPr>
                        <m:t>𝑠𝑡𝑎𝑛𝑑𝑎𝑟𝑑</m:t>
                      </m:r>
                      <m:r>
                        <a:rPr lang="en-US" sz="1784" i="1">
                          <a:latin typeface="Cambria Math" panose="02040503050406030204" pitchFamily="18" charset="0"/>
                        </a:rPr>
                        <m:t> </m:t>
                      </m:r>
                      <m:r>
                        <a:rPr lang="en-US" sz="1784" i="1">
                          <a:latin typeface="Cambria Math" panose="02040503050406030204" pitchFamily="18" charset="0"/>
                        </a:rPr>
                        <m:t>𝑑𝑒𝑣</m:t>
                      </m:r>
                      <m:r>
                        <a:rPr lang="en-US" sz="1784" i="1">
                          <a:latin typeface="Cambria Math" panose="02040503050406030204" pitchFamily="18" charset="0"/>
                        </a:rPr>
                        <m:t>./</m:t>
                      </m:r>
                      <m:r>
                        <a:rPr lang="en-US" sz="1784" i="1">
                          <a:latin typeface="Cambria Math" panose="02040503050406030204" pitchFamily="18" charset="0"/>
                        </a:rPr>
                        <m:t>𝑒𝑟𝑟𝑜𝑟</m:t>
                      </m:r>
                      <m:r>
                        <a:rPr lang="en-US" sz="1784" i="1">
                          <a:latin typeface="Cambria Math" panose="02040503050406030204" pitchFamily="18" charset="0"/>
                        </a:rPr>
                        <m:t>=</m:t>
                      </m:r>
                      <m:f>
                        <m:fPr>
                          <m:ctrlPr>
                            <a:rPr lang="en-US" sz="1784" i="1">
                              <a:latin typeface="Cambria Math" panose="02040503050406030204" pitchFamily="18" charset="0"/>
                            </a:rPr>
                          </m:ctrlPr>
                        </m:fPr>
                        <m:num>
                          <m:r>
                            <a:rPr lang="en-US" sz="1784" i="1">
                              <a:latin typeface="Cambria Math" panose="02040503050406030204" pitchFamily="18" charset="0"/>
                              <a:ea typeface="Cambria Math" panose="02040503050406030204" pitchFamily="18" charset="0"/>
                            </a:rPr>
                            <m:t>𝜎</m:t>
                          </m:r>
                        </m:num>
                        <m:den>
                          <m:rad>
                            <m:radPr>
                              <m:degHide m:val="on"/>
                              <m:ctrlPr>
                                <a:rPr lang="en-US" sz="1784" i="1">
                                  <a:latin typeface="Cambria Math" panose="02040503050406030204" pitchFamily="18" charset="0"/>
                                </a:rPr>
                              </m:ctrlPr>
                            </m:radPr>
                            <m:deg/>
                            <m:e>
                              <m:r>
                                <a:rPr lang="en-US" sz="1784" i="1">
                                  <a:latin typeface="Cambria Math" panose="02040503050406030204" pitchFamily="18" charset="0"/>
                                </a:rPr>
                                <m:t>𝑛</m:t>
                              </m:r>
                            </m:e>
                          </m:rad>
                        </m:den>
                      </m:f>
                      <m:r>
                        <a:rPr lang="en-US" sz="1784" i="1">
                          <a:latin typeface="Cambria Math" panose="02040503050406030204" pitchFamily="18" charset="0"/>
                        </a:rPr>
                        <m:t>)</m:t>
                      </m:r>
                    </m:oMath>
                  </m:oMathPara>
                </a14:m>
                <a:endParaRPr lang="en-US" sz="1784" dirty="0" smtClean="0"/>
              </a:p>
              <a:p>
                <a:pPr lvl="1"/>
                <a:r>
                  <a:rPr lang="en-US" sz="1784" dirty="0" smtClean="0"/>
                  <a:t>and we can make CLT CIs and HTs for </a:t>
                </a:r>
                <a:r>
                  <a:rPr lang="el-GR" sz="1784" dirty="0" smtClean="0">
                    <a:solidFill>
                      <a:srgbClr val="C00000"/>
                    </a:solidFill>
                  </a:rPr>
                  <a:t>μ</a:t>
                </a:r>
                <a:endParaRPr lang="en-US" sz="1784" dirty="0">
                  <a:solidFill>
                    <a:srgbClr val="C00000"/>
                  </a:solidFill>
                </a:endParaRPr>
              </a:p>
              <a:p>
                <a:endParaRPr lang="en-US" sz="1784" b="1" dirty="0" smtClean="0">
                  <a:latin typeface="Cambria Math" panose="02040503050406030204" pitchFamily="18" charset="0"/>
                </a:endParaRPr>
              </a:p>
              <a:p>
                <a:endParaRPr lang="en-US" sz="1784" b="1" dirty="0">
                  <a:latin typeface="Cambria Math" panose="02040503050406030204" pitchFamily="18" charset="0"/>
                </a:endParaRPr>
              </a:p>
              <a:p>
                <a:r>
                  <a:rPr lang="en-US" sz="1784" b="1" dirty="0">
                    <a:latin typeface="Cambria Math" panose="02040503050406030204" pitchFamily="18" charset="0"/>
                  </a:rPr>
                  <a:t>When other </a:t>
                </a:r>
                <a:r>
                  <a:rPr lang="en-US" sz="1784" b="1" dirty="0">
                    <a:solidFill>
                      <a:srgbClr val="00B0F0"/>
                    </a:solidFill>
                    <a:latin typeface="Cambria Math" panose="02040503050406030204" pitchFamily="18" charset="0"/>
                  </a:rPr>
                  <a:t>certain conditions </a:t>
                </a:r>
                <a:r>
                  <a:rPr lang="en-US" sz="1784" b="1" dirty="0">
                    <a:latin typeface="Cambria Math" panose="02040503050406030204" pitchFamily="18" charset="0"/>
                  </a:rPr>
                  <a:t>are met…</a:t>
                </a:r>
                <a:endParaRPr lang="en-US" sz="1784" i="1" dirty="0">
                  <a:latin typeface="Cambria Math" panose="02040503050406030204" pitchFamily="18" charset="0"/>
                </a:endParaRPr>
              </a:p>
              <a:p>
                <a:pPr lvl="1"/>
                <a14:m>
                  <m:oMathPara xmlns:m="http://schemas.openxmlformats.org/officeDocument/2006/math">
                    <m:oMathParaPr>
                      <m:jc m:val="left"/>
                    </m:oMathParaPr>
                    <m:oMath xmlns:m="http://schemas.openxmlformats.org/officeDocument/2006/math">
                      <m:sSub>
                        <m:sSubPr>
                          <m:ctrlPr>
                            <a:rPr lang="en-US" sz="1784" i="1">
                              <a:solidFill>
                                <a:srgbClr val="00B050"/>
                              </a:solidFill>
                              <a:latin typeface="Cambria Math" panose="02040503050406030204" pitchFamily="18" charset="0"/>
                            </a:rPr>
                          </m:ctrlPr>
                        </m:sSubPr>
                        <m:e>
                          <m:acc>
                            <m:accPr>
                              <m:chr m:val="̅"/>
                              <m:ctrlPr>
                                <a:rPr lang="en-US" sz="1784" i="1">
                                  <a:solidFill>
                                    <a:srgbClr val="00B050"/>
                                  </a:solidFill>
                                  <a:latin typeface="Cambria Math" panose="02040503050406030204" pitchFamily="18" charset="0"/>
                                </a:rPr>
                              </m:ctrlPr>
                            </m:accPr>
                            <m:e>
                              <m:r>
                                <a:rPr lang="en-US" sz="1784" i="1">
                                  <a:solidFill>
                                    <a:srgbClr val="00B050"/>
                                  </a:solidFill>
                                  <a:latin typeface="Cambria Math" panose="02040503050406030204" pitchFamily="18" charset="0"/>
                                </a:rPr>
                                <m:t>𝑥</m:t>
                              </m:r>
                            </m:e>
                          </m:acc>
                        </m:e>
                        <m:sub>
                          <m:r>
                            <a:rPr lang="en-US" sz="1784" i="1">
                              <a:solidFill>
                                <a:srgbClr val="00B050"/>
                              </a:solidFill>
                              <a:latin typeface="Cambria Math" panose="02040503050406030204" pitchFamily="18" charset="0"/>
                            </a:rPr>
                            <m:t>1</m:t>
                          </m:r>
                        </m:sub>
                      </m:sSub>
                      <m:r>
                        <a:rPr lang="en-US" sz="1784" i="1">
                          <a:solidFill>
                            <a:srgbClr val="00B050"/>
                          </a:solidFill>
                          <a:latin typeface="Cambria Math" panose="02040503050406030204" pitchFamily="18" charset="0"/>
                        </a:rPr>
                        <m:t>−</m:t>
                      </m:r>
                      <m:sSub>
                        <m:sSubPr>
                          <m:ctrlPr>
                            <a:rPr lang="en-US" sz="1784" i="1">
                              <a:solidFill>
                                <a:srgbClr val="00B050"/>
                              </a:solidFill>
                              <a:latin typeface="Cambria Math" panose="02040503050406030204" pitchFamily="18" charset="0"/>
                            </a:rPr>
                          </m:ctrlPr>
                        </m:sSubPr>
                        <m:e>
                          <m:acc>
                            <m:accPr>
                              <m:chr m:val="̅"/>
                              <m:ctrlPr>
                                <a:rPr lang="en-US" sz="1784" i="1">
                                  <a:solidFill>
                                    <a:srgbClr val="00B050"/>
                                  </a:solidFill>
                                  <a:latin typeface="Cambria Math" panose="02040503050406030204" pitchFamily="18" charset="0"/>
                                </a:rPr>
                              </m:ctrlPr>
                            </m:accPr>
                            <m:e>
                              <m:r>
                                <a:rPr lang="en-US" sz="1784" i="1">
                                  <a:solidFill>
                                    <a:srgbClr val="00B050"/>
                                  </a:solidFill>
                                  <a:latin typeface="Cambria Math" panose="02040503050406030204" pitchFamily="18" charset="0"/>
                                </a:rPr>
                                <m:t>𝑥</m:t>
                              </m:r>
                            </m:e>
                          </m:acc>
                        </m:e>
                        <m:sub>
                          <m:r>
                            <a:rPr lang="en-US" sz="1784" i="1">
                              <a:solidFill>
                                <a:srgbClr val="00B050"/>
                              </a:solidFill>
                              <a:latin typeface="Cambria Math" panose="02040503050406030204" pitchFamily="18" charset="0"/>
                            </a:rPr>
                            <m:t>2</m:t>
                          </m:r>
                        </m:sub>
                      </m:sSub>
                      <m:r>
                        <a:rPr lang="en-US" sz="1784" i="1">
                          <a:latin typeface="Cambria Math" panose="02040503050406030204" pitchFamily="18" charset="0"/>
                        </a:rPr>
                        <m:t>~</m:t>
                      </m:r>
                      <m:r>
                        <a:rPr lang="en-US" sz="1784" b="1" i="1">
                          <a:latin typeface="Cambria Math" panose="02040503050406030204" pitchFamily="18" charset="0"/>
                        </a:rPr>
                        <m:t>𝑵</m:t>
                      </m:r>
                      <m:r>
                        <a:rPr lang="en-US" sz="1784" i="1">
                          <a:latin typeface="Cambria Math" panose="02040503050406030204" pitchFamily="18" charset="0"/>
                        </a:rPr>
                        <m:t>(</m:t>
                      </m:r>
                      <m:r>
                        <a:rPr lang="en-US" sz="1784" i="1">
                          <a:latin typeface="Cambria Math" panose="02040503050406030204" pitchFamily="18" charset="0"/>
                        </a:rPr>
                        <m:t>𝑚𝑒𝑎𝑛</m:t>
                      </m:r>
                      <m:r>
                        <a:rPr lang="en-US" sz="1784" i="1">
                          <a:latin typeface="Cambria Math" panose="02040503050406030204" pitchFamily="18" charset="0"/>
                        </a:rPr>
                        <m:t>=</m:t>
                      </m:r>
                      <m:sSub>
                        <m:sSubPr>
                          <m:ctrlPr>
                            <a:rPr lang="en-US" sz="1784" i="1">
                              <a:latin typeface="Cambria Math" panose="02040503050406030204" pitchFamily="18" charset="0"/>
                            </a:rPr>
                          </m:ctrlPr>
                        </m:sSubPr>
                        <m:e>
                          <m:r>
                            <a:rPr lang="en-US" sz="1784" i="1">
                              <a:latin typeface="Cambria Math" panose="02040503050406030204" pitchFamily="18" charset="0"/>
                              <a:ea typeface="Cambria Math" panose="02040503050406030204" pitchFamily="18" charset="0"/>
                            </a:rPr>
                            <m:t>𝜇</m:t>
                          </m:r>
                        </m:e>
                        <m:sub>
                          <m:r>
                            <a:rPr lang="en-US" sz="1784" i="1">
                              <a:latin typeface="Cambria Math" panose="02040503050406030204" pitchFamily="18" charset="0"/>
                            </a:rPr>
                            <m:t>1</m:t>
                          </m:r>
                        </m:sub>
                      </m:sSub>
                      <m:r>
                        <a:rPr lang="en-US" sz="1784" i="1">
                          <a:latin typeface="Cambria Math" panose="02040503050406030204" pitchFamily="18" charset="0"/>
                        </a:rPr>
                        <m:t>−</m:t>
                      </m:r>
                      <m:sSub>
                        <m:sSubPr>
                          <m:ctrlPr>
                            <a:rPr lang="en-US" sz="1784" i="1">
                              <a:latin typeface="Cambria Math" panose="02040503050406030204" pitchFamily="18" charset="0"/>
                            </a:rPr>
                          </m:ctrlPr>
                        </m:sSubPr>
                        <m:e>
                          <m:r>
                            <a:rPr lang="en-US" sz="1784" i="1">
                              <a:latin typeface="Cambria Math" panose="02040503050406030204" pitchFamily="18" charset="0"/>
                              <a:ea typeface="Cambria Math" panose="02040503050406030204" pitchFamily="18" charset="0"/>
                            </a:rPr>
                            <m:t>𝜇</m:t>
                          </m:r>
                        </m:e>
                        <m:sub>
                          <m:r>
                            <a:rPr lang="en-US" sz="1784" i="1">
                              <a:latin typeface="Cambria Math" panose="02040503050406030204" pitchFamily="18" charset="0"/>
                            </a:rPr>
                            <m:t>2</m:t>
                          </m:r>
                        </m:sub>
                      </m:sSub>
                      <m:r>
                        <a:rPr lang="en-US" sz="1784" i="1">
                          <a:latin typeface="Cambria Math" panose="02040503050406030204" pitchFamily="18" charset="0"/>
                        </a:rPr>
                        <m:t>,</m:t>
                      </m:r>
                      <m:r>
                        <a:rPr lang="en-US" sz="1784" i="1">
                          <a:latin typeface="Cambria Math" panose="02040503050406030204" pitchFamily="18" charset="0"/>
                        </a:rPr>
                        <m:t>𝑠𝑡𝑎𝑛𝑑𝑎𝑟𝑑</m:t>
                      </m:r>
                      <m:r>
                        <a:rPr lang="en-US" sz="1784" i="1">
                          <a:latin typeface="Cambria Math" panose="02040503050406030204" pitchFamily="18" charset="0"/>
                        </a:rPr>
                        <m:t> </m:t>
                      </m:r>
                      <m:r>
                        <a:rPr lang="en-US" sz="1784" i="1">
                          <a:latin typeface="Cambria Math" panose="02040503050406030204" pitchFamily="18" charset="0"/>
                        </a:rPr>
                        <m:t>𝑑𝑒𝑣</m:t>
                      </m:r>
                      <m:r>
                        <a:rPr lang="en-US" sz="1784" i="1">
                          <a:latin typeface="Cambria Math" panose="02040503050406030204" pitchFamily="18" charset="0"/>
                        </a:rPr>
                        <m:t>./</m:t>
                      </m:r>
                      <m:r>
                        <a:rPr lang="en-US" sz="1784" i="1">
                          <a:latin typeface="Cambria Math" panose="02040503050406030204" pitchFamily="18" charset="0"/>
                        </a:rPr>
                        <m:t>𝑒𝑟𝑟𝑜𝑟</m:t>
                      </m:r>
                      <m:r>
                        <a:rPr lang="en-US" sz="1784" i="1">
                          <a:latin typeface="Cambria Math" panose="02040503050406030204" pitchFamily="18" charset="0"/>
                        </a:rPr>
                        <m:t>=</m:t>
                      </m:r>
                      <m:rad>
                        <m:radPr>
                          <m:degHide m:val="on"/>
                          <m:ctrlPr>
                            <a:rPr lang="en-US" sz="1784" i="1">
                              <a:latin typeface="Cambria Math" panose="02040503050406030204" pitchFamily="18" charset="0"/>
                            </a:rPr>
                          </m:ctrlPr>
                        </m:radPr>
                        <m:deg/>
                        <m:e>
                          <m:f>
                            <m:fPr>
                              <m:ctrlPr>
                                <a:rPr lang="en-US" sz="1784" i="1">
                                  <a:latin typeface="Cambria Math" panose="02040503050406030204" pitchFamily="18" charset="0"/>
                                </a:rPr>
                              </m:ctrlPr>
                            </m:fPr>
                            <m:num>
                              <m:sSubSup>
                                <m:sSubSupPr>
                                  <m:ctrlPr>
                                    <a:rPr lang="en-US" sz="1784" i="1">
                                      <a:latin typeface="Cambria Math" panose="02040503050406030204" pitchFamily="18" charset="0"/>
                                    </a:rPr>
                                  </m:ctrlPr>
                                </m:sSubSupPr>
                                <m:e>
                                  <m:r>
                                    <a:rPr lang="en-US" sz="1784" i="1">
                                      <a:latin typeface="Cambria Math" panose="02040503050406030204" pitchFamily="18" charset="0"/>
                                      <a:ea typeface="Cambria Math" panose="02040503050406030204" pitchFamily="18" charset="0"/>
                                    </a:rPr>
                                    <m:t>𝜎</m:t>
                                  </m:r>
                                </m:e>
                                <m:sub>
                                  <m:r>
                                    <a:rPr lang="en-US" sz="1784" i="1">
                                      <a:latin typeface="Cambria Math" panose="02040503050406030204" pitchFamily="18" charset="0"/>
                                    </a:rPr>
                                    <m:t>1</m:t>
                                  </m:r>
                                </m:sub>
                                <m:sup>
                                  <m:r>
                                    <a:rPr lang="en-US" sz="1784" i="1">
                                      <a:latin typeface="Cambria Math" panose="02040503050406030204" pitchFamily="18" charset="0"/>
                                    </a:rPr>
                                    <m:t>2</m:t>
                                  </m:r>
                                </m:sup>
                              </m:sSubSup>
                            </m:num>
                            <m:den>
                              <m:sSub>
                                <m:sSubPr>
                                  <m:ctrlPr>
                                    <a:rPr lang="en-US" sz="1784" i="1">
                                      <a:latin typeface="Cambria Math" panose="02040503050406030204" pitchFamily="18" charset="0"/>
                                    </a:rPr>
                                  </m:ctrlPr>
                                </m:sSubPr>
                                <m:e>
                                  <m:r>
                                    <a:rPr lang="en-US" sz="1784" i="1">
                                      <a:latin typeface="Cambria Math" panose="02040503050406030204" pitchFamily="18" charset="0"/>
                                    </a:rPr>
                                    <m:t>𝑛</m:t>
                                  </m:r>
                                </m:e>
                                <m:sub>
                                  <m:r>
                                    <a:rPr lang="en-US" sz="1784" i="1">
                                      <a:latin typeface="Cambria Math" panose="02040503050406030204" pitchFamily="18" charset="0"/>
                                    </a:rPr>
                                    <m:t>1</m:t>
                                  </m:r>
                                </m:sub>
                              </m:sSub>
                            </m:den>
                          </m:f>
                          <m:r>
                            <a:rPr lang="en-US" sz="1784" i="1">
                              <a:latin typeface="Cambria Math" panose="02040503050406030204" pitchFamily="18" charset="0"/>
                            </a:rPr>
                            <m:t>+</m:t>
                          </m:r>
                          <m:f>
                            <m:fPr>
                              <m:ctrlPr>
                                <a:rPr lang="en-US" sz="1784" i="1">
                                  <a:latin typeface="Cambria Math" panose="02040503050406030204" pitchFamily="18" charset="0"/>
                                </a:rPr>
                              </m:ctrlPr>
                            </m:fPr>
                            <m:num>
                              <m:sSubSup>
                                <m:sSubSupPr>
                                  <m:ctrlPr>
                                    <a:rPr lang="en-US" sz="1784" i="1">
                                      <a:latin typeface="Cambria Math" panose="02040503050406030204" pitchFamily="18" charset="0"/>
                                    </a:rPr>
                                  </m:ctrlPr>
                                </m:sSubSupPr>
                                <m:e>
                                  <m:r>
                                    <a:rPr lang="en-US" sz="1784" i="1">
                                      <a:latin typeface="Cambria Math" panose="02040503050406030204" pitchFamily="18" charset="0"/>
                                      <a:ea typeface="Cambria Math" panose="02040503050406030204" pitchFamily="18" charset="0"/>
                                    </a:rPr>
                                    <m:t>𝜎</m:t>
                                  </m:r>
                                </m:e>
                                <m:sub>
                                  <m:r>
                                    <a:rPr lang="en-US" sz="1784" i="1">
                                      <a:latin typeface="Cambria Math" panose="02040503050406030204" pitchFamily="18" charset="0"/>
                                      <a:ea typeface="Cambria Math" panose="02040503050406030204" pitchFamily="18" charset="0"/>
                                    </a:rPr>
                                    <m:t>2</m:t>
                                  </m:r>
                                </m:sub>
                                <m:sup>
                                  <m:r>
                                    <a:rPr lang="en-US" sz="1784" i="1">
                                      <a:latin typeface="Cambria Math" panose="02040503050406030204" pitchFamily="18" charset="0"/>
                                    </a:rPr>
                                    <m:t>2</m:t>
                                  </m:r>
                                </m:sup>
                              </m:sSubSup>
                            </m:num>
                            <m:den>
                              <m:sSub>
                                <m:sSubPr>
                                  <m:ctrlPr>
                                    <a:rPr lang="en-US" sz="1784" i="1">
                                      <a:latin typeface="Cambria Math" panose="02040503050406030204" pitchFamily="18" charset="0"/>
                                    </a:rPr>
                                  </m:ctrlPr>
                                </m:sSubPr>
                                <m:e>
                                  <m:r>
                                    <a:rPr lang="en-US" sz="1784" i="1">
                                      <a:latin typeface="Cambria Math" panose="02040503050406030204" pitchFamily="18" charset="0"/>
                                    </a:rPr>
                                    <m:t>𝑛</m:t>
                                  </m:r>
                                </m:e>
                                <m:sub>
                                  <m:r>
                                    <a:rPr lang="en-US" sz="1784" i="1">
                                      <a:latin typeface="Cambria Math" panose="02040503050406030204" pitchFamily="18" charset="0"/>
                                    </a:rPr>
                                    <m:t>2</m:t>
                                  </m:r>
                                </m:sub>
                              </m:sSub>
                            </m:den>
                          </m:f>
                        </m:e>
                      </m:rad>
                      <m:r>
                        <a:rPr lang="en-US" sz="1784" i="1">
                          <a:latin typeface="Cambria Math" panose="02040503050406030204" pitchFamily="18" charset="0"/>
                        </a:rPr>
                        <m:t>)</m:t>
                      </m:r>
                    </m:oMath>
                  </m:oMathPara>
                </a14:m>
                <a:endParaRPr lang="en-US" sz="1784" dirty="0" smtClean="0"/>
              </a:p>
              <a:p>
                <a:pPr lvl="1"/>
                <a:r>
                  <a:rPr lang="en-US" sz="1784" dirty="0" smtClean="0"/>
                  <a:t>and we can make CLT CIs and HTs for </a:t>
                </a:r>
                <a:r>
                  <a:rPr lang="el-GR" sz="1784" dirty="0" smtClean="0">
                    <a:solidFill>
                      <a:srgbClr val="C00000"/>
                    </a:solidFill>
                  </a:rPr>
                  <a:t>μ</a:t>
                </a:r>
                <a:r>
                  <a:rPr lang="en-US" sz="1784" dirty="0" smtClean="0">
                    <a:solidFill>
                      <a:srgbClr val="C00000"/>
                    </a:solidFill>
                  </a:rPr>
                  <a:t>1-</a:t>
                </a:r>
                <a:r>
                  <a:rPr lang="el-GR" sz="1784" dirty="0" smtClean="0">
                    <a:solidFill>
                      <a:srgbClr val="C00000"/>
                    </a:solidFill>
                  </a:rPr>
                  <a:t>μ</a:t>
                </a:r>
                <a:r>
                  <a:rPr lang="en-US" sz="1784" dirty="0">
                    <a:solidFill>
                      <a:srgbClr val="C00000"/>
                    </a:solidFill>
                  </a:rPr>
                  <a:t>2</a:t>
                </a:r>
                <a:endParaRPr lang="en-US" sz="1784" dirty="0"/>
              </a:p>
              <a:p>
                <a:endParaRPr lang="en-US" sz="1784" dirty="0" smtClean="0"/>
              </a:p>
              <a:p>
                <a:endParaRPr lang="en-US" sz="1784" dirty="0"/>
              </a:p>
              <a:p>
                <a:r>
                  <a:rPr lang="en-US" sz="1784" b="1" dirty="0">
                    <a:latin typeface="Cambria Math" panose="02040503050406030204" pitchFamily="18" charset="0"/>
                  </a:rPr>
                  <a:t>When other </a:t>
                </a:r>
                <a:r>
                  <a:rPr lang="en-US" sz="1784" b="1" dirty="0">
                    <a:solidFill>
                      <a:srgbClr val="00B0F0"/>
                    </a:solidFill>
                    <a:latin typeface="Cambria Math" panose="02040503050406030204" pitchFamily="18" charset="0"/>
                  </a:rPr>
                  <a:t>certain conditions </a:t>
                </a:r>
                <a:r>
                  <a:rPr lang="en-US" sz="1784" b="1" dirty="0">
                    <a:latin typeface="Cambria Math" panose="02040503050406030204" pitchFamily="18" charset="0"/>
                  </a:rPr>
                  <a:t>are met…</a:t>
                </a:r>
                <a:endParaRPr lang="en-US" sz="1784" i="1" dirty="0">
                  <a:latin typeface="Cambria Math" panose="02040503050406030204" pitchFamily="18" charset="0"/>
                </a:endParaRPr>
              </a:p>
              <a:p>
                <a:pPr lvl="1"/>
                <a14:m>
                  <m:oMathPara xmlns:m="http://schemas.openxmlformats.org/officeDocument/2006/math">
                    <m:oMathParaPr>
                      <m:jc m:val="left"/>
                    </m:oMathParaPr>
                    <m:oMath xmlns:m="http://schemas.openxmlformats.org/officeDocument/2006/math">
                      <m:acc>
                        <m:accPr>
                          <m:chr m:val="̂"/>
                          <m:ctrlPr>
                            <a:rPr lang="en-US" sz="1784" i="1">
                              <a:solidFill>
                                <a:srgbClr val="00B050"/>
                              </a:solidFill>
                              <a:latin typeface="Cambria Math" panose="02040503050406030204" pitchFamily="18" charset="0"/>
                            </a:rPr>
                          </m:ctrlPr>
                        </m:accPr>
                        <m:e>
                          <m:r>
                            <a:rPr lang="en-US" sz="1784" i="1">
                              <a:solidFill>
                                <a:srgbClr val="00B050"/>
                              </a:solidFill>
                              <a:latin typeface="Cambria Math" panose="02040503050406030204" pitchFamily="18" charset="0"/>
                            </a:rPr>
                            <m:t>𝑝</m:t>
                          </m:r>
                        </m:e>
                      </m:acc>
                      <m:r>
                        <a:rPr lang="en-US" sz="1784" i="1">
                          <a:solidFill>
                            <a:srgbClr val="00B050"/>
                          </a:solidFill>
                          <a:latin typeface="Cambria Math" panose="02040503050406030204" pitchFamily="18" charset="0"/>
                        </a:rPr>
                        <m:t>~</m:t>
                      </m:r>
                      <m:r>
                        <a:rPr lang="en-US" sz="1784" b="1" i="1">
                          <a:latin typeface="Cambria Math" panose="02040503050406030204" pitchFamily="18" charset="0"/>
                        </a:rPr>
                        <m:t>𝑵</m:t>
                      </m:r>
                      <m:r>
                        <a:rPr lang="en-US" sz="1784" i="1">
                          <a:latin typeface="Cambria Math" panose="02040503050406030204" pitchFamily="18" charset="0"/>
                        </a:rPr>
                        <m:t>(</m:t>
                      </m:r>
                      <m:r>
                        <a:rPr lang="en-US" sz="1784" i="1">
                          <a:latin typeface="Cambria Math" panose="02040503050406030204" pitchFamily="18" charset="0"/>
                        </a:rPr>
                        <m:t>𝑚𝑒𝑎𝑛</m:t>
                      </m:r>
                      <m:r>
                        <a:rPr lang="en-US" sz="1784" i="1">
                          <a:latin typeface="Cambria Math" panose="02040503050406030204" pitchFamily="18" charset="0"/>
                        </a:rPr>
                        <m:t>=</m:t>
                      </m:r>
                      <m:r>
                        <a:rPr lang="en-US" sz="1784" i="1">
                          <a:latin typeface="Cambria Math" panose="02040503050406030204" pitchFamily="18" charset="0"/>
                          <a:ea typeface="Cambria Math" panose="02040503050406030204" pitchFamily="18" charset="0"/>
                        </a:rPr>
                        <m:t>𝑝</m:t>
                      </m:r>
                      <m:r>
                        <a:rPr lang="en-US" sz="1784" i="1">
                          <a:latin typeface="Cambria Math" panose="02040503050406030204" pitchFamily="18" charset="0"/>
                        </a:rPr>
                        <m:t>,</m:t>
                      </m:r>
                      <m:r>
                        <a:rPr lang="en-US" sz="1784" i="1">
                          <a:latin typeface="Cambria Math" panose="02040503050406030204" pitchFamily="18" charset="0"/>
                        </a:rPr>
                        <m:t>𝑠𝑡𝑎𝑛𝑑𝑎𝑟𝑑</m:t>
                      </m:r>
                      <m:r>
                        <a:rPr lang="en-US" sz="1784" i="1">
                          <a:latin typeface="Cambria Math" panose="02040503050406030204" pitchFamily="18" charset="0"/>
                        </a:rPr>
                        <m:t> </m:t>
                      </m:r>
                      <m:r>
                        <a:rPr lang="en-US" sz="1784" i="1">
                          <a:latin typeface="Cambria Math" panose="02040503050406030204" pitchFamily="18" charset="0"/>
                        </a:rPr>
                        <m:t>𝑑𝑒𝑣</m:t>
                      </m:r>
                      <m:r>
                        <a:rPr lang="en-US" sz="1784" i="1">
                          <a:latin typeface="Cambria Math" panose="02040503050406030204" pitchFamily="18" charset="0"/>
                        </a:rPr>
                        <m:t>./</m:t>
                      </m:r>
                      <m:r>
                        <a:rPr lang="en-US" sz="1784" i="1">
                          <a:latin typeface="Cambria Math" panose="02040503050406030204" pitchFamily="18" charset="0"/>
                        </a:rPr>
                        <m:t>𝑒𝑟𝑟𝑜𝑟</m:t>
                      </m:r>
                      <m:r>
                        <a:rPr lang="en-US" sz="1784" i="1">
                          <a:latin typeface="Cambria Math" panose="02040503050406030204" pitchFamily="18" charset="0"/>
                        </a:rPr>
                        <m:t>=</m:t>
                      </m:r>
                      <m:rad>
                        <m:radPr>
                          <m:degHide m:val="on"/>
                          <m:ctrlPr>
                            <a:rPr lang="en-US" sz="1784" i="1">
                              <a:latin typeface="Cambria Math" panose="02040503050406030204" pitchFamily="18" charset="0"/>
                            </a:rPr>
                          </m:ctrlPr>
                        </m:radPr>
                        <m:deg/>
                        <m:e>
                          <m:f>
                            <m:fPr>
                              <m:ctrlPr>
                                <a:rPr lang="en-US" sz="1784" i="1">
                                  <a:latin typeface="Cambria Math" panose="02040503050406030204" pitchFamily="18" charset="0"/>
                                </a:rPr>
                              </m:ctrlPr>
                            </m:fPr>
                            <m:num>
                              <m:r>
                                <a:rPr lang="en-US" sz="1784" i="1">
                                  <a:latin typeface="Cambria Math" panose="02040503050406030204" pitchFamily="18" charset="0"/>
                                </a:rPr>
                                <m:t>𝑝</m:t>
                              </m:r>
                              <m:r>
                                <a:rPr lang="en-US" sz="1784" i="1">
                                  <a:latin typeface="Cambria Math" panose="02040503050406030204" pitchFamily="18" charset="0"/>
                                </a:rPr>
                                <m:t>(1−</m:t>
                              </m:r>
                              <m:r>
                                <a:rPr lang="en-US" sz="1784" i="1">
                                  <a:latin typeface="Cambria Math" panose="02040503050406030204" pitchFamily="18" charset="0"/>
                                </a:rPr>
                                <m:t>𝑝</m:t>
                              </m:r>
                              <m:r>
                                <a:rPr lang="en-US" sz="1784" i="1">
                                  <a:latin typeface="Cambria Math" panose="02040503050406030204" pitchFamily="18" charset="0"/>
                                </a:rPr>
                                <m:t>)</m:t>
                              </m:r>
                            </m:num>
                            <m:den>
                              <m:r>
                                <a:rPr lang="en-US" sz="1784" i="1">
                                  <a:latin typeface="Cambria Math" panose="02040503050406030204" pitchFamily="18" charset="0"/>
                                </a:rPr>
                                <m:t>𝑛</m:t>
                              </m:r>
                            </m:den>
                          </m:f>
                        </m:e>
                      </m:rad>
                      <m:r>
                        <a:rPr lang="en-US" sz="1784" i="1">
                          <a:latin typeface="Cambria Math" panose="02040503050406030204" pitchFamily="18" charset="0"/>
                        </a:rPr>
                        <m:t>)</m:t>
                      </m:r>
                    </m:oMath>
                  </m:oMathPara>
                </a14:m>
                <a:endParaRPr lang="en-US" sz="1784" dirty="0"/>
              </a:p>
              <a:p>
                <a:pPr lvl="1"/>
                <a:r>
                  <a:rPr lang="en-US" sz="1784" dirty="0" smtClean="0"/>
                  <a:t>and we can make CLT CIs and HTs for </a:t>
                </a:r>
                <a:r>
                  <a:rPr lang="en-US" sz="1784" dirty="0" smtClean="0">
                    <a:solidFill>
                      <a:srgbClr val="C00000"/>
                    </a:solidFill>
                  </a:rPr>
                  <a:t>p</a:t>
                </a:r>
                <a:endParaRPr lang="en-US" sz="1784" dirty="0" smtClean="0"/>
              </a:p>
              <a:p>
                <a:endParaRPr lang="en-US" sz="1784" dirty="0" smtClean="0"/>
              </a:p>
              <a:p>
                <a:endParaRPr lang="en-US" sz="1784" dirty="0"/>
              </a:p>
              <a:p>
                <a:r>
                  <a:rPr lang="en-US" sz="1784" b="1" dirty="0">
                    <a:latin typeface="Cambria Math" panose="02040503050406030204" pitchFamily="18" charset="0"/>
                  </a:rPr>
                  <a:t>When other </a:t>
                </a:r>
                <a:r>
                  <a:rPr lang="en-US" sz="1784" b="1" dirty="0">
                    <a:solidFill>
                      <a:srgbClr val="00B0F0"/>
                    </a:solidFill>
                    <a:latin typeface="Cambria Math" panose="02040503050406030204" pitchFamily="18" charset="0"/>
                  </a:rPr>
                  <a:t>certain conditions </a:t>
                </a:r>
                <a:r>
                  <a:rPr lang="en-US" sz="1784" b="1" dirty="0">
                    <a:latin typeface="Cambria Math" panose="02040503050406030204" pitchFamily="18" charset="0"/>
                  </a:rPr>
                  <a:t>are met…</a:t>
                </a:r>
                <a:endParaRPr lang="en-US" sz="1784" i="1" dirty="0">
                  <a:latin typeface="Cambria Math" panose="02040503050406030204" pitchFamily="18" charset="0"/>
                </a:endParaRPr>
              </a:p>
              <a:p>
                <a:pPr lvl="1"/>
                <a14:m>
                  <m:oMathPara xmlns:m="http://schemas.openxmlformats.org/officeDocument/2006/math">
                    <m:oMathParaPr>
                      <m:jc m:val="left"/>
                    </m:oMathParaPr>
                    <m:oMath xmlns:m="http://schemas.openxmlformats.org/officeDocument/2006/math">
                      <m:sSub>
                        <m:sSubPr>
                          <m:ctrlPr>
                            <a:rPr lang="en-US" sz="1784" i="1">
                              <a:solidFill>
                                <a:srgbClr val="00B050"/>
                              </a:solidFill>
                              <a:latin typeface="Cambria Math" panose="02040503050406030204" pitchFamily="18" charset="0"/>
                            </a:rPr>
                          </m:ctrlPr>
                        </m:sSubPr>
                        <m:e>
                          <m:acc>
                            <m:accPr>
                              <m:chr m:val="̂"/>
                              <m:ctrlPr>
                                <a:rPr lang="en-US" sz="1784" i="1">
                                  <a:solidFill>
                                    <a:srgbClr val="00B050"/>
                                  </a:solidFill>
                                  <a:latin typeface="Cambria Math" panose="02040503050406030204" pitchFamily="18" charset="0"/>
                                </a:rPr>
                              </m:ctrlPr>
                            </m:accPr>
                            <m:e>
                              <m:r>
                                <a:rPr lang="en-US" sz="1784" i="1">
                                  <a:solidFill>
                                    <a:srgbClr val="00B050"/>
                                  </a:solidFill>
                                  <a:latin typeface="Cambria Math" panose="02040503050406030204" pitchFamily="18" charset="0"/>
                                </a:rPr>
                                <m:t>𝑝</m:t>
                              </m:r>
                            </m:e>
                          </m:acc>
                        </m:e>
                        <m:sub>
                          <m:r>
                            <a:rPr lang="en-US" sz="1784" i="1">
                              <a:solidFill>
                                <a:srgbClr val="00B050"/>
                              </a:solidFill>
                              <a:latin typeface="Cambria Math" panose="02040503050406030204" pitchFamily="18" charset="0"/>
                            </a:rPr>
                            <m:t>1</m:t>
                          </m:r>
                        </m:sub>
                      </m:sSub>
                      <m:r>
                        <a:rPr lang="en-US" sz="1784" i="1">
                          <a:solidFill>
                            <a:srgbClr val="00B050"/>
                          </a:solidFill>
                          <a:latin typeface="Cambria Math" panose="02040503050406030204" pitchFamily="18" charset="0"/>
                        </a:rPr>
                        <m:t>−</m:t>
                      </m:r>
                      <m:sSub>
                        <m:sSubPr>
                          <m:ctrlPr>
                            <a:rPr lang="en-US" sz="1784" i="1">
                              <a:solidFill>
                                <a:srgbClr val="00B050"/>
                              </a:solidFill>
                              <a:latin typeface="Cambria Math" panose="02040503050406030204" pitchFamily="18" charset="0"/>
                            </a:rPr>
                          </m:ctrlPr>
                        </m:sSubPr>
                        <m:e>
                          <m:acc>
                            <m:accPr>
                              <m:chr m:val="̂"/>
                              <m:ctrlPr>
                                <a:rPr lang="en-US" sz="1784" i="1">
                                  <a:solidFill>
                                    <a:srgbClr val="00B050"/>
                                  </a:solidFill>
                                  <a:latin typeface="Cambria Math" panose="02040503050406030204" pitchFamily="18" charset="0"/>
                                </a:rPr>
                              </m:ctrlPr>
                            </m:accPr>
                            <m:e>
                              <m:r>
                                <a:rPr lang="en-US" sz="1784" i="1">
                                  <a:solidFill>
                                    <a:srgbClr val="00B050"/>
                                  </a:solidFill>
                                  <a:latin typeface="Cambria Math" panose="02040503050406030204" pitchFamily="18" charset="0"/>
                                </a:rPr>
                                <m:t>𝑝</m:t>
                              </m:r>
                            </m:e>
                          </m:acc>
                        </m:e>
                        <m:sub>
                          <m:r>
                            <a:rPr lang="en-US" sz="1784" i="1">
                              <a:solidFill>
                                <a:srgbClr val="00B050"/>
                              </a:solidFill>
                              <a:latin typeface="Cambria Math" panose="02040503050406030204" pitchFamily="18" charset="0"/>
                            </a:rPr>
                            <m:t>2</m:t>
                          </m:r>
                        </m:sub>
                      </m:sSub>
                      <m:r>
                        <a:rPr lang="en-US" sz="1784" i="1">
                          <a:latin typeface="Cambria Math" panose="02040503050406030204" pitchFamily="18" charset="0"/>
                        </a:rPr>
                        <m:t>~</m:t>
                      </m:r>
                      <m:r>
                        <a:rPr lang="en-US" sz="1784" b="1" i="1">
                          <a:latin typeface="Cambria Math" panose="02040503050406030204" pitchFamily="18" charset="0"/>
                        </a:rPr>
                        <m:t>𝑵</m:t>
                      </m:r>
                      <m:r>
                        <a:rPr lang="en-US" sz="1784" i="1">
                          <a:latin typeface="Cambria Math" panose="02040503050406030204" pitchFamily="18" charset="0"/>
                        </a:rPr>
                        <m:t>(</m:t>
                      </m:r>
                      <m:r>
                        <a:rPr lang="en-US" sz="1784" i="1">
                          <a:latin typeface="Cambria Math" panose="02040503050406030204" pitchFamily="18" charset="0"/>
                        </a:rPr>
                        <m:t>𝑚𝑒𝑎𝑛</m:t>
                      </m:r>
                      <m:r>
                        <a:rPr lang="en-US" sz="1784" i="1">
                          <a:latin typeface="Cambria Math" panose="02040503050406030204" pitchFamily="18" charset="0"/>
                        </a:rPr>
                        <m:t>=</m:t>
                      </m:r>
                      <m:sSub>
                        <m:sSubPr>
                          <m:ctrlPr>
                            <a:rPr lang="en-US" sz="1784" i="1">
                              <a:latin typeface="Cambria Math" panose="02040503050406030204" pitchFamily="18" charset="0"/>
                            </a:rPr>
                          </m:ctrlPr>
                        </m:sSubPr>
                        <m:e>
                          <m:r>
                            <a:rPr lang="en-US" sz="1784" i="1">
                              <a:latin typeface="Cambria Math" panose="02040503050406030204" pitchFamily="18" charset="0"/>
                              <a:ea typeface="Cambria Math" panose="02040503050406030204" pitchFamily="18" charset="0"/>
                            </a:rPr>
                            <m:t>𝑝</m:t>
                          </m:r>
                        </m:e>
                        <m:sub>
                          <m:r>
                            <a:rPr lang="en-US" sz="1784" i="1">
                              <a:latin typeface="Cambria Math" panose="02040503050406030204" pitchFamily="18" charset="0"/>
                            </a:rPr>
                            <m:t>1</m:t>
                          </m:r>
                        </m:sub>
                      </m:sSub>
                      <m:r>
                        <a:rPr lang="en-US" sz="1784" i="1">
                          <a:latin typeface="Cambria Math" panose="02040503050406030204" pitchFamily="18" charset="0"/>
                        </a:rPr>
                        <m:t>−</m:t>
                      </m:r>
                      <m:sSub>
                        <m:sSubPr>
                          <m:ctrlPr>
                            <a:rPr lang="en-US" sz="1784" i="1">
                              <a:latin typeface="Cambria Math" panose="02040503050406030204" pitchFamily="18" charset="0"/>
                            </a:rPr>
                          </m:ctrlPr>
                        </m:sSubPr>
                        <m:e>
                          <m:r>
                            <a:rPr lang="en-US" sz="1784" i="1">
                              <a:latin typeface="Cambria Math" panose="02040503050406030204" pitchFamily="18" charset="0"/>
                              <a:ea typeface="Cambria Math" panose="02040503050406030204" pitchFamily="18" charset="0"/>
                            </a:rPr>
                            <m:t>𝑝</m:t>
                          </m:r>
                        </m:e>
                        <m:sub>
                          <m:r>
                            <a:rPr lang="en-US" sz="1784" i="1">
                              <a:latin typeface="Cambria Math" panose="02040503050406030204" pitchFamily="18" charset="0"/>
                            </a:rPr>
                            <m:t>2</m:t>
                          </m:r>
                        </m:sub>
                      </m:sSub>
                      <m:r>
                        <a:rPr lang="en-US" sz="1784" i="1">
                          <a:latin typeface="Cambria Math" panose="02040503050406030204" pitchFamily="18" charset="0"/>
                        </a:rPr>
                        <m:t>,</m:t>
                      </m:r>
                      <m:r>
                        <a:rPr lang="en-US" sz="1784" i="1">
                          <a:latin typeface="Cambria Math" panose="02040503050406030204" pitchFamily="18" charset="0"/>
                        </a:rPr>
                        <m:t>𝑠𝑡𝑎𝑛𝑑𝑎𝑟𝑑</m:t>
                      </m:r>
                      <m:r>
                        <a:rPr lang="en-US" sz="1784" i="1">
                          <a:latin typeface="Cambria Math" panose="02040503050406030204" pitchFamily="18" charset="0"/>
                        </a:rPr>
                        <m:t> </m:t>
                      </m:r>
                      <m:r>
                        <a:rPr lang="en-US" sz="1784" i="1">
                          <a:latin typeface="Cambria Math" panose="02040503050406030204" pitchFamily="18" charset="0"/>
                        </a:rPr>
                        <m:t>𝑑𝑒𝑣</m:t>
                      </m:r>
                      <m:r>
                        <a:rPr lang="en-US" sz="1784" i="1">
                          <a:latin typeface="Cambria Math" panose="02040503050406030204" pitchFamily="18" charset="0"/>
                        </a:rPr>
                        <m:t>./</m:t>
                      </m:r>
                      <m:r>
                        <a:rPr lang="en-US" sz="1784" i="1">
                          <a:latin typeface="Cambria Math" panose="02040503050406030204" pitchFamily="18" charset="0"/>
                        </a:rPr>
                        <m:t>𝑒𝑟𝑟𝑜𝑟</m:t>
                      </m:r>
                      <m:r>
                        <a:rPr lang="en-US" sz="1784" i="1">
                          <a:latin typeface="Cambria Math" panose="02040503050406030204" pitchFamily="18" charset="0"/>
                        </a:rPr>
                        <m:t>=</m:t>
                      </m:r>
                      <m:rad>
                        <m:radPr>
                          <m:degHide m:val="on"/>
                          <m:ctrlPr>
                            <a:rPr lang="en-US" sz="1784" i="1">
                              <a:latin typeface="Cambria Math" panose="02040503050406030204" pitchFamily="18" charset="0"/>
                            </a:rPr>
                          </m:ctrlPr>
                        </m:radPr>
                        <m:deg/>
                        <m:e>
                          <m:f>
                            <m:fPr>
                              <m:ctrlPr>
                                <a:rPr lang="en-US" sz="1784" i="1">
                                  <a:latin typeface="Cambria Math" panose="02040503050406030204" pitchFamily="18" charset="0"/>
                                </a:rPr>
                              </m:ctrlPr>
                            </m:fPr>
                            <m:num>
                              <m:sSub>
                                <m:sSubPr>
                                  <m:ctrlPr>
                                    <a:rPr lang="en-US" sz="1784" i="1">
                                      <a:latin typeface="Cambria Math" panose="02040503050406030204" pitchFamily="18" charset="0"/>
                                    </a:rPr>
                                  </m:ctrlPr>
                                </m:sSubPr>
                                <m:e>
                                  <m:r>
                                    <a:rPr lang="en-US" sz="1784" i="1">
                                      <a:latin typeface="Cambria Math" panose="02040503050406030204" pitchFamily="18" charset="0"/>
                                    </a:rPr>
                                    <m:t>𝑝</m:t>
                                  </m:r>
                                </m:e>
                                <m:sub>
                                  <m:r>
                                    <a:rPr lang="en-US" sz="1784" i="1">
                                      <a:latin typeface="Cambria Math" panose="02040503050406030204" pitchFamily="18" charset="0"/>
                                    </a:rPr>
                                    <m:t>1</m:t>
                                  </m:r>
                                </m:sub>
                              </m:sSub>
                              <m:d>
                                <m:dPr>
                                  <m:ctrlPr>
                                    <a:rPr lang="en-US" sz="1784" i="1">
                                      <a:latin typeface="Cambria Math" panose="02040503050406030204" pitchFamily="18" charset="0"/>
                                    </a:rPr>
                                  </m:ctrlPr>
                                </m:dPr>
                                <m:e>
                                  <m:r>
                                    <a:rPr lang="en-US" sz="1784" i="1">
                                      <a:latin typeface="Cambria Math" panose="02040503050406030204" pitchFamily="18" charset="0"/>
                                    </a:rPr>
                                    <m:t>1−</m:t>
                                  </m:r>
                                  <m:sSub>
                                    <m:sSubPr>
                                      <m:ctrlPr>
                                        <a:rPr lang="en-US" sz="1784" i="1">
                                          <a:latin typeface="Cambria Math" panose="02040503050406030204" pitchFamily="18" charset="0"/>
                                        </a:rPr>
                                      </m:ctrlPr>
                                    </m:sSubPr>
                                    <m:e>
                                      <m:r>
                                        <a:rPr lang="en-US" sz="1784" i="1">
                                          <a:latin typeface="Cambria Math" panose="02040503050406030204" pitchFamily="18" charset="0"/>
                                        </a:rPr>
                                        <m:t>𝑝</m:t>
                                      </m:r>
                                    </m:e>
                                    <m:sub>
                                      <m:r>
                                        <a:rPr lang="en-US" sz="1784" i="1">
                                          <a:latin typeface="Cambria Math" panose="02040503050406030204" pitchFamily="18" charset="0"/>
                                        </a:rPr>
                                        <m:t>1</m:t>
                                      </m:r>
                                    </m:sub>
                                  </m:sSub>
                                </m:e>
                              </m:d>
                            </m:num>
                            <m:den>
                              <m:sSub>
                                <m:sSubPr>
                                  <m:ctrlPr>
                                    <a:rPr lang="en-US" sz="1784" i="1">
                                      <a:latin typeface="Cambria Math" panose="02040503050406030204" pitchFamily="18" charset="0"/>
                                    </a:rPr>
                                  </m:ctrlPr>
                                </m:sSubPr>
                                <m:e>
                                  <m:r>
                                    <a:rPr lang="en-US" sz="1784" i="1">
                                      <a:latin typeface="Cambria Math" panose="02040503050406030204" pitchFamily="18" charset="0"/>
                                    </a:rPr>
                                    <m:t>𝑛</m:t>
                                  </m:r>
                                </m:e>
                                <m:sub>
                                  <m:r>
                                    <a:rPr lang="en-US" sz="1784" i="1">
                                      <a:latin typeface="Cambria Math" panose="02040503050406030204" pitchFamily="18" charset="0"/>
                                    </a:rPr>
                                    <m:t>1</m:t>
                                  </m:r>
                                </m:sub>
                              </m:sSub>
                            </m:den>
                          </m:f>
                          <m:r>
                            <a:rPr lang="en-US" sz="1784" i="1">
                              <a:latin typeface="Cambria Math" panose="02040503050406030204" pitchFamily="18" charset="0"/>
                            </a:rPr>
                            <m:t>+</m:t>
                          </m:r>
                          <m:f>
                            <m:fPr>
                              <m:ctrlPr>
                                <a:rPr lang="en-US" sz="1784" i="1">
                                  <a:latin typeface="Cambria Math" panose="02040503050406030204" pitchFamily="18" charset="0"/>
                                </a:rPr>
                              </m:ctrlPr>
                            </m:fPr>
                            <m:num>
                              <m:sSub>
                                <m:sSubPr>
                                  <m:ctrlPr>
                                    <a:rPr lang="en-US" sz="1784" i="1">
                                      <a:latin typeface="Cambria Math" panose="02040503050406030204" pitchFamily="18" charset="0"/>
                                    </a:rPr>
                                  </m:ctrlPr>
                                </m:sSubPr>
                                <m:e>
                                  <m:r>
                                    <a:rPr lang="en-US" sz="1784" i="1">
                                      <a:latin typeface="Cambria Math" panose="02040503050406030204" pitchFamily="18" charset="0"/>
                                    </a:rPr>
                                    <m:t>𝑝</m:t>
                                  </m:r>
                                </m:e>
                                <m:sub>
                                  <m:r>
                                    <a:rPr lang="en-US" sz="1784" i="1">
                                      <a:latin typeface="Cambria Math" panose="02040503050406030204" pitchFamily="18" charset="0"/>
                                    </a:rPr>
                                    <m:t>2</m:t>
                                  </m:r>
                                </m:sub>
                              </m:sSub>
                              <m:d>
                                <m:dPr>
                                  <m:ctrlPr>
                                    <a:rPr lang="en-US" sz="1784" i="1">
                                      <a:latin typeface="Cambria Math" panose="02040503050406030204" pitchFamily="18" charset="0"/>
                                    </a:rPr>
                                  </m:ctrlPr>
                                </m:dPr>
                                <m:e>
                                  <m:r>
                                    <a:rPr lang="en-US" sz="1784" i="1">
                                      <a:latin typeface="Cambria Math" panose="02040503050406030204" pitchFamily="18" charset="0"/>
                                    </a:rPr>
                                    <m:t>1−</m:t>
                                  </m:r>
                                  <m:sSub>
                                    <m:sSubPr>
                                      <m:ctrlPr>
                                        <a:rPr lang="en-US" sz="1784" i="1">
                                          <a:latin typeface="Cambria Math" panose="02040503050406030204" pitchFamily="18" charset="0"/>
                                        </a:rPr>
                                      </m:ctrlPr>
                                    </m:sSubPr>
                                    <m:e>
                                      <m:r>
                                        <a:rPr lang="en-US" sz="1784" i="1">
                                          <a:latin typeface="Cambria Math" panose="02040503050406030204" pitchFamily="18" charset="0"/>
                                        </a:rPr>
                                        <m:t>𝑝</m:t>
                                      </m:r>
                                    </m:e>
                                    <m:sub>
                                      <m:r>
                                        <a:rPr lang="en-US" sz="1784" i="1">
                                          <a:latin typeface="Cambria Math" panose="02040503050406030204" pitchFamily="18" charset="0"/>
                                        </a:rPr>
                                        <m:t>2</m:t>
                                      </m:r>
                                    </m:sub>
                                  </m:sSub>
                                </m:e>
                              </m:d>
                            </m:num>
                            <m:den>
                              <m:sSub>
                                <m:sSubPr>
                                  <m:ctrlPr>
                                    <a:rPr lang="en-US" sz="1784" i="1">
                                      <a:latin typeface="Cambria Math" panose="02040503050406030204" pitchFamily="18" charset="0"/>
                                    </a:rPr>
                                  </m:ctrlPr>
                                </m:sSubPr>
                                <m:e>
                                  <m:r>
                                    <a:rPr lang="en-US" sz="1784" i="1">
                                      <a:latin typeface="Cambria Math" panose="02040503050406030204" pitchFamily="18" charset="0"/>
                                    </a:rPr>
                                    <m:t>𝑛</m:t>
                                  </m:r>
                                </m:e>
                                <m:sub>
                                  <m:r>
                                    <a:rPr lang="en-US" sz="1784" i="1">
                                      <a:latin typeface="Cambria Math" panose="02040503050406030204" pitchFamily="18" charset="0"/>
                                    </a:rPr>
                                    <m:t>2</m:t>
                                  </m:r>
                                </m:sub>
                              </m:sSub>
                            </m:den>
                          </m:f>
                        </m:e>
                      </m:rad>
                      <m:r>
                        <a:rPr lang="en-US" sz="1784" i="1">
                          <a:latin typeface="Cambria Math" panose="02040503050406030204" pitchFamily="18" charset="0"/>
                        </a:rPr>
                        <m:t>)</m:t>
                      </m:r>
                    </m:oMath>
                  </m:oMathPara>
                </a14:m>
                <a:endParaRPr lang="en-US" sz="1784" dirty="0"/>
              </a:p>
              <a:p>
                <a:pPr lvl="1"/>
                <a:r>
                  <a:rPr lang="en-US" sz="1784" dirty="0" smtClean="0"/>
                  <a:t>and we can make CLT CIs and HTs for </a:t>
                </a:r>
                <a:r>
                  <a:rPr lang="en-US" sz="1784" dirty="0" smtClean="0">
                    <a:solidFill>
                      <a:srgbClr val="C00000"/>
                    </a:solidFill>
                  </a:rPr>
                  <a:t>p1-p2</a:t>
                </a:r>
                <a:endParaRPr lang="en-US" sz="1784" dirty="0" smtClean="0"/>
              </a:p>
              <a:p>
                <a:endParaRPr lang="en-US" sz="1784" dirty="0"/>
              </a:p>
              <a:p>
                <a:endParaRPr lang="en-US" sz="1784" dirty="0"/>
              </a:p>
              <a:p>
                <a:endParaRPr lang="en-US" sz="1784" i="1" dirty="0">
                  <a:latin typeface="Cambria Math" panose="02040503050406030204" pitchFamily="18" charset="0"/>
                </a:endParaRPr>
              </a:p>
            </p:txBody>
          </p:sp>
        </mc:Choice>
        <mc:Fallback>
          <p:sp>
            <p:nvSpPr>
              <p:cNvPr id="2" name="TextBox 1"/>
              <p:cNvSpPr txBox="1">
                <a:spLocks noRot="1" noChangeAspect="1" noMove="1" noResize="1" noEditPoints="1" noAdjustHandles="1" noChangeArrowheads="1" noChangeShapeType="1" noTextEdit="1"/>
              </p:cNvSpPr>
              <p:nvPr/>
            </p:nvSpPr>
            <p:spPr>
              <a:xfrm>
                <a:off x="340533" y="0"/>
                <a:ext cx="8946859" cy="7713202"/>
              </a:xfrm>
              <a:prstGeom prst="rect">
                <a:avLst/>
              </a:prstGeom>
              <a:blipFill>
                <a:blip r:embed="rId2"/>
                <a:stretch>
                  <a:fillRect l="-545" t="-316"/>
                </a:stretch>
              </a:blipFill>
            </p:spPr>
            <p:txBody>
              <a:bodyPr/>
              <a:lstStyle/>
              <a:p>
                <a:r>
                  <a:rPr lang="en-US">
                    <a:noFill/>
                  </a:rPr>
                  <a:t> </a:t>
                </a:r>
              </a:p>
            </p:txBody>
          </p:sp>
        </mc:Fallback>
      </mc:AlternateContent>
      <p:sp>
        <p:nvSpPr>
          <p:cNvPr id="3" name="TextBox 2"/>
          <p:cNvSpPr txBox="1"/>
          <p:nvPr/>
        </p:nvSpPr>
        <p:spPr>
          <a:xfrm>
            <a:off x="8047544" y="0"/>
            <a:ext cx="3775046" cy="946156"/>
          </a:xfrm>
          <a:prstGeom prst="rect">
            <a:avLst/>
          </a:prstGeom>
          <a:noFill/>
          <a:ln>
            <a:solidFill>
              <a:schemeClr val="tx1"/>
            </a:solidFill>
          </a:ln>
        </p:spPr>
        <p:txBody>
          <a:bodyPr wrap="square" rtlCol="0">
            <a:spAutoFit/>
          </a:bodyPr>
          <a:lstStyle/>
          <a:p>
            <a:r>
              <a:rPr lang="en-US" sz="2774" b="1" dirty="0" smtClean="0"/>
              <a:t>What are these </a:t>
            </a:r>
            <a:r>
              <a:rPr lang="en-US" sz="2774" b="1" dirty="0" smtClean="0">
                <a:solidFill>
                  <a:srgbClr val="00B0F0"/>
                </a:solidFill>
              </a:rPr>
              <a:t>CLT conditions</a:t>
            </a:r>
            <a:r>
              <a:rPr lang="en-US" sz="2774" b="1" dirty="0" smtClean="0"/>
              <a:t>?</a:t>
            </a:r>
            <a:endParaRPr lang="en-US" sz="2774" b="1" dirty="0">
              <a:solidFill>
                <a:srgbClr val="00B050"/>
              </a:solidFill>
            </a:endParaRPr>
          </a:p>
        </p:txBody>
      </p:sp>
    </p:spTree>
    <p:extLst>
      <p:ext uri="{BB962C8B-B14F-4D97-AF65-F5344CB8AC3E}">
        <p14:creationId xmlns:p14="http://schemas.microsoft.com/office/powerpoint/2010/main" val="557445956"/>
      </p:ext>
    </p:extLst>
  </p:cSld>
  <p:clrMapOvr>
    <a:masterClrMapping/>
  </p:clrMapOvr>
  <mc:AlternateContent xmlns:mc="http://schemas.openxmlformats.org/markup-compatibility/2006" xmlns:p14="http://schemas.microsoft.com/office/powerpoint/2010/main">
    <mc:Choice Requires="p14">
      <p:transition spd="slow" p14:dur="4000" advClick="0" advTm="25000"/>
    </mc:Choice>
    <mc:Fallback xmlns="">
      <p:transition spd="slow" advClick="0" advTm="25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1819" y="249382"/>
            <a:ext cx="5892799" cy="1117600"/>
          </a:xfrm>
        </p:spPr>
        <p:txBody>
          <a:bodyPr>
            <a:normAutofit fontScale="90000"/>
          </a:bodyPr>
          <a:lstStyle/>
          <a:p>
            <a:r>
              <a:rPr lang="en-US" sz="8800" b="1" dirty="0" smtClean="0"/>
              <a:t>Coming up…</a:t>
            </a:r>
            <a:endParaRPr lang="en-US" sz="8800" b="1" dirty="0"/>
          </a:p>
        </p:txBody>
      </p:sp>
      <p:sp>
        <p:nvSpPr>
          <p:cNvPr id="5" name="TextBox 4"/>
          <p:cNvSpPr txBox="1"/>
          <p:nvPr/>
        </p:nvSpPr>
        <p:spPr>
          <a:xfrm>
            <a:off x="868218" y="1782618"/>
            <a:ext cx="10621818" cy="7478970"/>
          </a:xfrm>
          <a:prstGeom prst="rect">
            <a:avLst/>
          </a:prstGeom>
          <a:noFill/>
        </p:spPr>
        <p:txBody>
          <a:bodyPr wrap="square" rtlCol="0">
            <a:spAutoFit/>
          </a:bodyPr>
          <a:lstStyle/>
          <a:p>
            <a:pPr marL="285750" indent="-285750">
              <a:buFont typeface="Arial" panose="020B0604020202020204" pitchFamily="34" charset="0"/>
              <a:buChar char="•"/>
            </a:pPr>
            <a:r>
              <a:rPr lang="en-US" sz="3200" b="1" dirty="0" smtClean="0"/>
              <a:t>Problem Set 5 </a:t>
            </a:r>
            <a:r>
              <a:rPr lang="en-US" sz="3200" dirty="0" smtClean="0"/>
              <a:t>due today 11:55pm</a:t>
            </a:r>
          </a:p>
          <a:p>
            <a:pPr marL="285750" indent="-285750">
              <a:buFont typeface="Arial" panose="020B0604020202020204" pitchFamily="34" charset="0"/>
              <a:buChar char="•"/>
            </a:pPr>
            <a:r>
              <a:rPr lang="en-US" sz="3200" b="1" dirty="0" smtClean="0"/>
              <a:t>Performance Assessment 5 </a:t>
            </a:r>
            <a:r>
              <a:rPr lang="en-US" sz="3200" dirty="0" smtClean="0"/>
              <a:t>due Sunday 11:55pm.</a:t>
            </a:r>
          </a:p>
          <a:p>
            <a:pPr marL="285750" indent="-285750">
              <a:buFont typeface="Arial" panose="020B0604020202020204" pitchFamily="34" charset="0"/>
              <a:buChar char="•"/>
            </a:pPr>
            <a:r>
              <a:rPr lang="en-US" sz="3200" b="1" dirty="0" smtClean="0"/>
              <a:t>Lab Assignment </a:t>
            </a:r>
            <a:r>
              <a:rPr lang="en-US" sz="3200" dirty="0" smtClean="0"/>
              <a:t>due </a:t>
            </a:r>
            <a:r>
              <a:rPr lang="en-US" sz="3200" u="sng" dirty="0" smtClean="0"/>
              <a:t>next</a:t>
            </a:r>
            <a:r>
              <a:rPr lang="en-US" sz="3200" dirty="0" smtClean="0"/>
              <a:t> Thursday 4/4.</a:t>
            </a:r>
            <a:endParaRPr lang="en-US" sz="3200" dirty="0" smtClean="0"/>
          </a:p>
          <a:p>
            <a:pPr marL="285750" indent="-285750">
              <a:buFont typeface="Arial" panose="020B0604020202020204" pitchFamily="34" charset="0"/>
              <a:buChar char="•"/>
            </a:pPr>
            <a:endParaRPr lang="en-US" sz="3200" dirty="0" smtClean="0"/>
          </a:p>
          <a:p>
            <a:pPr marL="285750" indent="-285750">
              <a:buFont typeface="Arial" panose="020B0604020202020204" pitchFamily="34" charset="0"/>
              <a:buChar char="•"/>
            </a:pPr>
            <a:r>
              <a:rPr lang="en-US" sz="3200" b="1" dirty="0" smtClean="0"/>
              <a:t>Midterm 1 Review </a:t>
            </a:r>
            <a:r>
              <a:rPr lang="en-US" sz="3200" dirty="0" smtClean="0"/>
              <a:t>tomorrow in labs!</a:t>
            </a:r>
            <a:endParaRPr lang="en-US" sz="3200" dirty="0" smtClean="0"/>
          </a:p>
          <a:p>
            <a:pPr marL="285750" indent="-285750">
              <a:buFont typeface="Arial" panose="020B0604020202020204" pitchFamily="34" charset="0"/>
              <a:buChar char="•"/>
            </a:pPr>
            <a:r>
              <a:rPr lang="en-US" sz="3200" b="1" dirty="0"/>
              <a:t>Midterm 1 </a:t>
            </a:r>
            <a:r>
              <a:rPr lang="en-US" sz="3200" dirty="0"/>
              <a:t>Monday </a:t>
            </a:r>
            <a:r>
              <a:rPr lang="en-US" sz="3200" dirty="0" smtClean="0"/>
              <a:t>4/1</a:t>
            </a:r>
            <a:endParaRPr lang="en-US" sz="3200" dirty="0"/>
          </a:p>
          <a:p>
            <a:pPr marL="285750" indent="-285750">
              <a:buFont typeface="Arial" panose="020B0604020202020204" pitchFamily="34" charset="0"/>
              <a:buChar char="•"/>
            </a:pPr>
            <a:endParaRPr lang="en-US" sz="3200" dirty="0" smtClean="0"/>
          </a:p>
          <a:p>
            <a:pPr lvl="1"/>
            <a:r>
              <a:rPr lang="en-US" sz="3200" i="1" u="sng" dirty="0" smtClean="0"/>
              <a:t>Feedback + Help</a:t>
            </a:r>
          </a:p>
          <a:p>
            <a:pPr marL="742950" lvl="1" indent="-285750">
              <a:buFont typeface="Arial" panose="020B0604020202020204" pitchFamily="34" charset="0"/>
              <a:buChar char="•"/>
            </a:pPr>
            <a:r>
              <a:rPr lang="en-US" sz="3200" i="1" u="sng" dirty="0" smtClean="0"/>
              <a:t>Problem Set </a:t>
            </a:r>
            <a:r>
              <a:rPr lang="en-US" sz="3200" i="1" u="sng" dirty="0" smtClean="0"/>
              <a:t>4 </a:t>
            </a:r>
            <a:r>
              <a:rPr lang="en-US" sz="3200" i="1" dirty="0" smtClean="0"/>
              <a:t>already returned.</a:t>
            </a:r>
          </a:p>
          <a:p>
            <a:pPr marL="742950" lvl="1" indent="-285750">
              <a:buFont typeface="Arial" panose="020B0604020202020204" pitchFamily="34" charset="0"/>
              <a:buChar char="•"/>
            </a:pPr>
            <a:r>
              <a:rPr lang="en-US" sz="3200" i="1" u="sng" dirty="0" smtClean="0"/>
              <a:t>Problem Set 5 </a:t>
            </a:r>
            <a:r>
              <a:rPr lang="en-US" sz="3200" i="1" dirty="0" smtClean="0"/>
              <a:t>TAs can give feedback in office hours.</a:t>
            </a:r>
          </a:p>
          <a:p>
            <a:pPr marL="742950" lvl="1" indent="-285750">
              <a:buFont typeface="Arial" panose="020B0604020202020204" pitchFamily="34" charset="0"/>
              <a:buChar char="•"/>
            </a:pPr>
            <a:endParaRPr lang="en-US" sz="3200" i="1" dirty="0" smtClean="0"/>
          </a:p>
          <a:p>
            <a:pPr marL="742950" lvl="1" indent="-285750">
              <a:buFont typeface="Arial" panose="020B0604020202020204" pitchFamily="34" charset="0"/>
              <a:buChar char="•"/>
            </a:pPr>
            <a:endParaRPr lang="en-US" sz="3200" i="1" dirty="0" smtClean="0"/>
          </a:p>
          <a:p>
            <a:pPr marL="285750" indent="-285750">
              <a:buFont typeface="Arial" panose="020B0604020202020204" pitchFamily="34" charset="0"/>
              <a:buChar char="•"/>
            </a:pPr>
            <a:endParaRPr lang="en-US" sz="3200" dirty="0"/>
          </a:p>
          <a:p>
            <a:endParaRPr lang="en-US" sz="3200" dirty="0" smtClean="0"/>
          </a:p>
          <a:p>
            <a:endParaRPr lang="en-US" sz="3200" b="1" dirty="0"/>
          </a:p>
        </p:txBody>
      </p:sp>
    </p:spTree>
    <p:extLst>
      <p:ext uri="{BB962C8B-B14F-4D97-AF65-F5344CB8AC3E}">
        <p14:creationId xmlns:p14="http://schemas.microsoft.com/office/powerpoint/2010/main" val="7867557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p:cNvSpPr txBox="1"/>
              <p:nvPr/>
            </p:nvSpPr>
            <p:spPr>
              <a:xfrm>
                <a:off x="340533" y="0"/>
                <a:ext cx="8946859" cy="7713202"/>
              </a:xfrm>
              <a:prstGeom prst="rect">
                <a:avLst/>
              </a:prstGeom>
              <a:noFill/>
            </p:spPr>
            <p:txBody>
              <a:bodyPr wrap="square" rtlCol="0">
                <a:spAutoFit/>
              </a:bodyPr>
              <a:lstStyle/>
              <a:p>
                <a:r>
                  <a:rPr lang="en-US" sz="1784" b="1" dirty="0" smtClean="0">
                    <a:solidFill>
                      <a:schemeClr val="tx1"/>
                    </a:solidFill>
                    <a:latin typeface="Cambria Math" panose="02040503050406030204" pitchFamily="18" charset="0"/>
                  </a:rPr>
                  <a:t>When </a:t>
                </a:r>
                <a:r>
                  <a:rPr lang="en-US" sz="1784" b="1" dirty="0">
                    <a:solidFill>
                      <a:schemeClr val="tx1"/>
                    </a:solidFill>
                    <a:latin typeface="Cambria Math" panose="02040503050406030204" pitchFamily="18" charset="0"/>
                  </a:rPr>
                  <a:t>other certain conditions are met…</a:t>
                </a:r>
                <a:endParaRPr lang="en-US" sz="1784" i="1" dirty="0">
                  <a:solidFill>
                    <a:schemeClr val="tx1"/>
                  </a:solidFill>
                  <a:latin typeface="Cambria Math" panose="02040503050406030204" pitchFamily="18" charset="0"/>
                </a:endParaRPr>
              </a:p>
              <a:p>
                <a:pPr lvl="1"/>
                <a14:m>
                  <m:oMathPara xmlns:m="http://schemas.openxmlformats.org/officeDocument/2006/math">
                    <m:oMathParaPr>
                      <m:jc m:val="left"/>
                    </m:oMathParaPr>
                    <m:oMath xmlns:m="http://schemas.openxmlformats.org/officeDocument/2006/math">
                      <m:acc>
                        <m:accPr>
                          <m:chr m:val="̅"/>
                          <m:ctrlPr>
                            <a:rPr lang="en-US" sz="1784" i="1">
                              <a:solidFill>
                                <a:schemeClr val="tx1"/>
                              </a:solidFill>
                              <a:latin typeface="Cambria Math" panose="02040503050406030204" pitchFamily="18" charset="0"/>
                            </a:rPr>
                          </m:ctrlPr>
                        </m:accPr>
                        <m:e>
                          <m:r>
                            <a:rPr lang="en-US" sz="1784" i="1">
                              <a:solidFill>
                                <a:schemeClr val="tx1"/>
                              </a:solidFill>
                              <a:latin typeface="Cambria Math" panose="02040503050406030204" pitchFamily="18" charset="0"/>
                            </a:rPr>
                            <m:t>𝑥</m:t>
                          </m:r>
                        </m:e>
                      </m:acc>
                      <m:r>
                        <a:rPr lang="en-US" sz="1784" i="1">
                          <a:solidFill>
                            <a:schemeClr val="tx1"/>
                          </a:solidFill>
                          <a:latin typeface="Cambria Math" panose="02040503050406030204" pitchFamily="18" charset="0"/>
                        </a:rPr>
                        <m:t>~</m:t>
                      </m:r>
                      <m:r>
                        <a:rPr lang="en-US" sz="1784" b="1" i="1" smtClean="0">
                          <a:solidFill>
                            <a:srgbClr val="FFC000"/>
                          </a:solidFill>
                          <a:latin typeface="Cambria Math" panose="02040503050406030204" pitchFamily="18" charset="0"/>
                        </a:rPr>
                        <m:t>𝑵</m:t>
                      </m:r>
                      <m:r>
                        <a:rPr lang="en-US" sz="1784" i="1">
                          <a:solidFill>
                            <a:schemeClr val="tx1"/>
                          </a:solidFill>
                          <a:latin typeface="Cambria Math" panose="02040503050406030204" pitchFamily="18" charset="0"/>
                        </a:rPr>
                        <m:t>(</m:t>
                      </m:r>
                      <m:r>
                        <a:rPr lang="en-US" sz="1784" i="1">
                          <a:solidFill>
                            <a:schemeClr val="tx1"/>
                          </a:solidFill>
                          <a:latin typeface="Cambria Math" panose="02040503050406030204" pitchFamily="18" charset="0"/>
                        </a:rPr>
                        <m:t>𝑚𝑒𝑎𝑛</m:t>
                      </m:r>
                      <m:r>
                        <a:rPr lang="en-US" sz="1784" i="1">
                          <a:solidFill>
                            <a:schemeClr val="tx1"/>
                          </a:solidFill>
                          <a:latin typeface="Cambria Math" panose="02040503050406030204" pitchFamily="18" charset="0"/>
                        </a:rPr>
                        <m:t>=</m:t>
                      </m:r>
                      <m:r>
                        <a:rPr lang="en-US" sz="1784" i="1">
                          <a:solidFill>
                            <a:schemeClr val="tx1"/>
                          </a:solidFill>
                          <a:latin typeface="Cambria Math" panose="02040503050406030204" pitchFamily="18" charset="0"/>
                          <a:ea typeface="Cambria Math" panose="02040503050406030204" pitchFamily="18" charset="0"/>
                        </a:rPr>
                        <m:t>𝜇</m:t>
                      </m:r>
                      <m:r>
                        <a:rPr lang="en-US" sz="1784" i="1">
                          <a:solidFill>
                            <a:schemeClr val="tx1"/>
                          </a:solidFill>
                          <a:latin typeface="Cambria Math" panose="02040503050406030204" pitchFamily="18" charset="0"/>
                        </a:rPr>
                        <m:t>,</m:t>
                      </m:r>
                      <m:r>
                        <a:rPr lang="en-US" sz="1784" i="1">
                          <a:solidFill>
                            <a:schemeClr val="tx1"/>
                          </a:solidFill>
                          <a:latin typeface="Cambria Math" panose="02040503050406030204" pitchFamily="18" charset="0"/>
                        </a:rPr>
                        <m:t>𝑠𝑡𝑎𝑛𝑑𝑎𝑟𝑑</m:t>
                      </m:r>
                      <m:r>
                        <a:rPr lang="en-US" sz="1784" i="1">
                          <a:solidFill>
                            <a:schemeClr val="tx1"/>
                          </a:solidFill>
                          <a:latin typeface="Cambria Math" panose="02040503050406030204" pitchFamily="18" charset="0"/>
                        </a:rPr>
                        <m:t> </m:t>
                      </m:r>
                      <m:r>
                        <a:rPr lang="en-US" sz="1784" i="1">
                          <a:solidFill>
                            <a:schemeClr val="tx1"/>
                          </a:solidFill>
                          <a:latin typeface="Cambria Math" panose="02040503050406030204" pitchFamily="18" charset="0"/>
                        </a:rPr>
                        <m:t>𝑑𝑒𝑣</m:t>
                      </m:r>
                      <m:r>
                        <a:rPr lang="en-US" sz="1784" i="1">
                          <a:solidFill>
                            <a:schemeClr val="tx1"/>
                          </a:solidFill>
                          <a:latin typeface="Cambria Math" panose="02040503050406030204" pitchFamily="18" charset="0"/>
                        </a:rPr>
                        <m:t>./</m:t>
                      </m:r>
                      <m:r>
                        <a:rPr lang="en-US" sz="1784" i="1">
                          <a:solidFill>
                            <a:schemeClr val="tx1"/>
                          </a:solidFill>
                          <a:latin typeface="Cambria Math" panose="02040503050406030204" pitchFamily="18" charset="0"/>
                        </a:rPr>
                        <m:t>𝑒𝑟𝑟𝑜𝑟</m:t>
                      </m:r>
                      <m:r>
                        <a:rPr lang="en-US" sz="1784" i="1">
                          <a:solidFill>
                            <a:schemeClr val="tx1"/>
                          </a:solidFill>
                          <a:latin typeface="Cambria Math" panose="02040503050406030204" pitchFamily="18" charset="0"/>
                        </a:rPr>
                        <m:t>=</m:t>
                      </m:r>
                      <m:f>
                        <m:fPr>
                          <m:ctrlPr>
                            <a:rPr lang="en-US" sz="1784" i="1">
                              <a:solidFill>
                                <a:schemeClr val="tx1"/>
                              </a:solidFill>
                              <a:latin typeface="Cambria Math" panose="02040503050406030204" pitchFamily="18" charset="0"/>
                            </a:rPr>
                          </m:ctrlPr>
                        </m:fPr>
                        <m:num>
                          <m:r>
                            <a:rPr lang="en-US" sz="1784" i="1">
                              <a:solidFill>
                                <a:schemeClr val="tx1"/>
                              </a:solidFill>
                              <a:latin typeface="Cambria Math" panose="02040503050406030204" pitchFamily="18" charset="0"/>
                              <a:ea typeface="Cambria Math" panose="02040503050406030204" pitchFamily="18" charset="0"/>
                            </a:rPr>
                            <m:t>𝜎</m:t>
                          </m:r>
                        </m:num>
                        <m:den>
                          <m:rad>
                            <m:radPr>
                              <m:degHide m:val="on"/>
                              <m:ctrlPr>
                                <a:rPr lang="en-US" sz="1784" i="1">
                                  <a:solidFill>
                                    <a:schemeClr val="tx1"/>
                                  </a:solidFill>
                                  <a:latin typeface="Cambria Math" panose="02040503050406030204" pitchFamily="18" charset="0"/>
                                </a:rPr>
                              </m:ctrlPr>
                            </m:radPr>
                            <m:deg/>
                            <m:e>
                              <m:r>
                                <a:rPr lang="en-US" sz="1784" i="1">
                                  <a:solidFill>
                                    <a:schemeClr val="tx1"/>
                                  </a:solidFill>
                                  <a:latin typeface="Cambria Math" panose="02040503050406030204" pitchFamily="18" charset="0"/>
                                </a:rPr>
                                <m:t>𝑛</m:t>
                              </m:r>
                            </m:e>
                          </m:rad>
                        </m:den>
                      </m:f>
                      <m:r>
                        <a:rPr lang="en-US" sz="1784" i="1">
                          <a:solidFill>
                            <a:schemeClr val="tx1"/>
                          </a:solidFill>
                          <a:latin typeface="Cambria Math" panose="02040503050406030204" pitchFamily="18" charset="0"/>
                        </a:rPr>
                        <m:t>)</m:t>
                      </m:r>
                    </m:oMath>
                  </m:oMathPara>
                </a14:m>
                <a:endParaRPr lang="en-US" sz="1784" dirty="0" smtClean="0">
                  <a:solidFill>
                    <a:schemeClr val="tx1"/>
                  </a:solidFill>
                </a:endParaRPr>
              </a:p>
              <a:p>
                <a:pPr lvl="1"/>
                <a:r>
                  <a:rPr lang="en-US" sz="1784" dirty="0" smtClean="0">
                    <a:solidFill>
                      <a:schemeClr val="tx1"/>
                    </a:solidFill>
                  </a:rPr>
                  <a:t>and we can make CLT CIs and HTs for </a:t>
                </a:r>
                <a:r>
                  <a:rPr lang="el-GR" sz="1784" dirty="0" smtClean="0">
                    <a:solidFill>
                      <a:schemeClr val="tx1"/>
                    </a:solidFill>
                  </a:rPr>
                  <a:t>μ</a:t>
                </a:r>
                <a:endParaRPr lang="en-US" sz="1784" dirty="0">
                  <a:solidFill>
                    <a:schemeClr val="tx1"/>
                  </a:solidFill>
                </a:endParaRPr>
              </a:p>
              <a:p>
                <a:endParaRPr lang="en-US" sz="1784" b="1" dirty="0" smtClean="0">
                  <a:solidFill>
                    <a:schemeClr val="tx1"/>
                  </a:solidFill>
                  <a:latin typeface="Cambria Math" panose="02040503050406030204" pitchFamily="18" charset="0"/>
                </a:endParaRPr>
              </a:p>
              <a:p>
                <a:endParaRPr lang="en-US" sz="1784" b="1" dirty="0">
                  <a:solidFill>
                    <a:schemeClr val="tx1"/>
                  </a:solidFill>
                  <a:latin typeface="Cambria Math" panose="02040503050406030204" pitchFamily="18" charset="0"/>
                </a:endParaRPr>
              </a:p>
              <a:p>
                <a:r>
                  <a:rPr lang="en-US" sz="1784" b="1" dirty="0">
                    <a:solidFill>
                      <a:schemeClr val="tx1"/>
                    </a:solidFill>
                    <a:latin typeface="Cambria Math" panose="02040503050406030204" pitchFamily="18" charset="0"/>
                  </a:rPr>
                  <a:t>When other certain conditions are met…</a:t>
                </a:r>
                <a:endParaRPr lang="en-US" sz="1784" i="1" dirty="0">
                  <a:solidFill>
                    <a:schemeClr val="tx1"/>
                  </a:solidFill>
                  <a:latin typeface="Cambria Math" panose="02040503050406030204" pitchFamily="18" charset="0"/>
                </a:endParaRPr>
              </a:p>
              <a:p>
                <a:pPr lvl="1"/>
                <a14:m>
                  <m:oMathPara xmlns:m="http://schemas.openxmlformats.org/officeDocument/2006/math">
                    <m:oMathParaPr>
                      <m:jc m:val="left"/>
                    </m:oMathParaPr>
                    <m:oMath xmlns:m="http://schemas.openxmlformats.org/officeDocument/2006/math">
                      <m:sSub>
                        <m:sSubPr>
                          <m:ctrlPr>
                            <a:rPr lang="en-US" sz="1784" i="1">
                              <a:solidFill>
                                <a:schemeClr val="tx1"/>
                              </a:solidFill>
                              <a:latin typeface="Cambria Math" panose="02040503050406030204" pitchFamily="18" charset="0"/>
                            </a:rPr>
                          </m:ctrlPr>
                        </m:sSubPr>
                        <m:e>
                          <m:acc>
                            <m:accPr>
                              <m:chr m:val="̅"/>
                              <m:ctrlPr>
                                <a:rPr lang="en-US" sz="1784" i="1">
                                  <a:solidFill>
                                    <a:schemeClr val="tx1"/>
                                  </a:solidFill>
                                  <a:latin typeface="Cambria Math" panose="02040503050406030204" pitchFamily="18" charset="0"/>
                                </a:rPr>
                              </m:ctrlPr>
                            </m:accPr>
                            <m:e>
                              <m:r>
                                <a:rPr lang="en-US" sz="1784" i="1">
                                  <a:solidFill>
                                    <a:schemeClr val="tx1"/>
                                  </a:solidFill>
                                  <a:latin typeface="Cambria Math" panose="02040503050406030204" pitchFamily="18" charset="0"/>
                                </a:rPr>
                                <m:t>𝑥</m:t>
                              </m:r>
                            </m:e>
                          </m:acc>
                        </m:e>
                        <m:sub>
                          <m:r>
                            <a:rPr lang="en-US" sz="1784" i="1">
                              <a:solidFill>
                                <a:schemeClr val="tx1"/>
                              </a:solidFill>
                              <a:latin typeface="Cambria Math" panose="02040503050406030204" pitchFamily="18" charset="0"/>
                            </a:rPr>
                            <m:t>1</m:t>
                          </m:r>
                        </m:sub>
                      </m:sSub>
                      <m:r>
                        <a:rPr lang="en-US" sz="1784" i="1">
                          <a:solidFill>
                            <a:schemeClr val="tx1"/>
                          </a:solidFill>
                          <a:latin typeface="Cambria Math" panose="02040503050406030204" pitchFamily="18" charset="0"/>
                        </a:rPr>
                        <m:t>−</m:t>
                      </m:r>
                      <m:sSub>
                        <m:sSubPr>
                          <m:ctrlPr>
                            <a:rPr lang="en-US" sz="1784" i="1">
                              <a:solidFill>
                                <a:schemeClr val="tx1"/>
                              </a:solidFill>
                              <a:latin typeface="Cambria Math" panose="02040503050406030204" pitchFamily="18" charset="0"/>
                            </a:rPr>
                          </m:ctrlPr>
                        </m:sSubPr>
                        <m:e>
                          <m:acc>
                            <m:accPr>
                              <m:chr m:val="̅"/>
                              <m:ctrlPr>
                                <a:rPr lang="en-US" sz="1784" i="1">
                                  <a:solidFill>
                                    <a:schemeClr val="tx1"/>
                                  </a:solidFill>
                                  <a:latin typeface="Cambria Math" panose="02040503050406030204" pitchFamily="18" charset="0"/>
                                </a:rPr>
                              </m:ctrlPr>
                            </m:accPr>
                            <m:e>
                              <m:r>
                                <a:rPr lang="en-US" sz="1784" i="1">
                                  <a:solidFill>
                                    <a:schemeClr val="tx1"/>
                                  </a:solidFill>
                                  <a:latin typeface="Cambria Math" panose="02040503050406030204" pitchFamily="18" charset="0"/>
                                </a:rPr>
                                <m:t>𝑥</m:t>
                              </m:r>
                            </m:e>
                          </m:acc>
                        </m:e>
                        <m:sub>
                          <m:r>
                            <a:rPr lang="en-US" sz="1784" i="1">
                              <a:solidFill>
                                <a:schemeClr val="tx1"/>
                              </a:solidFill>
                              <a:latin typeface="Cambria Math" panose="02040503050406030204" pitchFamily="18" charset="0"/>
                            </a:rPr>
                            <m:t>2</m:t>
                          </m:r>
                        </m:sub>
                      </m:sSub>
                      <m:r>
                        <a:rPr lang="en-US" sz="1784" i="1">
                          <a:solidFill>
                            <a:schemeClr val="tx1"/>
                          </a:solidFill>
                          <a:latin typeface="Cambria Math" panose="02040503050406030204" pitchFamily="18" charset="0"/>
                        </a:rPr>
                        <m:t>~</m:t>
                      </m:r>
                      <m:r>
                        <a:rPr lang="en-US" sz="1784" b="1" i="1" smtClean="0">
                          <a:solidFill>
                            <a:srgbClr val="FFC000"/>
                          </a:solidFill>
                          <a:latin typeface="Cambria Math" panose="02040503050406030204" pitchFamily="18" charset="0"/>
                        </a:rPr>
                        <m:t>𝑵</m:t>
                      </m:r>
                      <m:r>
                        <a:rPr lang="en-US" sz="1784" i="1">
                          <a:solidFill>
                            <a:schemeClr val="tx1"/>
                          </a:solidFill>
                          <a:latin typeface="Cambria Math" panose="02040503050406030204" pitchFamily="18" charset="0"/>
                        </a:rPr>
                        <m:t>(</m:t>
                      </m:r>
                      <m:r>
                        <a:rPr lang="en-US" sz="1784" i="1">
                          <a:solidFill>
                            <a:schemeClr val="tx1"/>
                          </a:solidFill>
                          <a:latin typeface="Cambria Math" panose="02040503050406030204" pitchFamily="18" charset="0"/>
                        </a:rPr>
                        <m:t>𝑚𝑒𝑎𝑛</m:t>
                      </m:r>
                      <m:r>
                        <a:rPr lang="en-US" sz="1784" i="1">
                          <a:solidFill>
                            <a:schemeClr val="tx1"/>
                          </a:solidFill>
                          <a:latin typeface="Cambria Math" panose="02040503050406030204" pitchFamily="18" charset="0"/>
                        </a:rPr>
                        <m:t>=</m:t>
                      </m:r>
                      <m:sSub>
                        <m:sSubPr>
                          <m:ctrlPr>
                            <a:rPr lang="en-US" sz="1784" i="1">
                              <a:solidFill>
                                <a:schemeClr val="tx1"/>
                              </a:solidFill>
                              <a:latin typeface="Cambria Math" panose="02040503050406030204" pitchFamily="18" charset="0"/>
                            </a:rPr>
                          </m:ctrlPr>
                        </m:sSubPr>
                        <m:e>
                          <m:r>
                            <a:rPr lang="en-US" sz="1784" i="1">
                              <a:solidFill>
                                <a:schemeClr val="tx1"/>
                              </a:solidFill>
                              <a:latin typeface="Cambria Math" panose="02040503050406030204" pitchFamily="18" charset="0"/>
                              <a:ea typeface="Cambria Math" panose="02040503050406030204" pitchFamily="18" charset="0"/>
                            </a:rPr>
                            <m:t>𝜇</m:t>
                          </m:r>
                        </m:e>
                        <m:sub>
                          <m:r>
                            <a:rPr lang="en-US" sz="1784" i="1">
                              <a:solidFill>
                                <a:schemeClr val="tx1"/>
                              </a:solidFill>
                              <a:latin typeface="Cambria Math" panose="02040503050406030204" pitchFamily="18" charset="0"/>
                            </a:rPr>
                            <m:t>1</m:t>
                          </m:r>
                        </m:sub>
                      </m:sSub>
                      <m:r>
                        <a:rPr lang="en-US" sz="1784" i="1">
                          <a:solidFill>
                            <a:schemeClr val="tx1"/>
                          </a:solidFill>
                          <a:latin typeface="Cambria Math" panose="02040503050406030204" pitchFamily="18" charset="0"/>
                        </a:rPr>
                        <m:t>−</m:t>
                      </m:r>
                      <m:sSub>
                        <m:sSubPr>
                          <m:ctrlPr>
                            <a:rPr lang="en-US" sz="1784" i="1">
                              <a:solidFill>
                                <a:schemeClr val="tx1"/>
                              </a:solidFill>
                              <a:latin typeface="Cambria Math" panose="02040503050406030204" pitchFamily="18" charset="0"/>
                            </a:rPr>
                          </m:ctrlPr>
                        </m:sSubPr>
                        <m:e>
                          <m:r>
                            <a:rPr lang="en-US" sz="1784" i="1">
                              <a:solidFill>
                                <a:schemeClr val="tx1"/>
                              </a:solidFill>
                              <a:latin typeface="Cambria Math" panose="02040503050406030204" pitchFamily="18" charset="0"/>
                              <a:ea typeface="Cambria Math" panose="02040503050406030204" pitchFamily="18" charset="0"/>
                            </a:rPr>
                            <m:t>𝜇</m:t>
                          </m:r>
                        </m:e>
                        <m:sub>
                          <m:r>
                            <a:rPr lang="en-US" sz="1784" i="1">
                              <a:solidFill>
                                <a:schemeClr val="tx1"/>
                              </a:solidFill>
                              <a:latin typeface="Cambria Math" panose="02040503050406030204" pitchFamily="18" charset="0"/>
                            </a:rPr>
                            <m:t>2</m:t>
                          </m:r>
                        </m:sub>
                      </m:sSub>
                      <m:r>
                        <a:rPr lang="en-US" sz="1784" i="1">
                          <a:solidFill>
                            <a:schemeClr val="tx1"/>
                          </a:solidFill>
                          <a:latin typeface="Cambria Math" panose="02040503050406030204" pitchFamily="18" charset="0"/>
                        </a:rPr>
                        <m:t>,</m:t>
                      </m:r>
                      <m:r>
                        <a:rPr lang="en-US" sz="1784" i="1">
                          <a:solidFill>
                            <a:schemeClr val="tx1"/>
                          </a:solidFill>
                          <a:latin typeface="Cambria Math" panose="02040503050406030204" pitchFamily="18" charset="0"/>
                        </a:rPr>
                        <m:t>𝑠𝑡𝑎𝑛𝑑𝑎𝑟𝑑</m:t>
                      </m:r>
                      <m:r>
                        <a:rPr lang="en-US" sz="1784" i="1">
                          <a:solidFill>
                            <a:schemeClr val="tx1"/>
                          </a:solidFill>
                          <a:latin typeface="Cambria Math" panose="02040503050406030204" pitchFamily="18" charset="0"/>
                        </a:rPr>
                        <m:t> </m:t>
                      </m:r>
                      <m:r>
                        <a:rPr lang="en-US" sz="1784" i="1">
                          <a:solidFill>
                            <a:schemeClr val="tx1"/>
                          </a:solidFill>
                          <a:latin typeface="Cambria Math" panose="02040503050406030204" pitchFamily="18" charset="0"/>
                        </a:rPr>
                        <m:t>𝑑𝑒𝑣</m:t>
                      </m:r>
                      <m:r>
                        <a:rPr lang="en-US" sz="1784" i="1">
                          <a:solidFill>
                            <a:schemeClr val="tx1"/>
                          </a:solidFill>
                          <a:latin typeface="Cambria Math" panose="02040503050406030204" pitchFamily="18" charset="0"/>
                        </a:rPr>
                        <m:t>./</m:t>
                      </m:r>
                      <m:r>
                        <a:rPr lang="en-US" sz="1784" i="1">
                          <a:solidFill>
                            <a:schemeClr val="tx1"/>
                          </a:solidFill>
                          <a:latin typeface="Cambria Math" panose="02040503050406030204" pitchFamily="18" charset="0"/>
                        </a:rPr>
                        <m:t>𝑒𝑟𝑟𝑜𝑟</m:t>
                      </m:r>
                      <m:r>
                        <a:rPr lang="en-US" sz="1784" i="1">
                          <a:solidFill>
                            <a:schemeClr val="tx1"/>
                          </a:solidFill>
                          <a:latin typeface="Cambria Math" panose="02040503050406030204" pitchFamily="18" charset="0"/>
                        </a:rPr>
                        <m:t>=</m:t>
                      </m:r>
                      <m:rad>
                        <m:radPr>
                          <m:degHide m:val="on"/>
                          <m:ctrlPr>
                            <a:rPr lang="en-US" sz="1784" i="1">
                              <a:solidFill>
                                <a:schemeClr val="tx1"/>
                              </a:solidFill>
                              <a:latin typeface="Cambria Math" panose="02040503050406030204" pitchFamily="18" charset="0"/>
                            </a:rPr>
                          </m:ctrlPr>
                        </m:radPr>
                        <m:deg/>
                        <m:e>
                          <m:f>
                            <m:fPr>
                              <m:ctrlPr>
                                <a:rPr lang="en-US" sz="1784" i="1">
                                  <a:solidFill>
                                    <a:schemeClr val="tx1"/>
                                  </a:solidFill>
                                  <a:latin typeface="Cambria Math" panose="02040503050406030204" pitchFamily="18" charset="0"/>
                                </a:rPr>
                              </m:ctrlPr>
                            </m:fPr>
                            <m:num>
                              <m:sSubSup>
                                <m:sSubSupPr>
                                  <m:ctrlPr>
                                    <a:rPr lang="en-US" sz="1784" i="1">
                                      <a:solidFill>
                                        <a:schemeClr val="tx1"/>
                                      </a:solidFill>
                                      <a:latin typeface="Cambria Math" panose="02040503050406030204" pitchFamily="18" charset="0"/>
                                    </a:rPr>
                                  </m:ctrlPr>
                                </m:sSubSupPr>
                                <m:e>
                                  <m:r>
                                    <a:rPr lang="en-US" sz="1784" i="1">
                                      <a:solidFill>
                                        <a:schemeClr val="tx1"/>
                                      </a:solidFill>
                                      <a:latin typeface="Cambria Math" panose="02040503050406030204" pitchFamily="18" charset="0"/>
                                      <a:ea typeface="Cambria Math" panose="02040503050406030204" pitchFamily="18" charset="0"/>
                                    </a:rPr>
                                    <m:t>𝜎</m:t>
                                  </m:r>
                                </m:e>
                                <m:sub>
                                  <m:r>
                                    <a:rPr lang="en-US" sz="1784" i="1">
                                      <a:solidFill>
                                        <a:schemeClr val="tx1"/>
                                      </a:solidFill>
                                      <a:latin typeface="Cambria Math" panose="02040503050406030204" pitchFamily="18" charset="0"/>
                                    </a:rPr>
                                    <m:t>1</m:t>
                                  </m:r>
                                </m:sub>
                                <m:sup>
                                  <m:r>
                                    <a:rPr lang="en-US" sz="1784" i="1">
                                      <a:solidFill>
                                        <a:schemeClr val="tx1"/>
                                      </a:solidFill>
                                      <a:latin typeface="Cambria Math" panose="02040503050406030204" pitchFamily="18" charset="0"/>
                                    </a:rPr>
                                    <m:t>2</m:t>
                                  </m:r>
                                </m:sup>
                              </m:sSubSup>
                            </m:num>
                            <m:den>
                              <m:sSub>
                                <m:sSubPr>
                                  <m:ctrlPr>
                                    <a:rPr lang="en-US" sz="1784" i="1">
                                      <a:solidFill>
                                        <a:schemeClr val="tx1"/>
                                      </a:solidFill>
                                      <a:latin typeface="Cambria Math" panose="02040503050406030204" pitchFamily="18" charset="0"/>
                                    </a:rPr>
                                  </m:ctrlPr>
                                </m:sSubPr>
                                <m:e>
                                  <m:r>
                                    <a:rPr lang="en-US" sz="1784" i="1">
                                      <a:solidFill>
                                        <a:schemeClr val="tx1"/>
                                      </a:solidFill>
                                      <a:latin typeface="Cambria Math" panose="02040503050406030204" pitchFamily="18" charset="0"/>
                                    </a:rPr>
                                    <m:t>𝑛</m:t>
                                  </m:r>
                                </m:e>
                                <m:sub>
                                  <m:r>
                                    <a:rPr lang="en-US" sz="1784" i="1">
                                      <a:solidFill>
                                        <a:schemeClr val="tx1"/>
                                      </a:solidFill>
                                      <a:latin typeface="Cambria Math" panose="02040503050406030204" pitchFamily="18" charset="0"/>
                                    </a:rPr>
                                    <m:t>1</m:t>
                                  </m:r>
                                </m:sub>
                              </m:sSub>
                            </m:den>
                          </m:f>
                          <m:r>
                            <a:rPr lang="en-US" sz="1784" i="1">
                              <a:solidFill>
                                <a:schemeClr val="tx1"/>
                              </a:solidFill>
                              <a:latin typeface="Cambria Math" panose="02040503050406030204" pitchFamily="18" charset="0"/>
                            </a:rPr>
                            <m:t>+</m:t>
                          </m:r>
                          <m:f>
                            <m:fPr>
                              <m:ctrlPr>
                                <a:rPr lang="en-US" sz="1784" i="1">
                                  <a:solidFill>
                                    <a:schemeClr val="tx1"/>
                                  </a:solidFill>
                                  <a:latin typeface="Cambria Math" panose="02040503050406030204" pitchFamily="18" charset="0"/>
                                </a:rPr>
                              </m:ctrlPr>
                            </m:fPr>
                            <m:num>
                              <m:sSubSup>
                                <m:sSubSupPr>
                                  <m:ctrlPr>
                                    <a:rPr lang="en-US" sz="1784" i="1">
                                      <a:solidFill>
                                        <a:schemeClr val="tx1"/>
                                      </a:solidFill>
                                      <a:latin typeface="Cambria Math" panose="02040503050406030204" pitchFamily="18" charset="0"/>
                                    </a:rPr>
                                  </m:ctrlPr>
                                </m:sSubSupPr>
                                <m:e>
                                  <m:r>
                                    <a:rPr lang="en-US" sz="1784" i="1">
                                      <a:solidFill>
                                        <a:schemeClr val="tx1"/>
                                      </a:solidFill>
                                      <a:latin typeface="Cambria Math" panose="02040503050406030204" pitchFamily="18" charset="0"/>
                                      <a:ea typeface="Cambria Math" panose="02040503050406030204" pitchFamily="18" charset="0"/>
                                    </a:rPr>
                                    <m:t>𝜎</m:t>
                                  </m:r>
                                </m:e>
                                <m:sub>
                                  <m:r>
                                    <a:rPr lang="en-US" sz="1784" i="1">
                                      <a:solidFill>
                                        <a:schemeClr val="tx1"/>
                                      </a:solidFill>
                                      <a:latin typeface="Cambria Math" panose="02040503050406030204" pitchFamily="18" charset="0"/>
                                      <a:ea typeface="Cambria Math" panose="02040503050406030204" pitchFamily="18" charset="0"/>
                                    </a:rPr>
                                    <m:t>2</m:t>
                                  </m:r>
                                </m:sub>
                                <m:sup>
                                  <m:r>
                                    <a:rPr lang="en-US" sz="1784" i="1">
                                      <a:solidFill>
                                        <a:schemeClr val="tx1"/>
                                      </a:solidFill>
                                      <a:latin typeface="Cambria Math" panose="02040503050406030204" pitchFamily="18" charset="0"/>
                                    </a:rPr>
                                    <m:t>2</m:t>
                                  </m:r>
                                </m:sup>
                              </m:sSubSup>
                            </m:num>
                            <m:den>
                              <m:sSub>
                                <m:sSubPr>
                                  <m:ctrlPr>
                                    <a:rPr lang="en-US" sz="1784" i="1">
                                      <a:solidFill>
                                        <a:schemeClr val="tx1"/>
                                      </a:solidFill>
                                      <a:latin typeface="Cambria Math" panose="02040503050406030204" pitchFamily="18" charset="0"/>
                                    </a:rPr>
                                  </m:ctrlPr>
                                </m:sSubPr>
                                <m:e>
                                  <m:r>
                                    <a:rPr lang="en-US" sz="1784" i="1">
                                      <a:solidFill>
                                        <a:schemeClr val="tx1"/>
                                      </a:solidFill>
                                      <a:latin typeface="Cambria Math" panose="02040503050406030204" pitchFamily="18" charset="0"/>
                                    </a:rPr>
                                    <m:t>𝑛</m:t>
                                  </m:r>
                                </m:e>
                                <m:sub>
                                  <m:r>
                                    <a:rPr lang="en-US" sz="1784" i="1">
                                      <a:solidFill>
                                        <a:schemeClr val="tx1"/>
                                      </a:solidFill>
                                      <a:latin typeface="Cambria Math" panose="02040503050406030204" pitchFamily="18" charset="0"/>
                                    </a:rPr>
                                    <m:t>2</m:t>
                                  </m:r>
                                </m:sub>
                              </m:sSub>
                            </m:den>
                          </m:f>
                        </m:e>
                      </m:rad>
                      <m:r>
                        <a:rPr lang="en-US" sz="1784" i="1">
                          <a:solidFill>
                            <a:schemeClr val="tx1"/>
                          </a:solidFill>
                          <a:latin typeface="Cambria Math" panose="02040503050406030204" pitchFamily="18" charset="0"/>
                        </a:rPr>
                        <m:t>)</m:t>
                      </m:r>
                    </m:oMath>
                  </m:oMathPara>
                </a14:m>
                <a:endParaRPr lang="en-US" sz="1784" dirty="0" smtClean="0">
                  <a:solidFill>
                    <a:schemeClr val="tx1"/>
                  </a:solidFill>
                </a:endParaRPr>
              </a:p>
              <a:p>
                <a:pPr lvl="1"/>
                <a:r>
                  <a:rPr lang="en-US" sz="1784" dirty="0" smtClean="0">
                    <a:solidFill>
                      <a:schemeClr val="tx1"/>
                    </a:solidFill>
                  </a:rPr>
                  <a:t>and we can make CLT CIs and HTs for </a:t>
                </a:r>
                <a:r>
                  <a:rPr lang="el-GR" sz="1784" dirty="0" smtClean="0">
                    <a:solidFill>
                      <a:schemeClr val="tx1"/>
                    </a:solidFill>
                  </a:rPr>
                  <a:t>μ</a:t>
                </a:r>
                <a:r>
                  <a:rPr lang="en-US" sz="1784" dirty="0" smtClean="0">
                    <a:solidFill>
                      <a:schemeClr val="tx1"/>
                    </a:solidFill>
                  </a:rPr>
                  <a:t>1-</a:t>
                </a:r>
                <a:r>
                  <a:rPr lang="el-GR" sz="1784" dirty="0" smtClean="0">
                    <a:solidFill>
                      <a:schemeClr val="tx1"/>
                    </a:solidFill>
                  </a:rPr>
                  <a:t>μ</a:t>
                </a:r>
                <a:r>
                  <a:rPr lang="en-US" sz="1784" dirty="0">
                    <a:solidFill>
                      <a:schemeClr val="tx1"/>
                    </a:solidFill>
                  </a:rPr>
                  <a:t>2</a:t>
                </a:r>
                <a:endParaRPr lang="en-US" sz="1784" dirty="0">
                  <a:solidFill>
                    <a:schemeClr val="tx1"/>
                  </a:solidFill>
                </a:endParaRPr>
              </a:p>
              <a:p>
                <a:endParaRPr lang="en-US" sz="1784" dirty="0" smtClean="0">
                  <a:solidFill>
                    <a:schemeClr val="tx1"/>
                  </a:solidFill>
                </a:endParaRPr>
              </a:p>
              <a:p>
                <a:endParaRPr lang="en-US" sz="1784" dirty="0">
                  <a:solidFill>
                    <a:schemeClr val="tx1"/>
                  </a:solidFill>
                </a:endParaRPr>
              </a:p>
              <a:p>
                <a:r>
                  <a:rPr lang="en-US" sz="1784" b="1" dirty="0">
                    <a:solidFill>
                      <a:schemeClr val="tx1"/>
                    </a:solidFill>
                    <a:latin typeface="Cambria Math" panose="02040503050406030204" pitchFamily="18" charset="0"/>
                  </a:rPr>
                  <a:t>When other certain conditions are met…</a:t>
                </a:r>
                <a:endParaRPr lang="en-US" sz="1784" i="1" dirty="0">
                  <a:solidFill>
                    <a:schemeClr val="tx1"/>
                  </a:solidFill>
                  <a:latin typeface="Cambria Math" panose="02040503050406030204" pitchFamily="18" charset="0"/>
                </a:endParaRPr>
              </a:p>
              <a:p>
                <a:pPr lvl="1"/>
                <a14:m>
                  <m:oMathPara xmlns:m="http://schemas.openxmlformats.org/officeDocument/2006/math">
                    <m:oMathParaPr>
                      <m:jc m:val="left"/>
                    </m:oMathParaPr>
                    <m:oMath xmlns:m="http://schemas.openxmlformats.org/officeDocument/2006/math">
                      <m:acc>
                        <m:accPr>
                          <m:chr m:val="̂"/>
                          <m:ctrlPr>
                            <a:rPr lang="en-US" sz="1784" i="1">
                              <a:solidFill>
                                <a:schemeClr val="tx1"/>
                              </a:solidFill>
                              <a:latin typeface="Cambria Math" panose="02040503050406030204" pitchFamily="18" charset="0"/>
                            </a:rPr>
                          </m:ctrlPr>
                        </m:accPr>
                        <m:e>
                          <m:r>
                            <a:rPr lang="en-US" sz="1784" i="1">
                              <a:solidFill>
                                <a:schemeClr val="tx1"/>
                              </a:solidFill>
                              <a:latin typeface="Cambria Math" panose="02040503050406030204" pitchFamily="18" charset="0"/>
                            </a:rPr>
                            <m:t>𝑝</m:t>
                          </m:r>
                        </m:e>
                      </m:acc>
                      <m:r>
                        <a:rPr lang="en-US" sz="1784" i="1">
                          <a:solidFill>
                            <a:schemeClr val="tx1"/>
                          </a:solidFill>
                          <a:latin typeface="Cambria Math" panose="02040503050406030204" pitchFamily="18" charset="0"/>
                        </a:rPr>
                        <m:t>~</m:t>
                      </m:r>
                      <m:r>
                        <a:rPr lang="en-US" sz="1784" b="1" i="1" smtClean="0">
                          <a:solidFill>
                            <a:srgbClr val="FFC000"/>
                          </a:solidFill>
                          <a:latin typeface="Cambria Math" panose="02040503050406030204" pitchFamily="18" charset="0"/>
                        </a:rPr>
                        <m:t>𝑵</m:t>
                      </m:r>
                      <m:r>
                        <a:rPr lang="en-US" sz="1784" i="1">
                          <a:solidFill>
                            <a:schemeClr val="tx1"/>
                          </a:solidFill>
                          <a:latin typeface="Cambria Math" panose="02040503050406030204" pitchFamily="18" charset="0"/>
                        </a:rPr>
                        <m:t>(</m:t>
                      </m:r>
                      <m:r>
                        <a:rPr lang="en-US" sz="1784" i="1">
                          <a:solidFill>
                            <a:schemeClr val="tx1"/>
                          </a:solidFill>
                          <a:latin typeface="Cambria Math" panose="02040503050406030204" pitchFamily="18" charset="0"/>
                        </a:rPr>
                        <m:t>𝑚𝑒𝑎𝑛</m:t>
                      </m:r>
                      <m:r>
                        <a:rPr lang="en-US" sz="1784" i="1">
                          <a:solidFill>
                            <a:schemeClr val="tx1"/>
                          </a:solidFill>
                          <a:latin typeface="Cambria Math" panose="02040503050406030204" pitchFamily="18" charset="0"/>
                        </a:rPr>
                        <m:t>=</m:t>
                      </m:r>
                      <m:r>
                        <a:rPr lang="en-US" sz="1784" i="1">
                          <a:solidFill>
                            <a:schemeClr val="tx1"/>
                          </a:solidFill>
                          <a:latin typeface="Cambria Math" panose="02040503050406030204" pitchFamily="18" charset="0"/>
                          <a:ea typeface="Cambria Math" panose="02040503050406030204" pitchFamily="18" charset="0"/>
                        </a:rPr>
                        <m:t>𝑝</m:t>
                      </m:r>
                      <m:r>
                        <a:rPr lang="en-US" sz="1784" i="1">
                          <a:solidFill>
                            <a:schemeClr val="tx1"/>
                          </a:solidFill>
                          <a:latin typeface="Cambria Math" panose="02040503050406030204" pitchFamily="18" charset="0"/>
                        </a:rPr>
                        <m:t>,</m:t>
                      </m:r>
                      <m:r>
                        <a:rPr lang="en-US" sz="1784" i="1">
                          <a:solidFill>
                            <a:schemeClr val="tx1"/>
                          </a:solidFill>
                          <a:latin typeface="Cambria Math" panose="02040503050406030204" pitchFamily="18" charset="0"/>
                        </a:rPr>
                        <m:t>𝑠𝑡𝑎𝑛𝑑𝑎𝑟𝑑</m:t>
                      </m:r>
                      <m:r>
                        <a:rPr lang="en-US" sz="1784" i="1">
                          <a:solidFill>
                            <a:schemeClr val="tx1"/>
                          </a:solidFill>
                          <a:latin typeface="Cambria Math" panose="02040503050406030204" pitchFamily="18" charset="0"/>
                        </a:rPr>
                        <m:t> </m:t>
                      </m:r>
                      <m:r>
                        <a:rPr lang="en-US" sz="1784" i="1">
                          <a:solidFill>
                            <a:schemeClr val="tx1"/>
                          </a:solidFill>
                          <a:latin typeface="Cambria Math" panose="02040503050406030204" pitchFamily="18" charset="0"/>
                        </a:rPr>
                        <m:t>𝑑𝑒𝑣</m:t>
                      </m:r>
                      <m:r>
                        <a:rPr lang="en-US" sz="1784" i="1">
                          <a:solidFill>
                            <a:schemeClr val="tx1"/>
                          </a:solidFill>
                          <a:latin typeface="Cambria Math" panose="02040503050406030204" pitchFamily="18" charset="0"/>
                        </a:rPr>
                        <m:t>./</m:t>
                      </m:r>
                      <m:r>
                        <a:rPr lang="en-US" sz="1784" i="1">
                          <a:solidFill>
                            <a:schemeClr val="tx1"/>
                          </a:solidFill>
                          <a:latin typeface="Cambria Math" panose="02040503050406030204" pitchFamily="18" charset="0"/>
                        </a:rPr>
                        <m:t>𝑒𝑟𝑟𝑜𝑟</m:t>
                      </m:r>
                      <m:r>
                        <a:rPr lang="en-US" sz="1784" i="1">
                          <a:solidFill>
                            <a:schemeClr val="tx1"/>
                          </a:solidFill>
                          <a:latin typeface="Cambria Math" panose="02040503050406030204" pitchFamily="18" charset="0"/>
                        </a:rPr>
                        <m:t>=</m:t>
                      </m:r>
                      <m:rad>
                        <m:radPr>
                          <m:degHide m:val="on"/>
                          <m:ctrlPr>
                            <a:rPr lang="en-US" sz="1784" i="1">
                              <a:solidFill>
                                <a:schemeClr val="tx1"/>
                              </a:solidFill>
                              <a:latin typeface="Cambria Math" panose="02040503050406030204" pitchFamily="18" charset="0"/>
                            </a:rPr>
                          </m:ctrlPr>
                        </m:radPr>
                        <m:deg/>
                        <m:e>
                          <m:f>
                            <m:fPr>
                              <m:ctrlPr>
                                <a:rPr lang="en-US" sz="1784" i="1">
                                  <a:solidFill>
                                    <a:schemeClr val="tx1"/>
                                  </a:solidFill>
                                  <a:latin typeface="Cambria Math" panose="02040503050406030204" pitchFamily="18" charset="0"/>
                                </a:rPr>
                              </m:ctrlPr>
                            </m:fPr>
                            <m:num>
                              <m:r>
                                <a:rPr lang="en-US" sz="1784" i="1">
                                  <a:solidFill>
                                    <a:schemeClr val="tx1"/>
                                  </a:solidFill>
                                  <a:latin typeface="Cambria Math" panose="02040503050406030204" pitchFamily="18" charset="0"/>
                                </a:rPr>
                                <m:t>𝑝</m:t>
                              </m:r>
                              <m:r>
                                <a:rPr lang="en-US" sz="1784" i="1">
                                  <a:solidFill>
                                    <a:schemeClr val="tx1"/>
                                  </a:solidFill>
                                  <a:latin typeface="Cambria Math" panose="02040503050406030204" pitchFamily="18" charset="0"/>
                                </a:rPr>
                                <m:t>(1−</m:t>
                              </m:r>
                              <m:r>
                                <a:rPr lang="en-US" sz="1784" i="1">
                                  <a:solidFill>
                                    <a:schemeClr val="tx1"/>
                                  </a:solidFill>
                                  <a:latin typeface="Cambria Math" panose="02040503050406030204" pitchFamily="18" charset="0"/>
                                </a:rPr>
                                <m:t>𝑝</m:t>
                              </m:r>
                              <m:r>
                                <a:rPr lang="en-US" sz="1784" i="1">
                                  <a:solidFill>
                                    <a:schemeClr val="tx1"/>
                                  </a:solidFill>
                                  <a:latin typeface="Cambria Math" panose="02040503050406030204" pitchFamily="18" charset="0"/>
                                </a:rPr>
                                <m:t>)</m:t>
                              </m:r>
                            </m:num>
                            <m:den>
                              <m:r>
                                <a:rPr lang="en-US" sz="1784" i="1">
                                  <a:solidFill>
                                    <a:schemeClr val="tx1"/>
                                  </a:solidFill>
                                  <a:latin typeface="Cambria Math" panose="02040503050406030204" pitchFamily="18" charset="0"/>
                                </a:rPr>
                                <m:t>𝑛</m:t>
                              </m:r>
                            </m:den>
                          </m:f>
                        </m:e>
                      </m:rad>
                      <m:r>
                        <a:rPr lang="en-US" sz="1784" i="1">
                          <a:solidFill>
                            <a:schemeClr val="tx1"/>
                          </a:solidFill>
                          <a:latin typeface="Cambria Math" panose="02040503050406030204" pitchFamily="18" charset="0"/>
                        </a:rPr>
                        <m:t>)</m:t>
                      </m:r>
                    </m:oMath>
                  </m:oMathPara>
                </a14:m>
                <a:endParaRPr lang="en-US" sz="1784" dirty="0">
                  <a:solidFill>
                    <a:schemeClr val="tx1"/>
                  </a:solidFill>
                </a:endParaRPr>
              </a:p>
              <a:p>
                <a:pPr lvl="1"/>
                <a:r>
                  <a:rPr lang="en-US" sz="1784" dirty="0" smtClean="0">
                    <a:solidFill>
                      <a:schemeClr val="tx1"/>
                    </a:solidFill>
                  </a:rPr>
                  <a:t>and we can make CLT CIs and HTs for p</a:t>
                </a:r>
              </a:p>
              <a:p>
                <a:endParaRPr lang="en-US" sz="1784" dirty="0" smtClean="0">
                  <a:solidFill>
                    <a:schemeClr val="tx1"/>
                  </a:solidFill>
                </a:endParaRPr>
              </a:p>
              <a:p>
                <a:endParaRPr lang="en-US" sz="1784" dirty="0">
                  <a:solidFill>
                    <a:schemeClr val="tx1"/>
                  </a:solidFill>
                </a:endParaRPr>
              </a:p>
              <a:p>
                <a:r>
                  <a:rPr lang="en-US" sz="1784" b="1" dirty="0">
                    <a:solidFill>
                      <a:schemeClr val="tx1"/>
                    </a:solidFill>
                    <a:latin typeface="Cambria Math" panose="02040503050406030204" pitchFamily="18" charset="0"/>
                  </a:rPr>
                  <a:t>When other certain conditions are met…</a:t>
                </a:r>
                <a:endParaRPr lang="en-US" sz="1784" i="1" dirty="0">
                  <a:solidFill>
                    <a:schemeClr val="tx1"/>
                  </a:solidFill>
                  <a:latin typeface="Cambria Math" panose="02040503050406030204" pitchFamily="18" charset="0"/>
                </a:endParaRPr>
              </a:p>
              <a:p>
                <a:pPr lvl="1"/>
                <a14:m>
                  <m:oMathPara xmlns:m="http://schemas.openxmlformats.org/officeDocument/2006/math">
                    <m:oMathParaPr>
                      <m:jc m:val="left"/>
                    </m:oMathParaPr>
                    <m:oMath xmlns:m="http://schemas.openxmlformats.org/officeDocument/2006/math">
                      <m:sSub>
                        <m:sSubPr>
                          <m:ctrlPr>
                            <a:rPr lang="en-US" sz="1784" i="1">
                              <a:solidFill>
                                <a:schemeClr val="tx1"/>
                              </a:solidFill>
                              <a:latin typeface="Cambria Math" panose="02040503050406030204" pitchFamily="18" charset="0"/>
                            </a:rPr>
                          </m:ctrlPr>
                        </m:sSubPr>
                        <m:e>
                          <m:acc>
                            <m:accPr>
                              <m:chr m:val="̂"/>
                              <m:ctrlPr>
                                <a:rPr lang="en-US" sz="1784" i="1">
                                  <a:solidFill>
                                    <a:schemeClr val="tx1"/>
                                  </a:solidFill>
                                  <a:latin typeface="Cambria Math" panose="02040503050406030204" pitchFamily="18" charset="0"/>
                                </a:rPr>
                              </m:ctrlPr>
                            </m:accPr>
                            <m:e>
                              <m:r>
                                <a:rPr lang="en-US" sz="1784" i="1">
                                  <a:solidFill>
                                    <a:schemeClr val="tx1"/>
                                  </a:solidFill>
                                  <a:latin typeface="Cambria Math" panose="02040503050406030204" pitchFamily="18" charset="0"/>
                                </a:rPr>
                                <m:t>𝑝</m:t>
                              </m:r>
                            </m:e>
                          </m:acc>
                        </m:e>
                        <m:sub>
                          <m:r>
                            <a:rPr lang="en-US" sz="1784" i="1">
                              <a:solidFill>
                                <a:schemeClr val="tx1"/>
                              </a:solidFill>
                              <a:latin typeface="Cambria Math" panose="02040503050406030204" pitchFamily="18" charset="0"/>
                            </a:rPr>
                            <m:t>1</m:t>
                          </m:r>
                        </m:sub>
                      </m:sSub>
                      <m:r>
                        <a:rPr lang="en-US" sz="1784" i="1">
                          <a:solidFill>
                            <a:schemeClr val="tx1"/>
                          </a:solidFill>
                          <a:latin typeface="Cambria Math" panose="02040503050406030204" pitchFamily="18" charset="0"/>
                        </a:rPr>
                        <m:t>−</m:t>
                      </m:r>
                      <m:sSub>
                        <m:sSubPr>
                          <m:ctrlPr>
                            <a:rPr lang="en-US" sz="1784" i="1">
                              <a:solidFill>
                                <a:schemeClr val="tx1"/>
                              </a:solidFill>
                              <a:latin typeface="Cambria Math" panose="02040503050406030204" pitchFamily="18" charset="0"/>
                            </a:rPr>
                          </m:ctrlPr>
                        </m:sSubPr>
                        <m:e>
                          <m:acc>
                            <m:accPr>
                              <m:chr m:val="̂"/>
                              <m:ctrlPr>
                                <a:rPr lang="en-US" sz="1784" i="1">
                                  <a:solidFill>
                                    <a:schemeClr val="tx1"/>
                                  </a:solidFill>
                                  <a:latin typeface="Cambria Math" panose="02040503050406030204" pitchFamily="18" charset="0"/>
                                </a:rPr>
                              </m:ctrlPr>
                            </m:accPr>
                            <m:e>
                              <m:r>
                                <a:rPr lang="en-US" sz="1784" i="1">
                                  <a:solidFill>
                                    <a:schemeClr val="tx1"/>
                                  </a:solidFill>
                                  <a:latin typeface="Cambria Math" panose="02040503050406030204" pitchFamily="18" charset="0"/>
                                </a:rPr>
                                <m:t>𝑝</m:t>
                              </m:r>
                            </m:e>
                          </m:acc>
                        </m:e>
                        <m:sub>
                          <m:r>
                            <a:rPr lang="en-US" sz="1784" i="1">
                              <a:solidFill>
                                <a:schemeClr val="tx1"/>
                              </a:solidFill>
                              <a:latin typeface="Cambria Math" panose="02040503050406030204" pitchFamily="18" charset="0"/>
                            </a:rPr>
                            <m:t>2</m:t>
                          </m:r>
                        </m:sub>
                      </m:sSub>
                      <m:r>
                        <a:rPr lang="en-US" sz="1784" i="1">
                          <a:solidFill>
                            <a:schemeClr val="tx1"/>
                          </a:solidFill>
                          <a:latin typeface="Cambria Math" panose="02040503050406030204" pitchFamily="18" charset="0"/>
                        </a:rPr>
                        <m:t>~</m:t>
                      </m:r>
                      <m:r>
                        <a:rPr lang="en-US" sz="1784" b="1" i="1" smtClean="0">
                          <a:solidFill>
                            <a:srgbClr val="FFC000"/>
                          </a:solidFill>
                          <a:latin typeface="Cambria Math" panose="02040503050406030204" pitchFamily="18" charset="0"/>
                        </a:rPr>
                        <m:t>𝑵</m:t>
                      </m:r>
                      <m:r>
                        <a:rPr lang="en-US" sz="1784" i="1">
                          <a:solidFill>
                            <a:schemeClr val="tx1"/>
                          </a:solidFill>
                          <a:latin typeface="Cambria Math" panose="02040503050406030204" pitchFamily="18" charset="0"/>
                        </a:rPr>
                        <m:t>(</m:t>
                      </m:r>
                      <m:r>
                        <a:rPr lang="en-US" sz="1784" i="1">
                          <a:solidFill>
                            <a:schemeClr val="tx1"/>
                          </a:solidFill>
                          <a:latin typeface="Cambria Math" panose="02040503050406030204" pitchFamily="18" charset="0"/>
                        </a:rPr>
                        <m:t>𝑚𝑒𝑎𝑛</m:t>
                      </m:r>
                      <m:r>
                        <a:rPr lang="en-US" sz="1784" i="1">
                          <a:solidFill>
                            <a:schemeClr val="tx1"/>
                          </a:solidFill>
                          <a:latin typeface="Cambria Math" panose="02040503050406030204" pitchFamily="18" charset="0"/>
                        </a:rPr>
                        <m:t>=</m:t>
                      </m:r>
                      <m:sSub>
                        <m:sSubPr>
                          <m:ctrlPr>
                            <a:rPr lang="en-US" sz="1784" i="1">
                              <a:solidFill>
                                <a:schemeClr val="tx1"/>
                              </a:solidFill>
                              <a:latin typeface="Cambria Math" panose="02040503050406030204" pitchFamily="18" charset="0"/>
                            </a:rPr>
                          </m:ctrlPr>
                        </m:sSubPr>
                        <m:e>
                          <m:r>
                            <a:rPr lang="en-US" sz="1784" i="1">
                              <a:solidFill>
                                <a:schemeClr val="tx1"/>
                              </a:solidFill>
                              <a:latin typeface="Cambria Math" panose="02040503050406030204" pitchFamily="18" charset="0"/>
                              <a:ea typeface="Cambria Math" panose="02040503050406030204" pitchFamily="18" charset="0"/>
                            </a:rPr>
                            <m:t>𝑝</m:t>
                          </m:r>
                        </m:e>
                        <m:sub>
                          <m:r>
                            <a:rPr lang="en-US" sz="1784" i="1">
                              <a:solidFill>
                                <a:schemeClr val="tx1"/>
                              </a:solidFill>
                              <a:latin typeface="Cambria Math" panose="02040503050406030204" pitchFamily="18" charset="0"/>
                            </a:rPr>
                            <m:t>1</m:t>
                          </m:r>
                        </m:sub>
                      </m:sSub>
                      <m:r>
                        <a:rPr lang="en-US" sz="1784" i="1">
                          <a:solidFill>
                            <a:schemeClr val="tx1"/>
                          </a:solidFill>
                          <a:latin typeface="Cambria Math" panose="02040503050406030204" pitchFamily="18" charset="0"/>
                        </a:rPr>
                        <m:t>−</m:t>
                      </m:r>
                      <m:sSub>
                        <m:sSubPr>
                          <m:ctrlPr>
                            <a:rPr lang="en-US" sz="1784" i="1">
                              <a:solidFill>
                                <a:schemeClr val="tx1"/>
                              </a:solidFill>
                              <a:latin typeface="Cambria Math" panose="02040503050406030204" pitchFamily="18" charset="0"/>
                            </a:rPr>
                          </m:ctrlPr>
                        </m:sSubPr>
                        <m:e>
                          <m:r>
                            <a:rPr lang="en-US" sz="1784" i="1">
                              <a:solidFill>
                                <a:schemeClr val="tx1"/>
                              </a:solidFill>
                              <a:latin typeface="Cambria Math" panose="02040503050406030204" pitchFamily="18" charset="0"/>
                              <a:ea typeface="Cambria Math" panose="02040503050406030204" pitchFamily="18" charset="0"/>
                            </a:rPr>
                            <m:t>𝑝</m:t>
                          </m:r>
                        </m:e>
                        <m:sub>
                          <m:r>
                            <a:rPr lang="en-US" sz="1784" i="1">
                              <a:solidFill>
                                <a:schemeClr val="tx1"/>
                              </a:solidFill>
                              <a:latin typeface="Cambria Math" panose="02040503050406030204" pitchFamily="18" charset="0"/>
                            </a:rPr>
                            <m:t>2</m:t>
                          </m:r>
                        </m:sub>
                      </m:sSub>
                      <m:r>
                        <a:rPr lang="en-US" sz="1784" i="1">
                          <a:solidFill>
                            <a:schemeClr val="tx1"/>
                          </a:solidFill>
                          <a:latin typeface="Cambria Math" panose="02040503050406030204" pitchFamily="18" charset="0"/>
                        </a:rPr>
                        <m:t>,</m:t>
                      </m:r>
                      <m:r>
                        <a:rPr lang="en-US" sz="1784" i="1">
                          <a:solidFill>
                            <a:schemeClr val="tx1"/>
                          </a:solidFill>
                          <a:latin typeface="Cambria Math" panose="02040503050406030204" pitchFamily="18" charset="0"/>
                        </a:rPr>
                        <m:t>𝑠𝑡𝑎𝑛𝑑𝑎𝑟𝑑</m:t>
                      </m:r>
                      <m:r>
                        <a:rPr lang="en-US" sz="1784" i="1">
                          <a:solidFill>
                            <a:schemeClr val="tx1"/>
                          </a:solidFill>
                          <a:latin typeface="Cambria Math" panose="02040503050406030204" pitchFamily="18" charset="0"/>
                        </a:rPr>
                        <m:t> </m:t>
                      </m:r>
                      <m:r>
                        <a:rPr lang="en-US" sz="1784" i="1">
                          <a:solidFill>
                            <a:schemeClr val="tx1"/>
                          </a:solidFill>
                          <a:latin typeface="Cambria Math" panose="02040503050406030204" pitchFamily="18" charset="0"/>
                        </a:rPr>
                        <m:t>𝑑𝑒𝑣</m:t>
                      </m:r>
                      <m:r>
                        <a:rPr lang="en-US" sz="1784" i="1">
                          <a:solidFill>
                            <a:schemeClr val="tx1"/>
                          </a:solidFill>
                          <a:latin typeface="Cambria Math" panose="02040503050406030204" pitchFamily="18" charset="0"/>
                        </a:rPr>
                        <m:t>./</m:t>
                      </m:r>
                      <m:r>
                        <a:rPr lang="en-US" sz="1784" i="1">
                          <a:solidFill>
                            <a:schemeClr val="tx1"/>
                          </a:solidFill>
                          <a:latin typeface="Cambria Math" panose="02040503050406030204" pitchFamily="18" charset="0"/>
                        </a:rPr>
                        <m:t>𝑒𝑟𝑟𝑜𝑟</m:t>
                      </m:r>
                      <m:r>
                        <a:rPr lang="en-US" sz="1784" i="1">
                          <a:solidFill>
                            <a:schemeClr val="tx1"/>
                          </a:solidFill>
                          <a:latin typeface="Cambria Math" panose="02040503050406030204" pitchFamily="18" charset="0"/>
                        </a:rPr>
                        <m:t>=</m:t>
                      </m:r>
                      <m:rad>
                        <m:radPr>
                          <m:degHide m:val="on"/>
                          <m:ctrlPr>
                            <a:rPr lang="en-US" sz="1784" i="1">
                              <a:solidFill>
                                <a:schemeClr val="tx1"/>
                              </a:solidFill>
                              <a:latin typeface="Cambria Math" panose="02040503050406030204" pitchFamily="18" charset="0"/>
                            </a:rPr>
                          </m:ctrlPr>
                        </m:radPr>
                        <m:deg/>
                        <m:e>
                          <m:f>
                            <m:fPr>
                              <m:ctrlPr>
                                <a:rPr lang="en-US" sz="1784" i="1">
                                  <a:solidFill>
                                    <a:schemeClr val="tx1"/>
                                  </a:solidFill>
                                  <a:latin typeface="Cambria Math" panose="02040503050406030204" pitchFamily="18" charset="0"/>
                                </a:rPr>
                              </m:ctrlPr>
                            </m:fPr>
                            <m:num>
                              <m:sSub>
                                <m:sSubPr>
                                  <m:ctrlPr>
                                    <a:rPr lang="en-US" sz="1784" i="1">
                                      <a:solidFill>
                                        <a:schemeClr val="tx1"/>
                                      </a:solidFill>
                                      <a:latin typeface="Cambria Math" panose="02040503050406030204" pitchFamily="18" charset="0"/>
                                    </a:rPr>
                                  </m:ctrlPr>
                                </m:sSubPr>
                                <m:e>
                                  <m:r>
                                    <a:rPr lang="en-US" sz="1784" i="1">
                                      <a:solidFill>
                                        <a:schemeClr val="tx1"/>
                                      </a:solidFill>
                                      <a:latin typeface="Cambria Math" panose="02040503050406030204" pitchFamily="18" charset="0"/>
                                    </a:rPr>
                                    <m:t>𝑝</m:t>
                                  </m:r>
                                </m:e>
                                <m:sub>
                                  <m:r>
                                    <a:rPr lang="en-US" sz="1784" i="1">
                                      <a:solidFill>
                                        <a:schemeClr val="tx1"/>
                                      </a:solidFill>
                                      <a:latin typeface="Cambria Math" panose="02040503050406030204" pitchFamily="18" charset="0"/>
                                    </a:rPr>
                                    <m:t>1</m:t>
                                  </m:r>
                                </m:sub>
                              </m:sSub>
                              <m:d>
                                <m:dPr>
                                  <m:ctrlPr>
                                    <a:rPr lang="en-US" sz="1784" i="1">
                                      <a:solidFill>
                                        <a:schemeClr val="tx1"/>
                                      </a:solidFill>
                                      <a:latin typeface="Cambria Math" panose="02040503050406030204" pitchFamily="18" charset="0"/>
                                    </a:rPr>
                                  </m:ctrlPr>
                                </m:dPr>
                                <m:e>
                                  <m:r>
                                    <a:rPr lang="en-US" sz="1784" i="1">
                                      <a:solidFill>
                                        <a:schemeClr val="tx1"/>
                                      </a:solidFill>
                                      <a:latin typeface="Cambria Math" panose="02040503050406030204" pitchFamily="18" charset="0"/>
                                    </a:rPr>
                                    <m:t>1−</m:t>
                                  </m:r>
                                  <m:sSub>
                                    <m:sSubPr>
                                      <m:ctrlPr>
                                        <a:rPr lang="en-US" sz="1784" i="1">
                                          <a:solidFill>
                                            <a:schemeClr val="tx1"/>
                                          </a:solidFill>
                                          <a:latin typeface="Cambria Math" panose="02040503050406030204" pitchFamily="18" charset="0"/>
                                        </a:rPr>
                                      </m:ctrlPr>
                                    </m:sSubPr>
                                    <m:e>
                                      <m:r>
                                        <a:rPr lang="en-US" sz="1784" i="1">
                                          <a:solidFill>
                                            <a:schemeClr val="tx1"/>
                                          </a:solidFill>
                                          <a:latin typeface="Cambria Math" panose="02040503050406030204" pitchFamily="18" charset="0"/>
                                        </a:rPr>
                                        <m:t>𝑝</m:t>
                                      </m:r>
                                    </m:e>
                                    <m:sub>
                                      <m:r>
                                        <a:rPr lang="en-US" sz="1784" i="1">
                                          <a:solidFill>
                                            <a:schemeClr val="tx1"/>
                                          </a:solidFill>
                                          <a:latin typeface="Cambria Math" panose="02040503050406030204" pitchFamily="18" charset="0"/>
                                        </a:rPr>
                                        <m:t>1</m:t>
                                      </m:r>
                                    </m:sub>
                                  </m:sSub>
                                </m:e>
                              </m:d>
                            </m:num>
                            <m:den>
                              <m:sSub>
                                <m:sSubPr>
                                  <m:ctrlPr>
                                    <a:rPr lang="en-US" sz="1784" i="1">
                                      <a:solidFill>
                                        <a:schemeClr val="tx1"/>
                                      </a:solidFill>
                                      <a:latin typeface="Cambria Math" panose="02040503050406030204" pitchFamily="18" charset="0"/>
                                    </a:rPr>
                                  </m:ctrlPr>
                                </m:sSubPr>
                                <m:e>
                                  <m:r>
                                    <a:rPr lang="en-US" sz="1784" i="1">
                                      <a:solidFill>
                                        <a:schemeClr val="tx1"/>
                                      </a:solidFill>
                                      <a:latin typeface="Cambria Math" panose="02040503050406030204" pitchFamily="18" charset="0"/>
                                    </a:rPr>
                                    <m:t>𝑛</m:t>
                                  </m:r>
                                </m:e>
                                <m:sub>
                                  <m:r>
                                    <a:rPr lang="en-US" sz="1784" i="1">
                                      <a:solidFill>
                                        <a:schemeClr val="tx1"/>
                                      </a:solidFill>
                                      <a:latin typeface="Cambria Math" panose="02040503050406030204" pitchFamily="18" charset="0"/>
                                    </a:rPr>
                                    <m:t>1</m:t>
                                  </m:r>
                                </m:sub>
                              </m:sSub>
                            </m:den>
                          </m:f>
                          <m:r>
                            <a:rPr lang="en-US" sz="1784" i="1">
                              <a:solidFill>
                                <a:schemeClr val="tx1"/>
                              </a:solidFill>
                              <a:latin typeface="Cambria Math" panose="02040503050406030204" pitchFamily="18" charset="0"/>
                            </a:rPr>
                            <m:t>+</m:t>
                          </m:r>
                          <m:f>
                            <m:fPr>
                              <m:ctrlPr>
                                <a:rPr lang="en-US" sz="1784" i="1">
                                  <a:solidFill>
                                    <a:schemeClr val="tx1"/>
                                  </a:solidFill>
                                  <a:latin typeface="Cambria Math" panose="02040503050406030204" pitchFamily="18" charset="0"/>
                                </a:rPr>
                              </m:ctrlPr>
                            </m:fPr>
                            <m:num>
                              <m:sSub>
                                <m:sSubPr>
                                  <m:ctrlPr>
                                    <a:rPr lang="en-US" sz="1784" i="1">
                                      <a:solidFill>
                                        <a:schemeClr val="tx1"/>
                                      </a:solidFill>
                                      <a:latin typeface="Cambria Math" panose="02040503050406030204" pitchFamily="18" charset="0"/>
                                    </a:rPr>
                                  </m:ctrlPr>
                                </m:sSubPr>
                                <m:e>
                                  <m:r>
                                    <a:rPr lang="en-US" sz="1784" i="1">
                                      <a:solidFill>
                                        <a:schemeClr val="tx1"/>
                                      </a:solidFill>
                                      <a:latin typeface="Cambria Math" panose="02040503050406030204" pitchFamily="18" charset="0"/>
                                    </a:rPr>
                                    <m:t>𝑝</m:t>
                                  </m:r>
                                </m:e>
                                <m:sub>
                                  <m:r>
                                    <a:rPr lang="en-US" sz="1784" i="1">
                                      <a:solidFill>
                                        <a:schemeClr val="tx1"/>
                                      </a:solidFill>
                                      <a:latin typeface="Cambria Math" panose="02040503050406030204" pitchFamily="18" charset="0"/>
                                    </a:rPr>
                                    <m:t>2</m:t>
                                  </m:r>
                                </m:sub>
                              </m:sSub>
                              <m:d>
                                <m:dPr>
                                  <m:ctrlPr>
                                    <a:rPr lang="en-US" sz="1784" i="1">
                                      <a:solidFill>
                                        <a:schemeClr val="tx1"/>
                                      </a:solidFill>
                                      <a:latin typeface="Cambria Math" panose="02040503050406030204" pitchFamily="18" charset="0"/>
                                    </a:rPr>
                                  </m:ctrlPr>
                                </m:dPr>
                                <m:e>
                                  <m:r>
                                    <a:rPr lang="en-US" sz="1784" i="1">
                                      <a:solidFill>
                                        <a:schemeClr val="tx1"/>
                                      </a:solidFill>
                                      <a:latin typeface="Cambria Math" panose="02040503050406030204" pitchFamily="18" charset="0"/>
                                    </a:rPr>
                                    <m:t>1−</m:t>
                                  </m:r>
                                  <m:sSub>
                                    <m:sSubPr>
                                      <m:ctrlPr>
                                        <a:rPr lang="en-US" sz="1784" i="1">
                                          <a:solidFill>
                                            <a:schemeClr val="tx1"/>
                                          </a:solidFill>
                                          <a:latin typeface="Cambria Math" panose="02040503050406030204" pitchFamily="18" charset="0"/>
                                        </a:rPr>
                                      </m:ctrlPr>
                                    </m:sSubPr>
                                    <m:e>
                                      <m:r>
                                        <a:rPr lang="en-US" sz="1784" i="1">
                                          <a:solidFill>
                                            <a:schemeClr val="tx1"/>
                                          </a:solidFill>
                                          <a:latin typeface="Cambria Math" panose="02040503050406030204" pitchFamily="18" charset="0"/>
                                        </a:rPr>
                                        <m:t>𝑝</m:t>
                                      </m:r>
                                    </m:e>
                                    <m:sub>
                                      <m:r>
                                        <a:rPr lang="en-US" sz="1784" i="1">
                                          <a:solidFill>
                                            <a:schemeClr val="tx1"/>
                                          </a:solidFill>
                                          <a:latin typeface="Cambria Math" panose="02040503050406030204" pitchFamily="18" charset="0"/>
                                        </a:rPr>
                                        <m:t>2</m:t>
                                      </m:r>
                                    </m:sub>
                                  </m:sSub>
                                </m:e>
                              </m:d>
                            </m:num>
                            <m:den>
                              <m:sSub>
                                <m:sSubPr>
                                  <m:ctrlPr>
                                    <a:rPr lang="en-US" sz="1784" i="1">
                                      <a:solidFill>
                                        <a:schemeClr val="tx1"/>
                                      </a:solidFill>
                                      <a:latin typeface="Cambria Math" panose="02040503050406030204" pitchFamily="18" charset="0"/>
                                    </a:rPr>
                                  </m:ctrlPr>
                                </m:sSubPr>
                                <m:e>
                                  <m:r>
                                    <a:rPr lang="en-US" sz="1784" i="1">
                                      <a:solidFill>
                                        <a:schemeClr val="tx1"/>
                                      </a:solidFill>
                                      <a:latin typeface="Cambria Math" panose="02040503050406030204" pitchFamily="18" charset="0"/>
                                    </a:rPr>
                                    <m:t>𝑛</m:t>
                                  </m:r>
                                </m:e>
                                <m:sub>
                                  <m:r>
                                    <a:rPr lang="en-US" sz="1784" i="1">
                                      <a:solidFill>
                                        <a:schemeClr val="tx1"/>
                                      </a:solidFill>
                                      <a:latin typeface="Cambria Math" panose="02040503050406030204" pitchFamily="18" charset="0"/>
                                    </a:rPr>
                                    <m:t>2</m:t>
                                  </m:r>
                                </m:sub>
                              </m:sSub>
                            </m:den>
                          </m:f>
                        </m:e>
                      </m:rad>
                      <m:r>
                        <a:rPr lang="en-US" sz="1784" i="1">
                          <a:solidFill>
                            <a:schemeClr val="tx1"/>
                          </a:solidFill>
                          <a:latin typeface="Cambria Math" panose="02040503050406030204" pitchFamily="18" charset="0"/>
                        </a:rPr>
                        <m:t>)</m:t>
                      </m:r>
                    </m:oMath>
                  </m:oMathPara>
                </a14:m>
                <a:endParaRPr lang="en-US" sz="1784" dirty="0">
                  <a:solidFill>
                    <a:schemeClr val="tx1"/>
                  </a:solidFill>
                </a:endParaRPr>
              </a:p>
              <a:p>
                <a:pPr lvl="1"/>
                <a:r>
                  <a:rPr lang="en-US" sz="1784" dirty="0" smtClean="0">
                    <a:solidFill>
                      <a:schemeClr val="tx1"/>
                    </a:solidFill>
                  </a:rPr>
                  <a:t>and we can make CLT CIs and HTs for p1-p2</a:t>
                </a:r>
              </a:p>
              <a:p>
                <a:endParaRPr lang="en-US" sz="1784" dirty="0">
                  <a:solidFill>
                    <a:schemeClr val="tx1"/>
                  </a:solidFill>
                </a:endParaRPr>
              </a:p>
              <a:p>
                <a:endParaRPr lang="en-US" sz="1784" dirty="0">
                  <a:solidFill>
                    <a:schemeClr val="tx1"/>
                  </a:solidFill>
                </a:endParaRPr>
              </a:p>
              <a:p>
                <a:endParaRPr lang="en-US" sz="1784" i="1" dirty="0">
                  <a:solidFill>
                    <a:schemeClr val="tx1"/>
                  </a:solidFill>
                  <a:latin typeface="Cambria Math" panose="02040503050406030204" pitchFamily="18" charset="0"/>
                </a:endParaRPr>
              </a:p>
            </p:txBody>
          </p:sp>
        </mc:Choice>
        <mc:Fallback>
          <p:sp>
            <p:nvSpPr>
              <p:cNvPr id="2" name="TextBox 1"/>
              <p:cNvSpPr txBox="1">
                <a:spLocks noRot="1" noChangeAspect="1" noMove="1" noResize="1" noEditPoints="1" noAdjustHandles="1" noChangeArrowheads="1" noChangeShapeType="1" noTextEdit="1"/>
              </p:cNvSpPr>
              <p:nvPr/>
            </p:nvSpPr>
            <p:spPr>
              <a:xfrm>
                <a:off x="340533" y="0"/>
                <a:ext cx="8946859" cy="7713202"/>
              </a:xfrm>
              <a:prstGeom prst="rect">
                <a:avLst/>
              </a:prstGeom>
              <a:blipFill>
                <a:blip r:embed="rId2"/>
                <a:stretch>
                  <a:fillRect l="-545" t="-316"/>
                </a:stretch>
              </a:blipFill>
            </p:spPr>
            <p:txBody>
              <a:bodyPr/>
              <a:lstStyle/>
              <a:p>
                <a:r>
                  <a:rPr lang="en-US">
                    <a:noFill/>
                  </a:rPr>
                  <a:t> </a:t>
                </a:r>
              </a:p>
            </p:txBody>
          </p:sp>
        </mc:Fallback>
      </mc:AlternateContent>
      <p:sp>
        <p:nvSpPr>
          <p:cNvPr id="3" name="TextBox 2"/>
          <p:cNvSpPr txBox="1"/>
          <p:nvPr/>
        </p:nvSpPr>
        <p:spPr>
          <a:xfrm>
            <a:off x="8047544" y="0"/>
            <a:ext cx="3775046" cy="4361450"/>
          </a:xfrm>
          <a:prstGeom prst="rect">
            <a:avLst/>
          </a:prstGeom>
          <a:noFill/>
          <a:ln>
            <a:solidFill>
              <a:schemeClr val="tx1"/>
            </a:solidFill>
          </a:ln>
        </p:spPr>
        <p:txBody>
          <a:bodyPr wrap="square" rtlCol="0">
            <a:spAutoFit/>
          </a:bodyPr>
          <a:lstStyle/>
          <a:p>
            <a:r>
              <a:rPr lang="en-US" sz="2774" b="1" dirty="0" smtClean="0"/>
              <a:t>Be sure to refresh on properties of </a:t>
            </a:r>
            <a:r>
              <a:rPr lang="en-US" sz="2774" b="1" dirty="0" smtClean="0">
                <a:solidFill>
                  <a:srgbClr val="FFC000"/>
                </a:solidFill>
              </a:rPr>
              <a:t>Normal Distributions</a:t>
            </a:r>
            <a:r>
              <a:rPr lang="en-US" sz="2774" b="1" dirty="0" smtClean="0"/>
              <a:t>!</a:t>
            </a:r>
          </a:p>
          <a:p>
            <a:endParaRPr lang="en-US" sz="2774" b="1" dirty="0"/>
          </a:p>
          <a:p>
            <a:r>
              <a:rPr lang="en-US" sz="2774" b="1" dirty="0" smtClean="0"/>
              <a:t>(Deck 2.3)</a:t>
            </a:r>
          </a:p>
          <a:p>
            <a:endParaRPr lang="en-US" sz="2774" b="1" dirty="0"/>
          </a:p>
          <a:p>
            <a:r>
              <a:rPr lang="en-US" sz="2774" b="1" dirty="0" smtClean="0"/>
              <a:t>What are some properties of </a:t>
            </a:r>
            <a:r>
              <a:rPr lang="en-US" sz="2774" b="1" dirty="0" smtClean="0">
                <a:solidFill>
                  <a:srgbClr val="FFC000"/>
                </a:solidFill>
              </a:rPr>
              <a:t>normal distributions</a:t>
            </a:r>
            <a:r>
              <a:rPr lang="en-US" sz="2774" b="1" dirty="0" smtClean="0"/>
              <a:t> that others don’t have?</a:t>
            </a:r>
            <a:endParaRPr lang="en-US" sz="2774" b="1" dirty="0"/>
          </a:p>
        </p:txBody>
      </p:sp>
    </p:spTree>
    <p:extLst>
      <p:ext uri="{BB962C8B-B14F-4D97-AF65-F5344CB8AC3E}">
        <p14:creationId xmlns:p14="http://schemas.microsoft.com/office/powerpoint/2010/main" val="2447884075"/>
      </p:ext>
    </p:extLst>
  </p:cSld>
  <p:clrMapOvr>
    <a:masterClrMapping/>
  </p:clrMapOvr>
  <mc:AlternateContent xmlns:mc="http://schemas.openxmlformats.org/markup-compatibility/2006" xmlns:p14="http://schemas.microsoft.com/office/powerpoint/2010/main">
    <mc:Choice Requires="p14">
      <p:transition spd="slow" p14:dur="4000" advClick="0" advTm="25000"/>
    </mc:Choice>
    <mc:Fallback xmlns="">
      <p:transition spd="slow" advClick="0" advTm="2500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0" name="TextBox 9"/>
              <p:cNvSpPr txBox="1"/>
              <p:nvPr/>
            </p:nvSpPr>
            <p:spPr>
              <a:xfrm>
                <a:off x="3043556" y="1251104"/>
                <a:ext cx="5488874" cy="426912"/>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2774" i="1">
                          <a:latin typeface="Cambria Math" panose="02040503050406030204" pitchFamily="18" charset="0"/>
                        </a:rPr>
                        <m:t>(</m:t>
                      </m:r>
                      <m:r>
                        <a:rPr lang="en-US" sz="2774" i="1">
                          <a:solidFill>
                            <a:srgbClr val="00B050"/>
                          </a:solidFill>
                          <a:latin typeface="Cambria Math" panose="02040503050406030204" pitchFamily="18" charset="0"/>
                        </a:rPr>
                        <m:t>𝑝𝑜𝑖𝑛𝑡</m:t>
                      </m:r>
                      <m:r>
                        <a:rPr lang="en-US" sz="2774" i="1">
                          <a:solidFill>
                            <a:srgbClr val="00B050"/>
                          </a:solidFill>
                          <a:latin typeface="Cambria Math" panose="02040503050406030204" pitchFamily="18" charset="0"/>
                        </a:rPr>
                        <m:t> </m:t>
                      </m:r>
                      <m:r>
                        <a:rPr lang="en-US" sz="2774" i="1">
                          <a:solidFill>
                            <a:srgbClr val="00B050"/>
                          </a:solidFill>
                          <a:latin typeface="Cambria Math" panose="02040503050406030204" pitchFamily="18" charset="0"/>
                        </a:rPr>
                        <m:t>𝑒𝑠𝑡𝑖𝑚𝑎𝑡𝑒</m:t>
                      </m:r>
                      <m:r>
                        <a:rPr lang="en-US" sz="2774" i="1">
                          <a:latin typeface="Cambria Math" panose="02040503050406030204" pitchFamily="18" charset="0"/>
                        </a:rPr>
                        <m:t>)</m:t>
                      </m:r>
                      <m:r>
                        <a:rPr lang="en-US" sz="2774" i="1">
                          <a:latin typeface="Cambria Math" panose="02040503050406030204" pitchFamily="18" charset="0"/>
                          <a:ea typeface="Cambria Math" panose="02040503050406030204" pitchFamily="18" charset="0"/>
                        </a:rPr>
                        <m:t>±</m:t>
                      </m:r>
                      <m:d>
                        <m:dPr>
                          <m:ctrlPr>
                            <a:rPr lang="en-US" sz="2774" i="1">
                              <a:latin typeface="Cambria Math" panose="02040503050406030204" pitchFamily="18" charset="0"/>
                              <a:ea typeface="Cambria Math" panose="02040503050406030204" pitchFamily="18" charset="0"/>
                            </a:rPr>
                          </m:ctrlPr>
                        </m:dPr>
                        <m:e>
                          <m:r>
                            <a:rPr lang="en-US" sz="2774" i="1">
                              <a:solidFill>
                                <a:srgbClr val="0070C0"/>
                              </a:solidFill>
                              <a:latin typeface="Cambria Math" panose="02040503050406030204" pitchFamily="18" charset="0"/>
                              <a:ea typeface="Cambria Math" panose="02040503050406030204" pitchFamily="18" charset="0"/>
                            </a:rPr>
                            <m:t>𝑐𝑟𝑖𝑡</m:t>
                          </m:r>
                          <m:r>
                            <a:rPr lang="en-US" sz="2774" i="1">
                              <a:solidFill>
                                <a:srgbClr val="0070C0"/>
                              </a:solidFill>
                              <a:latin typeface="Cambria Math" panose="02040503050406030204" pitchFamily="18" charset="0"/>
                              <a:ea typeface="Cambria Math" panose="02040503050406030204" pitchFamily="18" charset="0"/>
                            </a:rPr>
                            <m:t>. </m:t>
                          </m:r>
                          <m:r>
                            <a:rPr lang="en-US" sz="2774" i="1">
                              <a:solidFill>
                                <a:srgbClr val="0070C0"/>
                              </a:solidFill>
                              <a:latin typeface="Cambria Math" panose="02040503050406030204" pitchFamily="18" charset="0"/>
                              <a:ea typeface="Cambria Math" panose="02040503050406030204" pitchFamily="18" charset="0"/>
                            </a:rPr>
                            <m:t>𝑣𝑎𝑙𝑢𝑒</m:t>
                          </m:r>
                        </m:e>
                      </m:d>
                      <m:r>
                        <a:rPr lang="en-US" sz="2774" i="1">
                          <a:solidFill>
                            <a:srgbClr val="7030A0"/>
                          </a:solidFill>
                          <a:latin typeface="Cambria Math" panose="02040503050406030204" pitchFamily="18" charset="0"/>
                          <a:ea typeface="Cambria Math" panose="02040503050406030204" pitchFamily="18" charset="0"/>
                        </a:rPr>
                        <m:t>𝑆𝐸</m:t>
                      </m:r>
                    </m:oMath>
                  </m:oMathPara>
                </a14:m>
                <a:endParaRPr lang="en-US" sz="2774" dirty="0">
                  <a:solidFill>
                    <a:srgbClr val="7030A0"/>
                  </a:solidFill>
                </a:endParaRPr>
              </a:p>
            </p:txBody>
          </p:sp>
        </mc:Choice>
        <mc:Fallback>
          <p:sp>
            <p:nvSpPr>
              <p:cNvPr id="10" name="TextBox 9"/>
              <p:cNvSpPr txBox="1">
                <a:spLocks noRot="1" noChangeAspect="1" noMove="1" noResize="1" noEditPoints="1" noAdjustHandles="1" noChangeArrowheads="1" noChangeShapeType="1" noTextEdit="1"/>
              </p:cNvSpPr>
              <p:nvPr/>
            </p:nvSpPr>
            <p:spPr>
              <a:xfrm>
                <a:off x="3043556" y="1251104"/>
                <a:ext cx="5488874" cy="426912"/>
              </a:xfrm>
              <a:prstGeom prst="rect">
                <a:avLst/>
              </a:prstGeom>
              <a:blipFill>
                <a:blip r:embed="rId2"/>
                <a:stretch>
                  <a:fillRect/>
                </a:stretch>
              </a:blipFill>
            </p:spPr>
            <p:txBody>
              <a:bodyPr/>
              <a:lstStyle/>
              <a:p>
                <a:r>
                  <a:rPr lang="en-US">
                    <a:noFill/>
                  </a:rPr>
                  <a:t> </a:t>
                </a:r>
              </a:p>
            </p:txBody>
          </p:sp>
        </mc:Fallback>
      </mc:AlternateContent>
      <p:sp>
        <p:nvSpPr>
          <p:cNvPr id="12" name="TextBox 11"/>
          <p:cNvSpPr txBox="1"/>
          <p:nvPr/>
        </p:nvSpPr>
        <p:spPr>
          <a:xfrm>
            <a:off x="1576321" y="0"/>
            <a:ext cx="8761624" cy="1190134"/>
          </a:xfrm>
          <a:prstGeom prst="rect">
            <a:avLst/>
          </a:prstGeom>
          <a:noFill/>
        </p:spPr>
        <p:txBody>
          <a:bodyPr wrap="square" rtlCol="0">
            <a:spAutoFit/>
          </a:bodyPr>
          <a:lstStyle/>
          <a:p>
            <a:r>
              <a:rPr lang="en-US" sz="3963" b="1" dirty="0"/>
              <a:t>Central Limit Theorem</a:t>
            </a:r>
          </a:p>
          <a:p>
            <a:r>
              <a:rPr lang="en-US" sz="3171" b="1" u="sng" dirty="0"/>
              <a:t>Confidence Interval </a:t>
            </a:r>
            <a:r>
              <a:rPr lang="en-US" sz="3171" b="1" dirty="0"/>
              <a:t>for </a:t>
            </a:r>
            <a:r>
              <a:rPr lang="en-US" sz="3171" b="1" dirty="0">
                <a:solidFill>
                  <a:srgbClr val="C00000"/>
                </a:solidFill>
              </a:rPr>
              <a:t>Population Parameter</a:t>
            </a:r>
          </a:p>
        </p:txBody>
      </p:sp>
      <p:pic>
        <p:nvPicPr>
          <p:cNvPr id="14" name="Picture 13"/>
          <p:cNvPicPr>
            <a:picLocks noChangeAspect="1"/>
          </p:cNvPicPr>
          <p:nvPr/>
        </p:nvPicPr>
        <p:blipFill>
          <a:blip r:embed="rId3"/>
          <a:stretch>
            <a:fillRect/>
          </a:stretch>
        </p:blipFill>
        <p:spPr>
          <a:xfrm>
            <a:off x="6748134" y="130736"/>
            <a:ext cx="894016" cy="570163"/>
          </a:xfrm>
          <a:prstGeom prst="rect">
            <a:avLst/>
          </a:prstGeom>
        </p:spPr>
      </p:pic>
      <p:sp>
        <p:nvSpPr>
          <p:cNvPr id="4" name="Rectangle 3"/>
          <p:cNvSpPr/>
          <p:nvPr/>
        </p:nvSpPr>
        <p:spPr>
          <a:xfrm>
            <a:off x="100525" y="2840072"/>
            <a:ext cx="1215782" cy="923330"/>
          </a:xfrm>
          <a:prstGeom prst="rect">
            <a:avLst/>
          </a:prstGeom>
        </p:spPr>
        <p:txBody>
          <a:bodyPr wrap="none">
            <a:spAutoFit/>
          </a:bodyPr>
          <a:lstStyle/>
          <a:p>
            <a:r>
              <a:rPr lang="en-US" b="1" dirty="0">
                <a:latin typeface="Cambria Math" panose="02040503050406030204" pitchFamily="18" charset="0"/>
              </a:rPr>
              <a:t>When </a:t>
            </a:r>
            <a:r>
              <a:rPr lang="en-US" b="1" u="sng" dirty="0" smtClean="0">
                <a:latin typeface="Cambria Math" panose="02040503050406030204" pitchFamily="18" charset="0"/>
              </a:rPr>
              <a:t>CLT </a:t>
            </a:r>
          </a:p>
          <a:p>
            <a:r>
              <a:rPr lang="en-US" b="1" u="sng" dirty="0" smtClean="0">
                <a:latin typeface="Cambria Math" panose="02040503050406030204" pitchFamily="18" charset="0"/>
              </a:rPr>
              <a:t>conditions</a:t>
            </a:r>
          </a:p>
          <a:p>
            <a:r>
              <a:rPr lang="en-US" b="1" dirty="0" smtClean="0">
                <a:latin typeface="Cambria Math" panose="02040503050406030204" pitchFamily="18" charset="0"/>
              </a:rPr>
              <a:t> </a:t>
            </a:r>
            <a:r>
              <a:rPr lang="en-US" b="1" dirty="0">
                <a:latin typeface="Cambria Math" panose="02040503050406030204" pitchFamily="18" charset="0"/>
              </a:rPr>
              <a:t>are </a:t>
            </a:r>
            <a:r>
              <a:rPr lang="en-US" b="1" dirty="0" smtClean="0">
                <a:latin typeface="Cambria Math" panose="02040503050406030204" pitchFamily="18" charset="0"/>
              </a:rPr>
              <a:t>met.</a:t>
            </a:r>
            <a:endParaRPr lang="en-US" b="1" dirty="0">
              <a:latin typeface="Cambria Math" panose="02040503050406030204" pitchFamily="18" charset="0"/>
            </a:endParaRPr>
          </a:p>
        </p:txBody>
      </p:sp>
      <p:pic>
        <p:nvPicPr>
          <p:cNvPr id="13" name="Picture 12"/>
          <p:cNvPicPr>
            <a:picLocks noChangeAspect="1"/>
          </p:cNvPicPr>
          <p:nvPr/>
        </p:nvPicPr>
        <p:blipFill>
          <a:blip r:embed="rId4"/>
          <a:stretch>
            <a:fillRect/>
          </a:stretch>
        </p:blipFill>
        <p:spPr>
          <a:xfrm>
            <a:off x="2444817" y="2058172"/>
            <a:ext cx="7893128" cy="4637000"/>
          </a:xfrm>
          <a:prstGeom prst="rect">
            <a:avLst/>
          </a:prstGeom>
        </p:spPr>
      </p:pic>
    </p:spTree>
    <p:extLst>
      <p:ext uri="{BB962C8B-B14F-4D97-AF65-F5344CB8AC3E}">
        <p14:creationId xmlns:p14="http://schemas.microsoft.com/office/powerpoint/2010/main" val="826816122"/>
      </p:ext>
    </p:extLst>
  </p:cSld>
  <p:clrMapOvr>
    <a:masterClrMapping/>
  </p:clrMapOvr>
  <p:transition>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0" name="TextBox 9"/>
              <p:cNvSpPr txBox="1"/>
              <p:nvPr/>
            </p:nvSpPr>
            <p:spPr>
              <a:xfrm>
                <a:off x="5443329" y="1304669"/>
                <a:ext cx="5285550" cy="621260"/>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2081" i="1">
                          <a:solidFill>
                            <a:srgbClr val="0070C0"/>
                          </a:solidFill>
                          <a:latin typeface="Cambria Math" panose="02040503050406030204" pitchFamily="18" charset="0"/>
                        </a:rPr>
                        <m:t>𝑇𝑒𝑠𝑡</m:t>
                      </m:r>
                      <m:r>
                        <a:rPr lang="en-US" sz="2081" i="1">
                          <a:solidFill>
                            <a:srgbClr val="0070C0"/>
                          </a:solidFill>
                          <a:latin typeface="Cambria Math" panose="02040503050406030204" pitchFamily="18" charset="0"/>
                        </a:rPr>
                        <m:t>−</m:t>
                      </m:r>
                      <m:r>
                        <a:rPr lang="en-US" sz="2081" i="1">
                          <a:solidFill>
                            <a:srgbClr val="0070C0"/>
                          </a:solidFill>
                          <a:latin typeface="Cambria Math" panose="02040503050406030204" pitchFamily="18" charset="0"/>
                        </a:rPr>
                        <m:t>𝑆𝑡𝑎𝑡</m:t>
                      </m:r>
                      <m:r>
                        <a:rPr lang="en-US" sz="2081" i="1">
                          <a:latin typeface="Cambria Math" panose="02040503050406030204" pitchFamily="18" charset="0"/>
                        </a:rPr>
                        <m:t>=</m:t>
                      </m:r>
                      <m:f>
                        <m:fPr>
                          <m:ctrlPr>
                            <a:rPr lang="en-US" sz="2081" i="1">
                              <a:latin typeface="Cambria Math" panose="02040503050406030204" pitchFamily="18" charset="0"/>
                            </a:rPr>
                          </m:ctrlPr>
                        </m:fPr>
                        <m:num>
                          <m:d>
                            <m:dPr>
                              <m:ctrlPr>
                                <a:rPr lang="en-US" sz="2081" i="1">
                                  <a:latin typeface="Cambria Math" panose="02040503050406030204" pitchFamily="18" charset="0"/>
                                </a:rPr>
                              </m:ctrlPr>
                            </m:dPr>
                            <m:e>
                              <m:r>
                                <a:rPr lang="en-US" sz="2081" i="1">
                                  <a:solidFill>
                                    <a:srgbClr val="00B050"/>
                                  </a:solidFill>
                                  <a:latin typeface="Cambria Math" panose="02040503050406030204" pitchFamily="18" charset="0"/>
                                </a:rPr>
                                <m:t>𝑝𝑜𝑖𝑛𝑡</m:t>
                              </m:r>
                              <m:r>
                                <a:rPr lang="en-US" sz="2081" i="1">
                                  <a:solidFill>
                                    <a:srgbClr val="00B050"/>
                                  </a:solidFill>
                                  <a:latin typeface="Cambria Math" panose="02040503050406030204" pitchFamily="18" charset="0"/>
                                </a:rPr>
                                <m:t> </m:t>
                              </m:r>
                              <m:r>
                                <a:rPr lang="en-US" sz="2081" i="1">
                                  <a:solidFill>
                                    <a:srgbClr val="00B050"/>
                                  </a:solidFill>
                                  <a:latin typeface="Cambria Math" panose="02040503050406030204" pitchFamily="18" charset="0"/>
                                </a:rPr>
                                <m:t>𝑒𝑠𝑡𝑖𝑚𝑎𝑡𝑒</m:t>
                              </m:r>
                            </m:e>
                          </m:d>
                          <m:r>
                            <a:rPr lang="en-US" sz="2081" i="1">
                              <a:latin typeface="Cambria Math" panose="02040503050406030204" pitchFamily="18" charset="0"/>
                            </a:rPr>
                            <m:t>−</m:t>
                          </m:r>
                          <m:r>
                            <a:rPr lang="en-US" sz="2081" i="1">
                              <a:solidFill>
                                <a:schemeClr val="accent6">
                                  <a:lumMod val="75000"/>
                                </a:schemeClr>
                              </a:solidFill>
                              <a:latin typeface="Cambria Math" panose="02040503050406030204" pitchFamily="18" charset="0"/>
                            </a:rPr>
                            <m:t>𝑛𝑢𝑙𝑙</m:t>
                          </m:r>
                          <m:r>
                            <a:rPr lang="en-US" sz="2081" i="1">
                              <a:solidFill>
                                <a:schemeClr val="accent6">
                                  <a:lumMod val="75000"/>
                                </a:schemeClr>
                              </a:solidFill>
                              <a:latin typeface="Cambria Math" panose="02040503050406030204" pitchFamily="18" charset="0"/>
                            </a:rPr>
                            <m:t> </m:t>
                          </m:r>
                          <m:r>
                            <a:rPr lang="en-US" sz="2081" i="1">
                              <a:solidFill>
                                <a:schemeClr val="accent6">
                                  <a:lumMod val="75000"/>
                                </a:schemeClr>
                              </a:solidFill>
                              <a:latin typeface="Cambria Math" panose="02040503050406030204" pitchFamily="18" charset="0"/>
                            </a:rPr>
                            <m:t>𝑣𝑎𝑙𝑢𝑒</m:t>
                          </m:r>
                        </m:num>
                        <m:den>
                          <m:r>
                            <a:rPr lang="en-US" sz="2081" i="1">
                              <a:solidFill>
                                <a:srgbClr val="7030A0"/>
                              </a:solidFill>
                              <a:latin typeface="Cambria Math" panose="02040503050406030204" pitchFamily="18" charset="0"/>
                            </a:rPr>
                            <m:t>𝑆𝐸</m:t>
                          </m:r>
                        </m:den>
                      </m:f>
                    </m:oMath>
                  </m:oMathPara>
                </a14:m>
                <a:endParaRPr lang="en-US" sz="2081" dirty="0">
                  <a:solidFill>
                    <a:srgbClr val="7030A0"/>
                  </a:solidFill>
                </a:endParaRPr>
              </a:p>
            </p:txBody>
          </p:sp>
        </mc:Choice>
        <mc:Fallback>
          <p:sp>
            <p:nvSpPr>
              <p:cNvPr id="10" name="TextBox 9"/>
              <p:cNvSpPr txBox="1">
                <a:spLocks noRot="1" noChangeAspect="1" noMove="1" noResize="1" noEditPoints="1" noAdjustHandles="1" noChangeArrowheads="1" noChangeShapeType="1" noTextEdit="1"/>
              </p:cNvSpPr>
              <p:nvPr/>
            </p:nvSpPr>
            <p:spPr>
              <a:xfrm>
                <a:off x="5443329" y="1304669"/>
                <a:ext cx="5285550" cy="621260"/>
              </a:xfrm>
              <a:prstGeom prst="rect">
                <a:avLst/>
              </a:prstGeom>
              <a:blipFill>
                <a:blip r:embed="rId2"/>
                <a:stretch>
                  <a:fillRect/>
                </a:stretch>
              </a:blipFill>
            </p:spPr>
            <p:txBody>
              <a:bodyPr/>
              <a:lstStyle/>
              <a:p>
                <a:r>
                  <a:rPr lang="en-US">
                    <a:noFill/>
                  </a:rPr>
                  <a:t> </a:t>
                </a:r>
              </a:p>
            </p:txBody>
          </p:sp>
        </mc:Fallback>
      </mc:AlternateContent>
      <p:sp>
        <p:nvSpPr>
          <p:cNvPr id="12" name="TextBox 11"/>
          <p:cNvSpPr txBox="1"/>
          <p:nvPr/>
        </p:nvSpPr>
        <p:spPr>
          <a:xfrm>
            <a:off x="1585946" y="0"/>
            <a:ext cx="8761624" cy="1190134"/>
          </a:xfrm>
          <a:prstGeom prst="rect">
            <a:avLst/>
          </a:prstGeom>
          <a:noFill/>
        </p:spPr>
        <p:txBody>
          <a:bodyPr wrap="square" rtlCol="0">
            <a:spAutoFit/>
          </a:bodyPr>
          <a:lstStyle/>
          <a:p>
            <a:r>
              <a:rPr lang="en-US" sz="3963" b="1" dirty="0"/>
              <a:t>Central Limit Theorem</a:t>
            </a:r>
          </a:p>
          <a:p>
            <a:r>
              <a:rPr lang="en-US" sz="3171" b="1" u="sng" dirty="0"/>
              <a:t>Hypothesis Testing </a:t>
            </a:r>
            <a:r>
              <a:rPr lang="en-US" sz="3171" b="1" dirty="0"/>
              <a:t>for </a:t>
            </a:r>
            <a:r>
              <a:rPr lang="en-US" sz="3171" b="1" dirty="0">
                <a:solidFill>
                  <a:srgbClr val="C00000"/>
                </a:solidFill>
              </a:rPr>
              <a:t>Population Parameter</a:t>
            </a:r>
          </a:p>
        </p:txBody>
      </p:sp>
      <mc:AlternateContent xmlns:mc="http://schemas.openxmlformats.org/markup-compatibility/2006">
        <mc:Choice xmlns:a14="http://schemas.microsoft.com/office/drawing/2010/main" Requires="a14">
          <p:sp>
            <p:nvSpPr>
              <p:cNvPr id="6" name="TextBox 5"/>
              <p:cNvSpPr txBox="1"/>
              <p:nvPr/>
            </p:nvSpPr>
            <p:spPr>
              <a:xfrm>
                <a:off x="1925700" y="1422122"/>
                <a:ext cx="3165610" cy="426912"/>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a:rPr lang="en-US" sz="1387" i="1">
                          <a:latin typeface="Cambria Math" panose="02040503050406030204" pitchFamily="18" charset="0"/>
                        </a:rPr>
                        <m:t>𝐻𝑜</m:t>
                      </m:r>
                      <m:r>
                        <a:rPr lang="en-US" sz="1387" i="1">
                          <a:latin typeface="Cambria Math" panose="02040503050406030204" pitchFamily="18" charset="0"/>
                        </a:rPr>
                        <m:t>:</m:t>
                      </m:r>
                      <m:r>
                        <a:rPr lang="en-US" sz="1387" i="1">
                          <a:solidFill>
                            <a:srgbClr val="C00000"/>
                          </a:solidFill>
                          <a:latin typeface="Cambria Math" panose="02040503050406030204" pitchFamily="18" charset="0"/>
                        </a:rPr>
                        <m:t>𝑝𝑜𝑝</m:t>
                      </m:r>
                      <m:r>
                        <a:rPr lang="en-US" sz="1387" i="1">
                          <a:solidFill>
                            <a:srgbClr val="C00000"/>
                          </a:solidFill>
                          <a:latin typeface="Cambria Math" panose="02040503050406030204" pitchFamily="18" charset="0"/>
                        </a:rPr>
                        <m:t>. </m:t>
                      </m:r>
                      <m:r>
                        <a:rPr lang="en-US" sz="1387" i="1">
                          <a:solidFill>
                            <a:srgbClr val="C00000"/>
                          </a:solidFill>
                          <a:latin typeface="Cambria Math" panose="02040503050406030204" pitchFamily="18" charset="0"/>
                        </a:rPr>
                        <m:t>𝑝𝑎𝑟𝑎𝑚</m:t>
                      </m:r>
                      <m:r>
                        <a:rPr lang="en-US" sz="1387" i="1">
                          <a:latin typeface="Cambria Math" panose="02040503050406030204" pitchFamily="18" charset="0"/>
                        </a:rPr>
                        <m:t>=</m:t>
                      </m:r>
                      <m:r>
                        <a:rPr lang="en-US" sz="1387" i="1">
                          <a:solidFill>
                            <a:schemeClr val="accent6">
                              <a:lumMod val="75000"/>
                            </a:schemeClr>
                          </a:solidFill>
                          <a:latin typeface="Cambria Math" panose="02040503050406030204" pitchFamily="18" charset="0"/>
                        </a:rPr>
                        <m:t>𝑛𝑢𝑙𝑙</m:t>
                      </m:r>
                      <m:r>
                        <a:rPr lang="en-US" sz="1387" i="1">
                          <a:solidFill>
                            <a:schemeClr val="accent6">
                              <a:lumMod val="75000"/>
                            </a:schemeClr>
                          </a:solidFill>
                          <a:latin typeface="Cambria Math" panose="02040503050406030204" pitchFamily="18" charset="0"/>
                        </a:rPr>
                        <m:t> </m:t>
                      </m:r>
                      <m:r>
                        <a:rPr lang="en-US" sz="1387" i="1">
                          <a:solidFill>
                            <a:schemeClr val="accent6">
                              <a:lumMod val="75000"/>
                            </a:schemeClr>
                          </a:solidFill>
                          <a:latin typeface="Cambria Math" panose="02040503050406030204" pitchFamily="18" charset="0"/>
                        </a:rPr>
                        <m:t>𝑣𝑎𝑙𝑢𝑒</m:t>
                      </m:r>
                    </m:oMath>
                  </m:oMathPara>
                </a14:m>
                <a:endParaRPr lang="en-US" sz="1387" dirty="0">
                  <a:solidFill>
                    <a:schemeClr val="accent6">
                      <a:lumMod val="75000"/>
                    </a:schemeClr>
                  </a:solidFill>
                </a:endParaRPr>
              </a:p>
              <a:p>
                <a:pPr/>
                <a14:m>
                  <m:oMathPara xmlns:m="http://schemas.openxmlformats.org/officeDocument/2006/math">
                    <m:oMathParaPr>
                      <m:jc m:val="left"/>
                    </m:oMathParaPr>
                    <m:oMath xmlns:m="http://schemas.openxmlformats.org/officeDocument/2006/math">
                      <m:r>
                        <a:rPr lang="en-US" sz="1387" i="1">
                          <a:latin typeface="Cambria Math" panose="02040503050406030204" pitchFamily="18" charset="0"/>
                        </a:rPr>
                        <m:t>𝐻𝑎</m:t>
                      </m:r>
                      <m:r>
                        <a:rPr lang="en-US" sz="1387" i="1">
                          <a:latin typeface="Cambria Math" panose="02040503050406030204" pitchFamily="18" charset="0"/>
                        </a:rPr>
                        <m:t>:</m:t>
                      </m:r>
                      <m:r>
                        <a:rPr lang="en-US" sz="1387" i="1">
                          <a:solidFill>
                            <a:srgbClr val="C00000"/>
                          </a:solidFill>
                          <a:latin typeface="Cambria Math" panose="02040503050406030204" pitchFamily="18" charset="0"/>
                        </a:rPr>
                        <m:t>𝑝𝑜𝑝</m:t>
                      </m:r>
                      <m:r>
                        <a:rPr lang="en-US" sz="1387" i="1">
                          <a:solidFill>
                            <a:srgbClr val="C00000"/>
                          </a:solidFill>
                          <a:latin typeface="Cambria Math" panose="02040503050406030204" pitchFamily="18" charset="0"/>
                        </a:rPr>
                        <m:t>. </m:t>
                      </m:r>
                      <m:r>
                        <a:rPr lang="en-US" sz="1387" i="1">
                          <a:solidFill>
                            <a:srgbClr val="C00000"/>
                          </a:solidFill>
                          <a:latin typeface="Cambria Math" panose="02040503050406030204" pitchFamily="18" charset="0"/>
                        </a:rPr>
                        <m:t>𝑝𝑎𝑟𝑎𝑚</m:t>
                      </m:r>
                      <m:r>
                        <a:rPr lang="en-US" sz="1387" i="1">
                          <a:latin typeface="Cambria Math" panose="02040503050406030204" pitchFamily="18" charset="0"/>
                        </a:rPr>
                        <m:t>(</m:t>
                      </m:r>
                      <m:r>
                        <a:rPr lang="en-US" sz="1387" i="1">
                          <a:latin typeface="Cambria Math" panose="02040503050406030204" pitchFamily="18" charset="0"/>
                          <a:ea typeface="Cambria Math" panose="02040503050406030204" pitchFamily="18" charset="0"/>
                        </a:rPr>
                        <m:t>≠</m:t>
                      </m:r>
                      <m:r>
                        <a:rPr lang="en-US" sz="1387" i="1">
                          <a:latin typeface="Cambria Math" panose="02040503050406030204" pitchFamily="18" charset="0"/>
                          <a:ea typeface="Cambria Math" panose="02040503050406030204" pitchFamily="18" charset="0"/>
                        </a:rPr>
                        <m:t>𝑜𝑟</m:t>
                      </m:r>
                      <m:r>
                        <a:rPr lang="en-US" sz="1387" i="1">
                          <a:latin typeface="Cambria Math" panose="02040503050406030204" pitchFamily="18" charset="0"/>
                          <a:ea typeface="Cambria Math" panose="02040503050406030204" pitchFamily="18" charset="0"/>
                        </a:rPr>
                        <m:t>&gt;</m:t>
                      </m:r>
                      <m:r>
                        <a:rPr lang="en-US" sz="1387" i="1">
                          <a:latin typeface="Cambria Math" panose="02040503050406030204" pitchFamily="18" charset="0"/>
                          <a:ea typeface="Cambria Math" panose="02040503050406030204" pitchFamily="18" charset="0"/>
                        </a:rPr>
                        <m:t>𝑜𝑟</m:t>
                      </m:r>
                      <m:r>
                        <a:rPr lang="en-US" sz="1387" i="1">
                          <a:latin typeface="Cambria Math" panose="02040503050406030204" pitchFamily="18" charset="0"/>
                          <a:ea typeface="Cambria Math" panose="02040503050406030204" pitchFamily="18" charset="0"/>
                        </a:rPr>
                        <m:t>&lt;)</m:t>
                      </m:r>
                      <m:r>
                        <a:rPr lang="en-US" sz="1387" i="1">
                          <a:solidFill>
                            <a:schemeClr val="accent6">
                              <a:lumMod val="75000"/>
                            </a:schemeClr>
                          </a:solidFill>
                          <a:latin typeface="Cambria Math" panose="02040503050406030204" pitchFamily="18" charset="0"/>
                        </a:rPr>
                        <m:t>𝑛𝑢𝑙𝑙</m:t>
                      </m:r>
                      <m:r>
                        <a:rPr lang="en-US" sz="1387" i="1">
                          <a:solidFill>
                            <a:schemeClr val="accent6">
                              <a:lumMod val="75000"/>
                            </a:schemeClr>
                          </a:solidFill>
                          <a:latin typeface="Cambria Math" panose="02040503050406030204" pitchFamily="18" charset="0"/>
                        </a:rPr>
                        <m:t> </m:t>
                      </m:r>
                      <m:r>
                        <a:rPr lang="en-US" sz="1387" i="1">
                          <a:solidFill>
                            <a:schemeClr val="accent6">
                              <a:lumMod val="75000"/>
                            </a:schemeClr>
                          </a:solidFill>
                          <a:latin typeface="Cambria Math" panose="02040503050406030204" pitchFamily="18" charset="0"/>
                        </a:rPr>
                        <m:t>𝑣𝑎𝑙𝑢𝑒</m:t>
                      </m:r>
                    </m:oMath>
                  </m:oMathPara>
                </a14:m>
                <a:endParaRPr lang="en-US" sz="1387" dirty="0"/>
              </a:p>
            </p:txBody>
          </p:sp>
        </mc:Choice>
        <mc:Fallback>
          <p:sp>
            <p:nvSpPr>
              <p:cNvPr id="6" name="TextBox 5"/>
              <p:cNvSpPr txBox="1">
                <a:spLocks noRot="1" noChangeAspect="1" noMove="1" noResize="1" noEditPoints="1" noAdjustHandles="1" noChangeArrowheads="1" noChangeShapeType="1" noTextEdit="1"/>
              </p:cNvSpPr>
              <p:nvPr/>
            </p:nvSpPr>
            <p:spPr>
              <a:xfrm>
                <a:off x="1925700" y="1422122"/>
                <a:ext cx="3165610" cy="426912"/>
              </a:xfrm>
              <a:prstGeom prst="rect">
                <a:avLst/>
              </a:prstGeom>
              <a:blipFill>
                <a:blip r:embed="rId3"/>
                <a:stretch>
                  <a:fillRect l="-1927" b="-17143"/>
                </a:stretch>
              </a:blipFill>
            </p:spPr>
            <p:txBody>
              <a:bodyPr/>
              <a:lstStyle/>
              <a:p>
                <a:r>
                  <a:rPr lang="en-US">
                    <a:noFill/>
                  </a:rPr>
                  <a:t> </a:t>
                </a:r>
              </a:p>
            </p:txBody>
          </p:sp>
        </mc:Fallback>
      </mc:AlternateContent>
      <p:pic>
        <p:nvPicPr>
          <p:cNvPr id="7" name="Picture 6"/>
          <p:cNvPicPr>
            <a:picLocks noChangeAspect="1"/>
          </p:cNvPicPr>
          <p:nvPr/>
        </p:nvPicPr>
        <p:blipFill>
          <a:blip r:embed="rId4"/>
          <a:stretch>
            <a:fillRect/>
          </a:stretch>
        </p:blipFill>
        <p:spPr>
          <a:xfrm>
            <a:off x="6757759" y="129947"/>
            <a:ext cx="894016" cy="570163"/>
          </a:xfrm>
          <a:prstGeom prst="rect">
            <a:avLst/>
          </a:prstGeom>
        </p:spPr>
      </p:pic>
      <p:sp>
        <p:nvSpPr>
          <p:cNvPr id="15" name="Rectangle 14"/>
          <p:cNvSpPr/>
          <p:nvPr/>
        </p:nvSpPr>
        <p:spPr>
          <a:xfrm>
            <a:off x="100525" y="2840072"/>
            <a:ext cx="1215782" cy="923330"/>
          </a:xfrm>
          <a:prstGeom prst="rect">
            <a:avLst/>
          </a:prstGeom>
        </p:spPr>
        <p:txBody>
          <a:bodyPr wrap="none">
            <a:spAutoFit/>
          </a:bodyPr>
          <a:lstStyle/>
          <a:p>
            <a:r>
              <a:rPr lang="en-US" b="1" dirty="0">
                <a:latin typeface="Cambria Math" panose="02040503050406030204" pitchFamily="18" charset="0"/>
              </a:rPr>
              <a:t>When </a:t>
            </a:r>
            <a:r>
              <a:rPr lang="en-US" b="1" u="sng" dirty="0" smtClean="0">
                <a:latin typeface="Cambria Math" panose="02040503050406030204" pitchFamily="18" charset="0"/>
              </a:rPr>
              <a:t>CLT </a:t>
            </a:r>
          </a:p>
          <a:p>
            <a:r>
              <a:rPr lang="en-US" b="1" u="sng" dirty="0" smtClean="0">
                <a:latin typeface="Cambria Math" panose="02040503050406030204" pitchFamily="18" charset="0"/>
              </a:rPr>
              <a:t>conditions</a:t>
            </a:r>
          </a:p>
          <a:p>
            <a:r>
              <a:rPr lang="en-US" b="1" dirty="0" smtClean="0">
                <a:latin typeface="Cambria Math" panose="02040503050406030204" pitchFamily="18" charset="0"/>
              </a:rPr>
              <a:t> </a:t>
            </a:r>
            <a:r>
              <a:rPr lang="en-US" b="1" dirty="0">
                <a:latin typeface="Cambria Math" panose="02040503050406030204" pitchFamily="18" charset="0"/>
              </a:rPr>
              <a:t>are </a:t>
            </a:r>
            <a:r>
              <a:rPr lang="en-US" b="1" dirty="0" smtClean="0">
                <a:latin typeface="Cambria Math" panose="02040503050406030204" pitchFamily="18" charset="0"/>
              </a:rPr>
              <a:t>met.</a:t>
            </a:r>
            <a:endParaRPr lang="en-US" b="1" dirty="0">
              <a:latin typeface="Cambria Math" panose="02040503050406030204" pitchFamily="18" charset="0"/>
            </a:endParaRPr>
          </a:p>
        </p:txBody>
      </p:sp>
      <p:pic>
        <p:nvPicPr>
          <p:cNvPr id="16" name="Picture 15"/>
          <p:cNvPicPr>
            <a:picLocks noChangeAspect="1"/>
          </p:cNvPicPr>
          <p:nvPr/>
        </p:nvPicPr>
        <p:blipFill>
          <a:blip r:embed="rId5"/>
          <a:stretch>
            <a:fillRect/>
          </a:stretch>
        </p:blipFill>
        <p:spPr>
          <a:xfrm>
            <a:off x="2444817" y="2058172"/>
            <a:ext cx="7893128" cy="4637000"/>
          </a:xfrm>
          <a:prstGeom prst="rect">
            <a:avLst/>
          </a:prstGeom>
        </p:spPr>
      </p:pic>
    </p:spTree>
    <p:extLst>
      <p:ext uri="{BB962C8B-B14F-4D97-AF65-F5344CB8AC3E}">
        <p14:creationId xmlns:p14="http://schemas.microsoft.com/office/powerpoint/2010/main" val="3914066828"/>
      </p:ext>
    </p:extLst>
  </p:cSld>
  <p:clrMapOvr>
    <a:masterClrMapping/>
  </p:clrMapOvr>
  <p:transition>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5642" y="375386"/>
            <a:ext cx="6689558" cy="2585323"/>
          </a:xfrm>
          <a:prstGeom prst="rect">
            <a:avLst/>
          </a:prstGeom>
          <a:noFill/>
        </p:spPr>
        <p:txBody>
          <a:bodyPr wrap="square" rtlCol="0">
            <a:spAutoFit/>
          </a:bodyPr>
          <a:lstStyle/>
          <a:p>
            <a:r>
              <a:rPr lang="en-US" sz="5400" b="1" dirty="0" smtClean="0"/>
              <a:t>Which test to use? Calculating p-values appropriately</a:t>
            </a:r>
            <a:endParaRPr lang="en-US" sz="5400" b="1" dirty="0"/>
          </a:p>
        </p:txBody>
      </p:sp>
      <p:pic>
        <p:nvPicPr>
          <p:cNvPr id="28674" name="Picture 2" descr="Baby Sleeping Beside Girl on Gray Floral Texti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7325" y="3291840"/>
            <a:ext cx="4200523" cy="2800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6528766"/>
      </p:ext>
    </p:extLst>
  </p:cSld>
  <p:clrMapOvr>
    <a:masterClrMapping/>
  </p:clrMapOvr>
  <p:transition>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36884" y="318110"/>
            <a:ext cx="11656194" cy="355845"/>
          </a:xfrm>
          <a:prstGeom prst="rect">
            <a:avLst/>
          </a:prstGeom>
          <a:solidFill>
            <a:srgbClr val="9AB8CE"/>
          </a:solidFill>
        </p:spPr>
        <p:txBody>
          <a:bodyPr vert="horz" wrap="square" lIns="0" tIns="50334" rIns="0" bIns="0" rtlCol="0">
            <a:spAutoFit/>
          </a:bodyPr>
          <a:lstStyle/>
          <a:p>
            <a:pPr marL="118288">
              <a:spcBef>
                <a:spcPts val="396"/>
              </a:spcBef>
            </a:pPr>
            <a:r>
              <a:rPr sz="1982" dirty="0">
                <a:solidFill>
                  <a:srgbClr val="1A2E3D"/>
                </a:solidFill>
                <a:latin typeface="Arial"/>
                <a:cs typeface="Arial"/>
              </a:rPr>
              <a:t>Clicker</a:t>
            </a:r>
            <a:r>
              <a:rPr sz="1982" spc="-10" dirty="0">
                <a:solidFill>
                  <a:srgbClr val="1A2E3D"/>
                </a:solidFill>
                <a:latin typeface="Arial"/>
                <a:cs typeface="Arial"/>
              </a:rPr>
              <a:t> </a:t>
            </a:r>
            <a:r>
              <a:rPr sz="1982" spc="10" dirty="0">
                <a:solidFill>
                  <a:srgbClr val="1A2E3D"/>
                </a:solidFill>
                <a:latin typeface="Arial"/>
                <a:cs typeface="Arial"/>
              </a:rPr>
              <a:t>question</a:t>
            </a:r>
            <a:endParaRPr sz="1982">
              <a:latin typeface="Arial"/>
              <a:cs typeface="Arial"/>
            </a:endParaRPr>
          </a:p>
        </p:txBody>
      </p:sp>
      <p:sp>
        <p:nvSpPr>
          <p:cNvPr id="3" name="object 3"/>
          <p:cNvSpPr txBox="1">
            <a:spLocks noGrp="1"/>
          </p:cNvSpPr>
          <p:nvPr>
            <p:ph type="title"/>
          </p:nvPr>
        </p:nvSpPr>
        <p:spPr>
          <a:xfrm>
            <a:off x="336884" y="760409"/>
            <a:ext cx="11656194" cy="1160060"/>
          </a:xfrm>
          <a:prstGeom prst="rect">
            <a:avLst/>
          </a:prstGeom>
          <a:solidFill>
            <a:srgbClr val="D6E2EB"/>
          </a:solidFill>
        </p:spPr>
        <p:txBody>
          <a:bodyPr vert="horz" wrap="square" lIns="0" tIns="61657" rIns="0" bIns="0" rtlCol="0" anchor="ctr">
            <a:spAutoFit/>
          </a:bodyPr>
          <a:lstStyle/>
          <a:p>
            <a:pPr marL="118288" marR="184982">
              <a:lnSpc>
                <a:spcPct val="100000"/>
              </a:lnSpc>
              <a:spcBef>
                <a:spcPts val="484"/>
              </a:spcBef>
            </a:pPr>
            <a:r>
              <a:rPr lang="en-US" sz="2378" spc="-40" dirty="0" smtClean="0">
                <a:solidFill>
                  <a:srgbClr val="1A2E3D"/>
                </a:solidFill>
              </a:rPr>
              <a:t>A group of researchers want to see if there is a difference in the average SAT score between the oldest and youngest child in a family. 20 families with just two children were sampled and the SAT score was recorded for each child. The test statistic for this test is </a:t>
            </a:r>
            <a:r>
              <a:rPr lang="en-US" sz="2378" i="1" spc="-40" dirty="0" smtClean="0">
                <a:solidFill>
                  <a:srgbClr val="1A2E3D"/>
                </a:solidFill>
              </a:rPr>
              <a:t>T = -1.8. </a:t>
            </a:r>
            <a:r>
              <a:rPr lang="en-US" sz="2378" spc="-40" dirty="0" smtClean="0">
                <a:solidFill>
                  <a:srgbClr val="1A2E3D"/>
                </a:solidFill>
              </a:rPr>
              <a:t>What is the p-value?</a:t>
            </a:r>
            <a:endParaRPr sz="2378" i="1" dirty="0">
              <a:latin typeface="Times New Roman"/>
              <a:cs typeface="Times New Roman"/>
            </a:endParaRPr>
          </a:p>
        </p:txBody>
      </p:sp>
      <p:sp>
        <p:nvSpPr>
          <p:cNvPr id="4" name="object 4"/>
          <p:cNvSpPr txBox="1"/>
          <p:nvPr/>
        </p:nvSpPr>
        <p:spPr>
          <a:xfrm>
            <a:off x="417860" y="2189513"/>
            <a:ext cx="5670119" cy="1797488"/>
          </a:xfrm>
          <a:prstGeom prst="rect">
            <a:avLst/>
          </a:prstGeom>
        </p:spPr>
        <p:txBody>
          <a:bodyPr vert="horz" wrap="square" lIns="0" tIns="101926" rIns="0" bIns="0" rtlCol="0">
            <a:spAutoFit/>
          </a:bodyPr>
          <a:lstStyle/>
          <a:p>
            <a:pPr marL="505869" indent="-480701">
              <a:spcBef>
                <a:spcPts val="604"/>
              </a:spcBef>
              <a:buClr>
                <a:srgbClr val="024F84"/>
              </a:buClr>
              <a:buFontTx/>
              <a:buAutoNum type="alphaLcParenBoth"/>
              <a:tabLst>
                <a:tab pos="507125" algn="l"/>
              </a:tabLst>
            </a:pPr>
            <a:r>
              <a:rPr lang="en-US" sz="2378" spc="-40" dirty="0" smtClean="0">
                <a:latin typeface="Arial"/>
                <a:cs typeface="Arial"/>
              </a:rPr>
              <a:t>0.01 &lt; p-value &lt; 0.025</a:t>
            </a:r>
          </a:p>
          <a:p>
            <a:pPr marL="505869" indent="-480701">
              <a:spcBef>
                <a:spcPts val="604"/>
              </a:spcBef>
              <a:buClr>
                <a:srgbClr val="024F84"/>
              </a:buClr>
              <a:buAutoNum type="alphaLcParenBoth"/>
              <a:tabLst>
                <a:tab pos="507125" algn="l"/>
              </a:tabLst>
            </a:pPr>
            <a:r>
              <a:rPr lang="en-US" sz="2378" spc="-40" dirty="0" smtClean="0">
                <a:latin typeface="Arial"/>
                <a:cs typeface="Arial"/>
              </a:rPr>
              <a:t>0.025 &lt; p-value &lt; 0.05</a:t>
            </a:r>
            <a:endParaRPr lang="en-US" sz="2378" dirty="0" smtClean="0">
              <a:latin typeface="Arial"/>
              <a:cs typeface="Arial"/>
            </a:endParaRPr>
          </a:p>
          <a:p>
            <a:pPr marL="505869" indent="-480701">
              <a:spcBef>
                <a:spcPts val="604"/>
              </a:spcBef>
              <a:buClr>
                <a:srgbClr val="024F84"/>
              </a:buClr>
              <a:buAutoNum type="alphaLcParenBoth"/>
              <a:tabLst>
                <a:tab pos="507125" algn="l"/>
              </a:tabLst>
            </a:pPr>
            <a:r>
              <a:rPr lang="en-US" sz="2378" spc="-40" dirty="0" smtClean="0">
                <a:latin typeface="Arial"/>
                <a:cs typeface="Arial"/>
              </a:rPr>
              <a:t>0.05 &lt; p-value &lt; 0.10</a:t>
            </a:r>
            <a:endParaRPr sz="2378" dirty="0">
              <a:latin typeface="Arial"/>
              <a:cs typeface="Arial"/>
            </a:endParaRPr>
          </a:p>
          <a:p>
            <a:pPr marL="505869" indent="-480701">
              <a:spcBef>
                <a:spcPts val="604"/>
              </a:spcBef>
              <a:buClr>
                <a:srgbClr val="024F84"/>
              </a:buClr>
              <a:buAutoNum type="alphaLcParenBoth"/>
              <a:tabLst>
                <a:tab pos="507125" algn="l"/>
              </a:tabLst>
            </a:pPr>
            <a:r>
              <a:rPr lang="en-US" sz="2378" spc="-40" dirty="0" smtClean="0">
                <a:latin typeface="Arial"/>
                <a:cs typeface="Arial"/>
              </a:rPr>
              <a:t>0.10 &lt; p-value &lt; 0.20</a:t>
            </a:r>
            <a:endParaRPr lang="en-US" sz="2378" dirty="0" smtClean="0">
              <a:latin typeface="Arial"/>
              <a:cs typeface="Arial"/>
            </a:endParaRPr>
          </a:p>
        </p:txBody>
      </p:sp>
      <p:pic>
        <p:nvPicPr>
          <p:cNvPr id="7" name="Picture 2" descr="Baby Sleeping Beside Girl on Gray Floral Texti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7325" y="3291840"/>
            <a:ext cx="4200523" cy="2800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711718"/>
      </p:ext>
    </p:extLst>
  </p:cSld>
  <p:clrMapOvr>
    <a:masterClrMapping/>
  </p:clrMapOvr>
  <p:transition>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36884" y="318110"/>
            <a:ext cx="11656194" cy="355845"/>
          </a:xfrm>
          <a:prstGeom prst="rect">
            <a:avLst/>
          </a:prstGeom>
          <a:solidFill>
            <a:srgbClr val="9AB8CE"/>
          </a:solidFill>
        </p:spPr>
        <p:txBody>
          <a:bodyPr vert="horz" wrap="square" lIns="0" tIns="50334" rIns="0" bIns="0" rtlCol="0">
            <a:spAutoFit/>
          </a:bodyPr>
          <a:lstStyle/>
          <a:p>
            <a:pPr marL="118288">
              <a:spcBef>
                <a:spcPts val="396"/>
              </a:spcBef>
            </a:pPr>
            <a:r>
              <a:rPr sz="1982" dirty="0">
                <a:solidFill>
                  <a:srgbClr val="1A2E3D"/>
                </a:solidFill>
                <a:latin typeface="Arial"/>
                <a:cs typeface="Arial"/>
              </a:rPr>
              <a:t>Clicker</a:t>
            </a:r>
            <a:r>
              <a:rPr sz="1982" spc="-10" dirty="0">
                <a:solidFill>
                  <a:srgbClr val="1A2E3D"/>
                </a:solidFill>
                <a:latin typeface="Arial"/>
                <a:cs typeface="Arial"/>
              </a:rPr>
              <a:t> </a:t>
            </a:r>
            <a:r>
              <a:rPr sz="1982" spc="10" dirty="0">
                <a:solidFill>
                  <a:srgbClr val="1A2E3D"/>
                </a:solidFill>
                <a:latin typeface="Arial"/>
                <a:cs typeface="Arial"/>
              </a:rPr>
              <a:t>question</a:t>
            </a:r>
            <a:endParaRPr sz="1982">
              <a:latin typeface="Arial"/>
              <a:cs typeface="Arial"/>
            </a:endParaRPr>
          </a:p>
        </p:txBody>
      </p:sp>
      <p:sp>
        <p:nvSpPr>
          <p:cNvPr id="3" name="object 3"/>
          <p:cNvSpPr txBox="1">
            <a:spLocks noGrp="1"/>
          </p:cNvSpPr>
          <p:nvPr>
            <p:ph type="title"/>
          </p:nvPr>
        </p:nvSpPr>
        <p:spPr>
          <a:xfrm>
            <a:off x="336884" y="760409"/>
            <a:ext cx="11656194" cy="1160060"/>
          </a:xfrm>
          <a:prstGeom prst="rect">
            <a:avLst/>
          </a:prstGeom>
          <a:solidFill>
            <a:srgbClr val="D6E2EB"/>
          </a:solidFill>
        </p:spPr>
        <p:txBody>
          <a:bodyPr vert="horz" wrap="square" lIns="0" tIns="61657" rIns="0" bIns="0" rtlCol="0" anchor="ctr">
            <a:spAutoFit/>
          </a:bodyPr>
          <a:lstStyle/>
          <a:p>
            <a:pPr marL="118288" marR="184982">
              <a:lnSpc>
                <a:spcPct val="100000"/>
              </a:lnSpc>
              <a:spcBef>
                <a:spcPts val="484"/>
              </a:spcBef>
            </a:pPr>
            <a:r>
              <a:rPr lang="en-US" sz="2378" spc="-40" dirty="0" smtClean="0">
                <a:solidFill>
                  <a:srgbClr val="1A2E3D"/>
                </a:solidFill>
              </a:rPr>
              <a:t>A group of researchers want to see if there is a </a:t>
            </a:r>
            <a:r>
              <a:rPr lang="en-US" sz="2378" u="sng" spc="-40" dirty="0" smtClean="0">
                <a:solidFill>
                  <a:srgbClr val="1A2E3D"/>
                </a:solidFill>
              </a:rPr>
              <a:t>difference</a:t>
            </a:r>
            <a:r>
              <a:rPr lang="en-US" sz="2378" spc="-40" dirty="0" smtClean="0">
                <a:solidFill>
                  <a:srgbClr val="1A2E3D"/>
                </a:solidFill>
              </a:rPr>
              <a:t> in the average SAT score between the oldest and youngest child in a family. </a:t>
            </a:r>
            <a:r>
              <a:rPr lang="en-US" sz="2378" u="sng" spc="-40" dirty="0" smtClean="0">
                <a:solidFill>
                  <a:srgbClr val="1A2E3D"/>
                </a:solidFill>
              </a:rPr>
              <a:t>20 families with just two children were sampled </a:t>
            </a:r>
            <a:r>
              <a:rPr lang="en-US" sz="2378" spc="-40" dirty="0" smtClean="0">
                <a:solidFill>
                  <a:srgbClr val="1A2E3D"/>
                </a:solidFill>
              </a:rPr>
              <a:t>and the SAT score was recorded for each child. The test statistic for this test is </a:t>
            </a:r>
            <a:r>
              <a:rPr lang="en-US" sz="2378" i="1" spc="-40" dirty="0" smtClean="0">
                <a:solidFill>
                  <a:srgbClr val="1A2E3D"/>
                </a:solidFill>
              </a:rPr>
              <a:t>T = -1.8. </a:t>
            </a:r>
            <a:r>
              <a:rPr lang="en-US" sz="2378" spc="-40" dirty="0" smtClean="0">
                <a:solidFill>
                  <a:srgbClr val="1A2E3D"/>
                </a:solidFill>
              </a:rPr>
              <a:t>What is the p-value?</a:t>
            </a:r>
            <a:endParaRPr sz="2378" i="1" dirty="0">
              <a:latin typeface="Times New Roman"/>
              <a:cs typeface="Times New Roman"/>
            </a:endParaRPr>
          </a:p>
        </p:txBody>
      </p:sp>
      <p:sp>
        <p:nvSpPr>
          <p:cNvPr id="4" name="object 4"/>
          <p:cNvSpPr txBox="1"/>
          <p:nvPr/>
        </p:nvSpPr>
        <p:spPr>
          <a:xfrm>
            <a:off x="417860" y="2189513"/>
            <a:ext cx="5670119" cy="1797488"/>
          </a:xfrm>
          <a:prstGeom prst="rect">
            <a:avLst/>
          </a:prstGeom>
        </p:spPr>
        <p:txBody>
          <a:bodyPr vert="horz" wrap="square" lIns="0" tIns="101926" rIns="0" bIns="0" rtlCol="0">
            <a:spAutoFit/>
          </a:bodyPr>
          <a:lstStyle/>
          <a:p>
            <a:pPr marL="505869" indent="-480701">
              <a:spcBef>
                <a:spcPts val="604"/>
              </a:spcBef>
              <a:buClr>
                <a:srgbClr val="024F84"/>
              </a:buClr>
              <a:buFontTx/>
              <a:buAutoNum type="alphaLcParenBoth"/>
              <a:tabLst>
                <a:tab pos="507125" algn="l"/>
              </a:tabLst>
            </a:pPr>
            <a:r>
              <a:rPr lang="en-US" sz="2378" spc="-40" dirty="0" smtClean="0">
                <a:latin typeface="Arial"/>
                <a:cs typeface="Arial"/>
              </a:rPr>
              <a:t>0.01 &lt; p-value &lt; 0.025</a:t>
            </a:r>
          </a:p>
          <a:p>
            <a:pPr marL="505869" indent="-480701">
              <a:spcBef>
                <a:spcPts val="604"/>
              </a:spcBef>
              <a:buClr>
                <a:srgbClr val="024F84"/>
              </a:buClr>
              <a:buAutoNum type="alphaLcParenBoth"/>
              <a:tabLst>
                <a:tab pos="507125" algn="l"/>
              </a:tabLst>
            </a:pPr>
            <a:r>
              <a:rPr lang="en-US" sz="2378" spc="-40" dirty="0" smtClean="0">
                <a:latin typeface="Arial"/>
                <a:cs typeface="Arial"/>
              </a:rPr>
              <a:t>0.025 &lt; p-value &lt; 0.05</a:t>
            </a:r>
            <a:endParaRPr lang="en-US" sz="2378" dirty="0" smtClean="0">
              <a:latin typeface="Arial"/>
              <a:cs typeface="Arial"/>
            </a:endParaRPr>
          </a:p>
          <a:p>
            <a:pPr marL="505869" indent="-480701">
              <a:spcBef>
                <a:spcPts val="604"/>
              </a:spcBef>
              <a:buClr>
                <a:srgbClr val="024F84"/>
              </a:buClr>
              <a:buAutoNum type="alphaLcParenBoth"/>
              <a:tabLst>
                <a:tab pos="507125" algn="l"/>
              </a:tabLst>
            </a:pPr>
            <a:r>
              <a:rPr lang="en-US" sz="2378" b="1" i="1" spc="-40" dirty="0" smtClean="0">
                <a:solidFill>
                  <a:srgbClr val="C00000"/>
                </a:solidFill>
                <a:latin typeface="Arial"/>
                <a:cs typeface="Arial"/>
              </a:rPr>
              <a:t>0.05 &lt; p-value &lt; 0.10</a:t>
            </a:r>
            <a:endParaRPr sz="2378" b="1" i="1" dirty="0">
              <a:solidFill>
                <a:srgbClr val="C00000"/>
              </a:solidFill>
              <a:latin typeface="Arial"/>
              <a:cs typeface="Arial"/>
            </a:endParaRPr>
          </a:p>
          <a:p>
            <a:pPr marL="505869" indent="-480701">
              <a:spcBef>
                <a:spcPts val="604"/>
              </a:spcBef>
              <a:buClr>
                <a:srgbClr val="024F84"/>
              </a:buClr>
              <a:buAutoNum type="alphaLcParenBoth"/>
              <a:tabLst>
                <a:tab pos="507125" algn="l"/>
              </a:tabLst>
            </a:pPr>
            <a:r>
              <a:rPr lang="en-US" sz="2378" spc="-40" dirty="0" smtClean="0">
                <a:latin typeface="Arial"/>
                <a:cs typeface="Arial"/>
              </a:rPr>
              <a:t>0.10 &lt; p-value &lt; 0.20</a:t>
            </a:r>
            <a:endParaRPr lang="en-US" sz="2378" dirty="0" smtClean="0">
              <a:latin typeface="Arial"/>
              <a:cs typeface="Arial"/>
            </a:endParaRPr>
          </a:p>
        </p:txBody>
      </p:sp>
      <p:sp>
        <p:nvSpPr>
          <p:cNvPr id="6" name="TextBox 5"/>
          <p:cNvSpPr txBox="1"/>
          <p:nvPr/>
        </p:nvSpPr>
        <p:spPr>
          <a:xfrm>
            <a:off x="5921141" y="2317053"/>
            <a:ext cx="6270859" cy="1938992"/>
          </a:xfrm>
          <a:prstGeom prst="rect">
            <a:avLst/>
          </a:prstGeom>
          <a:noFill/>
        </p:spPr>
        <p:txBody>
          <a:bodyPr wrap="square" rtlCol="0">
            <a:spAutoFit/>
          </a:bodyPr>
          <a:lstStyle/>
          <a:p>
            <a:r>
              <a:rPr lang="en-US" sz="2400" b="1" u="sng" dirty="0" smtClean="0"/>
              <a:t>Population Parameter of Interest:</a:t>
            </a:r>
          </a:p>
          <a:p>
            <a:pPr marL="342900" indent="-342900">
              <a:buFont typeface="Arial" panose="020B0604020202020204" pitchFamily="34" charset="0"/>
              <a:buChar char="•"/>
            </a:pPr>
            <a:r>
              <a:rPr lang="en-US" sz="2400" b="1" dirty="0" err="1"/>
              <a:t>μ</a:t>
            </a:r>
            <a:r>
              <a:rPr lang="en-US" sz="1600" b="1" dirty="0" err="1" smtClean="0"/>
              <a:t>diff</a:t>
            </a:r>
            <a:r>
              <a:rPr lang="en-US" sz="2400" b="1" dirty="0" smtClean="0"/>
              <a:t> (Paired Means Test) OR</a:t>
            </a:r>
          </a:p>
          <a:p>
            <a:pPr marL="342900" indent="-342900">
              <a:buFont typeface="Arial" panose="020B0604020202020204" pitchFamily="34" charset="0"/>
              <a:buChar char="•"/>
            </a:pPr>
            <a:r>
              <a:rPr lang="en-US" sz="2400" b="1" dirty="0" err="1" smtClean="0"/>
              <a:t>μ</a:t>
            </a:r>
            <a:r>
              <a:rPr lang="en-US" sz="1400" b="1" dirty="0" err="1" smtClean="0"/>
              <a:t>oldest</a:t>
            </a:r>
            <a:r>
              <a:rPr lang="en-US" sz="2400" b="1" dirty="0" smtClean="0"/>
              <a:t> – </a:t>
            </a:r>
            <a:r>
              <a:rPr lang="en-US" sz="2400" b="1" dirty="0" err="1" smtClean="0"/>
              <a:t>μ</a:t>
            </a:r>
            <a:r>
              <a:rPr lang="en-US" sz="1400" b="1" dirty="0" err="1" smtClean="0"/>
              <a:t>youngest</a:t>
            </a:r>
            <a:r>
              <a:rPr lang="en-US" sz="2400" b="1" dirty="0" smtClean="0"/>
              <a:t> (Independent Means Test)?</a:t>
            </a:r>
          </a:p>
          <a:p>
            <a:pPr marL="342900" indent="-342900">
              <a:buFont typeface="Arial" panose="020B0604020202020204" pitchFamily="34" charset="0"/>
              <a:buChar char="•"/>
            </a:pPr>
            <a:endParaRPr lang="en-US" sz="2400" b="1" dirty="0" smtClean="0"/>
          </a:p>
          <a:p>
            <a:pPr marL="342900" indent="-342900">
              <a:buFont typeface="Arial" panose="020B0604020202020204" pitchFamily="34" charset="0"/>
              <a:buChar char="•"/>
            </a:pPr>
            <a:endParaRPr lang="en-US" sz="2400" b="1" dirty="0"/>
          </a:p>
        </p:txBody>
      </p:sp>
    </p:spTree>
    <p:extLst>
      <p:ext uri="{BB962C8B-B14F-4D97-AF65-F5344CB8AC3E}">
        <p14:creationId xmlns:p14="http://schemas.microsoft.com/office/powerpoint/2010/main" val="2650064883"/>
      </p:ext>
    </p:extLst>
  </p:cSld>
  <p:clrMapOvr>
    <a:masterClrMapping/>
  </p:clrMapOvr>
  <p:transition>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36884" y="318110"/>
            <a:ext cx="11656194" cy="355845"/>
          </a:xfrm>
          <a:prstGeom prst="rect">
            <a:avLst/>
          </a:prstGeom>
          <a:solidFill>
            <a:srgbClr val="9AB8CE"/>
          </a:solidFill>
        </p:spPr>
        <p:txBody>
          <a:bodyPr vert="horz" wrap="square" lIns="0" tIns="50334" rIns="0" bIns="0" rtlCol="0">
            <a:spAutoFit/>
          </a:bodyPr>
          <a:lstStyle/>
          <a:p>
            <a:pPr marL="118288">
              <a:spcBef>
                <a:spcPts val="396"/>
              </a:spcBef>
            </a:pPr>
            <a:r>
              <a:rPr sz="1982" dirty="0">
                <a:solidFill>
                  <a:srgbClr val="1A2E3D"/>
                </a:solidFill>
                <a:latin typeface="Arial"/>
                <a:cs typeface="Arial"/>
              </a:rPr>
              <a:t>Clicker</a:t>
            </a:r>
            <a:r>
              <a:rPr sz="1982" spc="-10" dirty="0">
                <a:solidFill>
                  <a:srgbClr val="1A2E3D"/>
                </a:solidFill>
                <a:latin typeface="Arial"/>
                <a:cs typeface="Arial"/>
              </a:rPr>
              <a:t> </a:t>
            </a:r>
            <a:r>
              <a:rPr sz="1982" spc="10" dirty="0">
                <a:solidFill>
                  <a:srgbClr val="1A2E3D"/>
                </a:solidFill>
                <a:latin typeface="Arial"/>
                <a:cs typeface="Arial"/>
              </a:rPr>
              <a:t>question</a:t>
            </a:r>
            <a:endParaRPr sz="1982">
              <a:latin typeface="Arial"/>
              <a:cs typeface="Arial"/>
            </a:endParaRPr>
          </a:p>
        </p:txBody>
      </p:sp>
      <p:sp>
        <p:nvSpPr>
          <p:cNvPr id="3" name="object 3"/>
          <p:cNvSpPr txBox="1">
            <a:spLocks noGrp="1"/>
          </p:cNvSpPr>
          <p:nvPr>
            <p:ph type="title"/>
          </p:nvPr>
        </p:nvSpPr>
        <p:spPr>
          <a:xfrm>
            <a:off x="336884" y="760409"/>
            <a:ext cx="11656194" cy="1160060"/>
          </a:xfrm>
          <a:prstGeom prst="rect">
            <a:avLst/>
          </a:prstGeom>
          <a:solidFill>
            <a:srgbClr val="D6E2EB"/>
          </a:solidFill>
        </p:spPr>
        <p:txBody>
          <a:bodyPr vert="horz" wrap="square" lIns="0" tIns="61657" rIns="0" bIns="0" rtlCol="0" anchor="ctr">
            <a:spAutoFit/>
          </a:bodyPr>
          <a:lstStyle/>
          <a:p>
            <a:pPr marL="118288" marR="184982">
              <a:lnSpc>
                <a:spcPct val="100000"/>
              </a:lnSpc>
              <a:spcBef>
                <a:spcPts val="484"/>
              </a:spcBef>
            </a:pPr>
            <a:r>
              <a:rPr lang="en-US" sz="2378" spc="-40" dirty="0" smtClean="0">
                <a:solidFill>
                  <a:srgbClr val="1A2E3D"/>
                </a:solidFill>
              </a:rPr>
              <a:t>A group of researchers want to see if there is a </a:t>
            </a:r>
            <a:r>
              <a:rPr lang="en-US" sz="2378" u="sng" spc="-40" dirty="0" smtClean="0">
                <a:solidFill>
                  <a:srgbClr val="1A2E3D"/>
                </a:solidFill>
              </a:rPr>
              <a:t>difference</a:t>
            </a:r>
            <a:r>
              <a:rPr lang="en-US" sz="2378" spc="-40" dirty="0" smtClean="0">
                <a:solidFill>
                  <a:srgbClr val="1A2E3D"/>
                </a:solidFill>
              </a:rPr>
              <a:t> in the average SAT score between the oldest and youngest child in a family. </a:t>
            </a:r>
            <a:r>
              <a:rPr lang="en-US" sz="2378" u="sng" spc="-40" dirty="0" smtClean="0">
                <a:solidFill>
                  <a:srgbClr val="1A2E3D"/>
                </a:solidFill>
              </a:rPr>
              <a:t>20 families with just two children were sampled </a:t>
            </a:r>
            <a:r>
              <a:rPr lang="en-US" sz="2378" spc="-40" dirty="0" smtClean="0">
                <a:solidFill>
                  <a:srgbClr val="1A2E3D"/>
                </a:solidFill>
              </a:rPr>
              <a:t>and the SAT score was recorded for each child. The test statistic for this test is </a:t>
            </a:r>
            <a:r>
              <a:rPr lang="en-US" sz="2378" i="1" spc="-40" dirty="0" smtClean="0">
                <a:solidFill>
                  <a:srgbClr val="1A2E3D"/>
                </a:solidFill>
              </a:rPr>
              <a:t>T = -1.8. </a:t>
            </a:r>
            <a:r>
              <a:rPr lang="en-US" sz="2378" spc="-40" dirty="0" smtClean="0">
                <a:solidFill>
                  <a:srgbClr val="1A2E3D"/>
                </a:solidFill>
              </a:rPr>
              <a:t>What is the p-value?</a:t>
            </a:r>
            <a:endParaRPr sz="2378" i="1" dirty="0">
              <a:latin typeface="Times New Roman"/>
              <a:cs typeface="Times New Roman"/>
            </a:endParaRPr>
          </a:p>
        </p:txBody>
      </p:sp>
      <p:sp>
        <p:nvSpPr>
          <p:cNvPr id="4" name="object 4"/>
          <p:cNvSpPr txBox="1"/>
          <p:nvPr/>
        </p:nvSpPr>
        <p:spPr>
          <a:xfrm>
            <a:off x="417860" y="2189513"/>
            <a:ext cx="5670119" cy="1797488"/>
          </a:xfrm>
          <a:prstGeom prst="rect">
            <a:avLst/>
          </a:prstGeom>
        </p:spPr>
        <p:txBody>
          <a:bodyPr vert="horz" wrap="square" lIns="0" tIns="101926" rIns="0" bIns="0" rtlCol="0">
            <a:spAutoFit/>
          </a:bodyPr>
          <a:lstStyle/>
          <a:p>
            <a:pPr marL="505869" indent="-480701">
              <a:spcBef>
                <a:spcPts val="604"/>
              </a:spcBef>
              <a:buClr>
                <a:srgbClr val="024F84"/>
              </a:buClr>
              <a:buFontTx/>
              <a:buAutoNum type="alphaLcParenBoth"/>
              <a:tabLst>
                <a:tab pos="507125" algn="l"/>
              </a:tabLst>
            </a:pPr>
            <a:r>
              <a:rPr lang="en-US" sz="2378" spc="-40" dirty="0" smtClean="0">
                <a:latin typeface="Arial"/>
                <a:cs typeface="Arial"/>
              </a:rPr>
              <a:t>0.01 &lt; p-value &lt; 0.025</a:t>
            </a:r>
          </a:p>
          <a:p>
            <a:pPr marL="505869" indent="-480701">
              <a:spcBef>
                <a:spcPts val="604"/>
              </a:spcBef>
              <a:buClr>
                <a:srgbClr val="024F84"/>
              </a:buClr>
              <a:buAutoNum type="alphaLcParenBoth"/>
              <a:tabLst>
                <a:tab pos="507125" algn="l"/>
              </a:tabLst>
            </a:pPr>
            <a:r>
              <a:rPr lang="en-US" sz="2378" spc="-40" dirty="0" smtClean="0">
                <a:latin typeface="Arial"/>
                <a:cs typeface="Arial"/>
              </a:rPr>
              <a:t>0.025 &lt; p-value &lt; 0.05</a:t>
            </a:r>
            <a:endParaRPr lang="en-US" sz="2378" dirty="0" smtClean="0">
              <a:latin typeface="Arial"/>
              <a:cs typeface="Arial"/>
            </a:endParaRPr>
          </a:p>
          <a:p>
            <a:pPr marL="505869" indent="-480701">
              <a:spcBef>
                <a:spcPts val="604"/>
              </a:spcBef>
              <a:buClr>
                <a:srgbClr val="024F84"/>
              </a:buClr>
              <a:buAutoNum type="alphaLcParenBoth"/>
              <a:tabLst>
                <a:tab pos="507125" algn="l"/>
              </a:tabLst>
            </a:pPr>
            <a:r>
              <a:rPr lang="en-US" sz="2378" b="1" i="1" spc="-40" dirty="0" smtClean="0">
                <a:solidFill>
                  <a:srgbClr val="C00000"/>
                </a:solidFill>
                <a:latin typeface="Arial"/>
                <a:cs typeface="Arial"/>
              </a:rPr>
              <a:t>0.05 &lt; p-value &lt; 0.10</a:t>
            </a:r>
            <a:endParaRPr sz="2378" b="1" i="1" dirty="0">
              <a:solidFill>
                <a:srgbClr val="C00000"/>
              </a:solidFill>
              <a:latin typeface="Arial"/>
              <a:cs typeface="Arial"/>
            </a:endParaRPr>
          </a:p>
          <a:p>
            <a:pPr marL="505869" indent="-480701">
              <a:spcBef>
                <a:spcPts val="604"/>
              </a:spcBef>
              <a:buClr>
                <a:srgbClr val="024F84"/>
              </a:buClr>
              <a:buAutoNum type="alphaLcParenBoth"/>
              <a:tabLst>
                <a:tab pos="507125" algn="l"/>
              </a:tabLst>
            </a:pPr>
            <a:r>
              <a:rPr lang="en-US" sz="2378" spc="-40" dirty="0" smtClean="0">
                <a:latin typeface="Arial"/>
                <a:cs typeface="Arial"/>
              </a:rPr>
              <a:t>0.10 &lt; p-value &lt; 0.20</a:t>
            </a:r>
            <a:endParaRPr lang="en-US" sz="2378" dirty="0" smtClean="0">
              <a:latin typeface="Arial"/>
              <a:cs typeface="Arial"/>
            </a:endParaRPr>
          </a:p>
        </p:txBody>
      </p:sp>
      <p:sp>
        <p:nvSpPr>
          <p:cNvPr id="6" name="TextBox 5"/>
          <p:cNvSpPr txBox="1"/>
          <p:nvPr/>
        </p:nvSpPr>
        <p:spPr>
          <a:xfrm>
            <a:off x="5921141" y="2317053"/>
            <a:ext cx="6270859" cy="830997"/>
          </a:xfrm>
          <a:prstGeom prst="rect">
            <a:avLst/>
          </a:prstGeom>
          <a:noFill/>
        </p:spPr>
        <p:txBody>
          <a:bodyPr wrap="square" rtlCol="0">
            <a:spAutoFit/>
          </a:bodyPr>
          <a:lstStyle/>
          <a:p>
            <a:r>
              <a:rPr lang="en-US" sz="2400" b="1" u="sng" dirty="0" smtClean="0"/>
              <a:t>Population Parameter of Interest:</a:t>
            </a:r>
          </a:p>
          <a:p>
            <a:pPr marL="342900" indent="-342900">
              <a:buFont typeface="Arial" panose="020B0604020202020204" pitchFamily="34" charset="0"/>
              <a:buChar char="•"/>
            </a:pPr>
            <a:r>
              <a:rPr lang="en-US" sz="2400" b="1" dirty="0" err="1">
                <a:solidFill>
                  <a:srgbClr val="C00000"/>
                </a:solidFill>
              </a:rPr>
              <a:t>μ</a:t>
            </a:r>
            <a:r>
              <a:rPr lang="en-US" sz="1600" b="1" dirty="0" err="1" smtClean="0">
                <a:solidFill>
                  <a:srgbClr val="C00000"/>
                </a:solidFill>
              </a:rPr>
              <a:t>diff</a:t>
            </a:r>
            <a:r>
              <a:rPr lang="en-US" sz="2400" b="1" dirty="0" smtClean="0">
                <a:solidFill>
                  <a:srgbClr val="C00000"/>
                </a:solidFill>
              </a:rPr>
              <a:t> (Paired Means Test)</a:t>
            </a:r>
            <a:endParaRPr lang="en-US" sz="2400" b="1" dirty="0"/>
          </a:p>
        </p:txBody>
      </p:sp>
      <mc:AlternateContent xmlns:mc="http://schemas.openxmlformats.org/markup-compatibility/2006">
        <mc:Choice xmlns:a14="http://schemas.microsoft.com/office/drawing/2010/main" Requires="a14">
          <p:sp>
            <p:nvSpPr>
              <p:cNvPr id="5" name="TextBox 4"/>
              <p:cNvSpPr txBox="1"/>
              <p:nvPr/>
            </p:nvSpPr>
            <p:spPr>
              <a:xfrm>
                <a:off x="6511490" y="3148050"/>
                <a:ext cx="1922065" cy="1167243"/>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2400" b="0" i="1" smtClean="0">
                          <a:solidFill>
                            <a:srgbClr val="C00000"/>
                          </a:solidFill>
                          <a:latin typeface="Cambria Math" panose="02040503050406030204" pitchFamily="18" charset="0"/>
                        </a:rPr>
                        <m:t>𝐻𝑜</m:t>
                      </m:r>
                      <m:r>
                        <a:rPr lang="en-US" sz="2400" b="0" i="1" smtClean="0">
                          <a:solidFill>
                            <a:srgbClr val="C00000"/>
                          </a:solidFill>
                          <a:latin typeface="Cambria Math" panose="02040503050406030204" pitchFamily="18" charset="0"/>
                        </a:rPr>
                        <m:t>: </m:t>
                      </m:r>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ea typeface="Cambria Math" panose="02040503050406030204" pitchFamily="18" charset="0"/>
                            </a:rPr>
                            <m:t>𝜇</m:t>
                          </m:r>
                        </m:e>
                        <m:sub>
                          <m:r>
                            <a:rPr lang="en-US" sz="2400" b="0" i="1" smtClean="0">
                              <a:solidFill>
                                <a:srgbClr val="C00000"/>
                              </a:solidFill>
                              <a:latin typeface="Cambria Math" panose="02040503050406030204" pitchFamily="18" charset="0"/>
                            </a:rPr>
                            <m:t>𝑑𝑖𝑓𝑓</m:t>
                          </m:r>
                        </m:sub>
                      </m:sSub>
                      <m:r>
                        <a:rPr lang="en-US" sz="2400" b="0" i="1" smtClean="0">
                          <a:solidFill>
                            <a:srgbClr val="C00000"/>
                          </a:solidFill>
                          <a:latin typeface="Cambria Math" panose="02040503050406030204" pitchFamily="18" charset="0"/>
                        </a:rPr>
                        <m:t>=0</m:t>
                      </m:r>
                    </m:oMath>
                  </m:oMathPara>
                </a14:m>
                <a:endParaRPr lang="en-US" sz="2400" b="0" dirty="0" smtClean="0">
                  <a:solidFill>
                    <a:srgbClr val="C00000"/>
                  </a:solidFill>
                </a:endParaRPr>
              </a:p>
              <a:p>
                <a14:m>
                  <m:oMathPara xmlns:m="http://schemas.openxmlformats.org/officeDocument/2006/math">
                    <m:oMathParaPr>
                      <m:jc m:val="centerGroup"/>
                    </m:oMathParaPr>
                    <m:oMath xmlns:m="http://schemas.openxmlformats.org/officeDocument/2006/math">
                      <m:r>
                        <a:rPr lang="en-US" sz="2400" b="0" i="1" smtClean="0">
                          <a:solidFill>
                            <a:srgbClr val="C00000"/>
                          </a:solidFill>
                          <a:latin typeface="Cambria Math" panose="02040503050406030204" pitchFamily="18" charset="0"/>
                        </a:rPr>
                        <m:t>𝐻𝑎</m:t>
                      </m:r>
                      <m:r>
                        <a:rPr lang="en-US" sz="2400" b="0" i="1" smtClean="0">
                          <a:solidFill>
                            <a:srgbClr val="C00000"/>
                          </a:solidFill>
                          <a:latin typeface="Cambria Math" panose="02040503050406030204" pitchFamily="18" charset="0"/>
                        </a:rPr>
                        <m:t>: </m:t>
                      </m:r>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ea typeface="Cambria Math" panose="02040503050406030204" pitchFamily="18" charset="0"/>
                            </a:rPr>
                            <m:t>𝜇</m:t>
                          </m:r>
                        </m:e>
                        <m:sub>
                          <m:r>
                            <a:rPr lang="en-US" sz="2400" b="0" i="1" smtClean="0">
                              <a:solidFill>
                                <a:srgbClr val="C00000"/>
                              </a:solidFill>
                              <a:latin typeface="Cambria Math" panose="02040503050406030204" pitchFamily="18" charset="0"/>
                            </a:rPr>
                            <m:t>𝑑𝑖𝑓𝑓</m:t>
                          </m:r>
                        </m:sub>
                      </m:sSub>
                      <m:r>
                        <a:rPr lang="en-US" sz="2400" b="0" i="1" smtClean="0">
                          <a:solidFill>
                            <a:srgbClr val="C00000"/>
                          </a:solidFill>
                          <a:latin typeface="Cambria Math" panose="02040503050406030204" pitchFamily="18" charset="0"/>
                          <a:ea typeface="Cambria Math" panose="02040503050406030204" pitchFamily="18" charset="0"/>
                        </a:rPr>
                        <m:t>≠</m:t>
                      </m:r>
                      <m:r>
                        <a:rPr lang="en-US" sz="2400" b="0" i="1" smtClean="0">
                          <a:solidFill>
                            <a:srgbClr val="C00000"/>
                          </a:solidFill>
                          <a:latin typeface="Cambria Math" panose="02040503050406030204" pitchFamily="18" charset="0"/>
                        </a:rPr>
                        <m:t>0</m:t>
                      </m:r>
                    </m:oMath>
                  </m:oMathPara>
                </a14:m>
                <a:endParaRPr lang="en-US" sz="2400" dirty="0">
                  <a:solidFill>
                    <a:srgbClr val="C00000"/>
                  </a:solidFill>
                </a:endParaRPr>
              </a:p>
              <a:p>
                <a:endParaRPr lang="en-US" sz="2400" dirty="0">
                  <a:solidFill>
                    <a:srgbClr val="C00000"/>
                  </a:solidFill>
                </a:endParaRPr>
              </a:p>
            </p:txBody>
          </p:sp>
        </mc:Choice>
        <mc:Fallback>
          <p:sp>
            <p:nvSpPr>
              <p:cNvPr id="5" name="TextBox 4"/>
              <p:cNvSpPr txBox="1">
                <a:spLocks noRot="1" noChangeAspect="1" noMove="1" noResize="1" noEditPoints="1" noAdjustHandles="1" noChangeArrowheads="1" noChangeShapeType="1" noTextEdit="1"/>
              </p:cNvSpPr>
              <p:nvPr/>
            </p:nvSpPr>
            <p:spPr>
              <a:xfrm>
                <a:off x="6511490" y="3148050"/>
                <a:ext cx="1922065" cy="1167243"/>
              </a:xfrm>
              <a:prstGeom prst="rect">
                <a:avLst/>
              </a:prstGeom>
              <a:blipFill>
                <a:blip r:embed="rId2"/>
                <a:stretch>
                  <a:fillRect l="-3175" r="-3492"/>
                </a:stretch>
              </a:blipFill>
            </p:spPr>
            <p:txBody>
              <a:bodyPr/>
              <a:lstStyle/>
              <a:p>
                <a:r>
                  <a:rPr lang="en-US">
                    <a:noFill/>
                  </a:rPr>
                  <a:t> </a:t>
                </a:r>
              </a:p>
            </p:txBody>
          </p:sp>
        </mc:Fallback>
      </mc:AlternateContent>
      <p:sp>
        <p:nvSpPr>
          <p:cNvPr id="7" name="Rectangle 6"/>
          <p:cNvSpPr/>
          <p:nvPr/>
        </p:nvSpPr>
        <p:spPr>
          <a:xfrm>
            <a:off x="6403960" y="4152309"/>
            <a:ext cx="4662302" cy="830997"/>
          </a:xfrm>
          <a:prstGeom prst="rect">
            <a:avLst/>
          </a:prstGeom>
        </p:spPr>
        <p:txBody>
          <a:bodyPr wrap="none">
            <a:spAutoFit/>
          </a:bodyPr>
          <a:lstStyle/>
          <a:p>
            <a:r>
              <a:rPr lang="en-US" sz="2400" i="1" u="sng" spc="-40" dirty="0">
                <a:solidFill>
                  <a:srgbClr val="C00000"/>
                </a:solidFill>
              </a:rPr>
              <a:t>T = -</a:t>
            </a:r>
            <a:r>
              <a:rPr lang="en-US" sz="2400" i="1" u="sng" spc="-40" dirty="0" smtClean="0">
                <a:solidFill>
                  <a:srgbClr val="C00000"/>
                </a:solidFill>
              </a:rPr>
              <a:t>1.8</a:t>
            </a:r>
          </a:p>
          <a:p>
            <a:r>
              <a:rPr lang="en-US" sz="2400" i="1" u="sng" spc="-40" dirty="0" smtClean="0">
                <a:solidFill>
                  <a:srgbClr val="C00000"/>
                </a:solidFill>
              </a:rPr>
              <a:t>Degrees of Freedom = n-1 </a:t>
            </a:r>
            <a:r>
              <a:rPr lang="en-US" sz="2400" i="1" spc="-40" dirty="0" smtClean="0">
                <a:solidFill>
                  <a:srgbClr val="C00000"/>
                </a:solidFill>
              </a:rPr>
              <a:t>= 20-1 = 19</a:t>
            </a:r>
            <a:endParaRPr lang="en-US" sz="2400" dirty="0">
              <a:solidFill>
                <a:srgbClr val="C00000"/>
              </a:solidFill>
            </a:endParaRPr>
          </a:p>
        </p:txBody>
      </p:sp>
    </p:spTree>
    <p:extLst>
      <p:ext uri="{BB962C8B-B14F-4D97-AF65-F5344CB8AC3E}">
        <p14:creationId xmlns:p14="http://schemas.microsoft.com/office/powerpoint/2010/main" val="1338528824"/>
      </p:ext>
    </p:extLst>
  </p:cSld>
  <p:clrMapOvr>
    <a:masterClrMapping/>
  </p:clrMapOvr>
  <p:transition>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36884" y="318110"/>
            <a:ext cx="11656194" cy="355845"/>
          </a:xfrm>
          <a:prstGeom prst="rect">
            <a:avLst/>
          </a:prstGeom>
          <a:solidFill>
            <a:srgbClr val="9AB8CE"/>
          </a:solidFill>
        </p:spPr>
        <p:txBody>
          <a:bodyPr vert="horz" wrap="square" lIns="0" tIns="50334" rIns="0" bIns="0" rtlCol="0">
            <a:spAutoFit/>
          </a:bodyPr>
          <a:lstStyle/>
          <a:p>
            <a:pPr marL="118288">
              <a:spcBef>
                <a:spcPts val="396"/>
              </a:spcBef>
            </a:pPr>
            <a:r>
              <a:rPr sz="1982" dirty="0">
                <a:solidFill>
                  <a:srgbClr val="1A2E3D"/>
                </a:solidFill>
                <a:latin typeface="Arial"/>
                <a:cs typeface="Arial"/>
              </a:rPr>
              <a:t>Clicker</a:t>
            </a:r>
            <a:r>
              <a:rPr sz="1982" spc="-10" dirty="0">
                <a:solidFill>
                  <a:srgbClr val="1A2E3D"/>
                </a:solidFill>
                <a:latin typeface="Arial"/>
                <a:cs typeface="Arial"/>
              </a:rPr>
              <a:t> </a:t>
            </a:r>
            <a:r>
              <a:rPr sz="1982" spc="10" dirty="0">
                <a:solidFill>
                  <a:srgbClr val="1A2E3D"/>
                </a:solidFill>
                <a:latin typeface="Arial"/>
                <a:cs typeface="Arial"/>
              </a:rPr>
              <a:t>question</a:t>
            </a:r>
            <a:endParaRPr sz="1982">
              <a:latin typeface="Arial"/>
              <a:cs typeface="Arial"/>
            </a:endParaRPr>
          </a:p>
        </p:txBody>
      </p:sp>
      <p:sp>
        <p:nvSpPr>
          <p:cNvPr id="3" name="object 3"/>
          <p:cNvSpPr txBox="1">
            <a:spLocks noGrp="1"/>
          </p:cNvSpPr>
          <p:nvPr>
            <p:ph type="title"/>
          </p:nvPr>
        </p:nvSpPr>
        <p:spPr>
          <a:xfrm>
            <a:off x="336884" y="760409"/>
            <a:ext cx="11656194" cy="1160060"/>
          </a:xfrm>
          <a:prstGeom prst="rect">
            <a:avLst/>
          </a:prstGeom>
          <a:solidFill>
            <a:srgbClr val="D6E2EB"/>
          </a:solidFill>
        </p:spPr>
        <p:txBody>
          <a:bodyPr vert="horz" wrap="square" lIns="0" tIns="61657" rIns="0" bIns="0" rtlCol="0" anchor="ctr">
            <a:spAutoFit/>
          </a:bodyPr>
          <a:lstStyle/>
          <a:p>
            <a:pPr marL="118288" marR="184982">
              <a:lnSpc>
                <a:spcPct val="100000"/>
              </a:lnSpc>
              <a:spcBef>
                <a:spcPts val="484"/>
              </a:spcBef>
            </a:pPr>
            <a:r>
              <a:rPr lang="en-US" sz="2378" spc="-40" dirty="0" smtClean="0">
                <a:solidFill>
                  <a:srgbClr val="1A2E3D"/>
                </a:solidFill>
              </a:rPr>
              <a:t>A group of researchers want to see if there is a </a:t>
            </a:r>
            <a:r>
              <a:rPr lang="en-US" sz="2378" u="sng" spc="-40" dirty="0" smtClean="0">
                <a:solidFill>
                  <a:srgbClr val="1A2E3D"/>
                </a:solidFill>
              </a:rPr>
              <a:t>difference</a:t>
            </a:r>
            <a:r>
              <a:rPr lang="en-US" sz="2378" spc="-40" dirty="0" smtClean="0">
                <a:solidFill>
                  <a:srgbClr val="1A2E3D"/>
                </a:solidFill>
              </a:rPr>
              <a:t> in the average SAT score between the oldest and youngest child in a family. </a:t>
            </a:r>
            <a:r>
              <a:rPr lang="en-US" sz="2378" u="sng" spc="-40" dirty="0" smtClean="0">
                <a:solidFill>
                  <a:srgbClr val="1A2E3D"/>
                </a:solidFill>
              </a:rPr>
              <a:t>20 families with just two children were sampled </a:t>
            </a:r>
            <a:r>
              <a:rPr lang="en-US" sz="2378" spc="-40" dirty="0" smtClean="0">
                <a:solidFill>
                  <a:srgbClr val="1A2E3D"/>
                </a:solidFill>
              </a:rPr>
              <a:t>and the SAT score was recorded for each child. The test statistic for this test is </a:t>
            </a:r>
            <a:r>
              <a:rPr lang="en-US" sz="2378" i="1" spc="-40" dirty="0" smtClean="0">
                <a:solidFill>
                  <a:srgbClr val="1A2E3D"/>
                </a:solidFill>
              </a:rPr>
              <a:t>T = -1.8. </a:t>
            </a:r>
            <a:r>
              <a:rPr lang="en-US" sz="2378" spc="-40" dirty="0" smtClean="0">
                <a:solidFill>
                  <a:srgbClr val="1A2E3D"/>
                </a:solidFill>
              </a:rPr>
              <a:t>What is the p-value?</a:t>
            </a:r>
            <a:endParaRPr sz="2378" i="1" dirty="0">
              <a:latin typeface="Times New Roman"/>
              <a:cs typeface="Times New Roman"/>
            </a:endParaRPr>
          </a:p>
        </p:txBody>
      </p:sp>
      <p:sp>
        <p:nvSpPr>
          <p:cNvPr id="4" name="object 4"/>
          <p:cNvSpPr txBox="1"/>
          <p:nvPr/>
        </p:nvSpPr>
        <p:spPr>
          <a:xfrm>
            <a:off x="417860" y="2189513"/>
            <a:ext cx="5670119" cy="1797488"/>
          </a:xfrm>
          <a:prstGeom prst="rect">
            <a:avLst/>
          </a:prstGeom>
        </p:spPr>
        <p:txBody>
          <a:bodyPr vert="horz" wrap="square" lIns="0" tIns="101926" rIns="0" bIns="0" rtlCol="0">
            <a:spAutoFit/>
          </a:bodyPr>
          <a:lstStyle/>
          <a:p>
            <a:pPr marL="505869" indent="-480701">
              <a:spcBef>
                <a:spcPts val="604"/>
              </a:spcBef>
              <a:buClr>
                <a:srgbClr val="024F84"/>
              </a:buClr>
              <a:buFontTx/>
              <a:buAutoNum type="alphaLcParenBoth"/>
              <a:tabLst>
                <a:tab pos="507125" algn="l"/>
              </a:tabLst>
            </a:pPr>
            <a:r>
              <a:rPr lang="en-US" sz="2378" spc="-40" dirty="0" smtClean="0">
                <a:latin typeface="Arial"/>
                <a:cs typeface="Arial"/>
              </a:rPr>
              <a:t>0.01 &lt; p-value &lt; 0.025</a:t>
            </a:r>
          </a:p>
          <a:p>
            <a:pPr marL="505869" indent="-480701">
              <a:spcBef>
                <a:spcPts val="604"/>
              </a:spcBef>
              <a:buClr>
                <a:srgbClr val="024F84"/>
              </a:buClr>
              <a:buAutoNum type="alphaLcParenBoth"/>
              <a:tabLst>
                <a:tab pos="507125" algn="l"/>
              </a:tabLst>
            </a:pPr>
            <a:r>
              <a:rPr lang="en-US" sz="2378" spc="-40" dirty="0" smtClean="0">
                <a:latin typeface="Arial"/>
                <a:cs typeface="Arial"/>
              </a:rPr>
              <a:t>0.025 &lt; p-value &lt; 0.05</a:t>
            </a:r>
            <a:endParaRPr lang="en-US" sz="2378" dirty="0" smtClean="0">
              <a:latin typeface="Arial"/>
              <a:cs typeface="Arial"/>
            </a:endParaRPr>
          </a:p>
          <a:p>
            <a:pPr marL="505869" indent="-480701">
              <a:spcBef>
                <a:spcPts val="604"/>
              </a:spcBef>
              <a:buClr>
                <a:srgbClr val="024F84"/>
              </a:buClr>
              <a:buAutoNum type="alphaLcParenBoth"/>
              <a:tabLst>
                <a:tab pos="507125" algn="l"/>
              </a:tabLst>
            </a:pPr>
            <a:r>
              <a:rPr lang="en-US" sz="2378" b="1" i="1" spc="-40" dirty="0" smtClean="0">
                <a:solidFill>
                  <a:srgbClr val="C00000"/>
                </a:solidFill>
                <a:latin typeface="Arial"/>
                <a:cs typeface="Arial"/>
              </a:rPr>
              <a:t>0.05 &lt; p-value &lt; 0.10</a:t>
            </a:r>
            <a:endParaRPr sz="2378" b="1" i="1" dirty="0">
              <a:solidFill>
                <a:srgbClr val="C00000"/>
              </a:solidFill>
              <a:latin typeface="Arial"/>
              <a:cs typeface="Arial"/>
            </a:endParaRPr>
          </a:p>
          <a:p>
            <a:pPr marL="505869" indent="-480701">
              <a:spcBef>
                <a:spcPts val="604"/>
              </a:spcBef>
              <a:buClr>
                <a:srgbClr val="024F84"/>
              </a:buClr>
              <a:buAutoNum type="alphaLcParenBoth"/>
              <a:tabLst>
                <a:tab pos="507125" algn="l"/>
              </a:tabLst>
            </a:pPr>
            <a:r>
              <a:rPr lang="en-US" sz="2378" spc="-40" dirty="0" smtClean="0">
                <a:latin typeface="Arial"/>
                <a:cs typeface="Arial"/>
              </a:rPr>
              <a:t>0.10 &lt; p-value &lt; 0.20</a:t>
            </a:r>
            <a:endParaRPr lang="en-US" sz="2378" dirty="0" smtClean="0">
              <a:latin typeface="Arial"/>
              <a:cs typeface="Arial"/>
            </a:endParaRPr>
          </a:p>
        </p:txBody>
      </p:sp>
      <p:sp>
        <p:nvSpPr>
          <p:cNvPr id="6" name="TextBox 5"/>
          <p:cNvSpPr txBox="1"/>
          <p:nvPr/>
        </p:nvSpPr>
        <p:spPr>
          <a:xfrm>
            <a:off x="5921141" y="2317053"/>
            <a:ext cx="6270859" cy="830997"/>
          </a:xfrm>
          <a:prstGeom prst="rect">
            <a:avLst/>
          </a:prstGeom>
          <a:noFill/>
        </p:spPr>
        <p:txBody>
          <a:bodyPr wrap="square" rtlCol="0">
            <a:spAutoFit/>
          </a:bodyPr>
          <a:lstStyle/>
          <a:p>
            <a:r>
              <a:rPr lang="en-US" sz="2400" b="1" u="sng" dirty="0" smtClean="0"/>
              <a:t>Population Parameter of Interest:</a:t>
            </a:r>
          </a:p>
          <a:p>
            <a:pPr marL="342900" indent="-342900">
              <a:buFont typeface="Arial" panose="020B0604020202020204" pitchFamily="34" charset="0"/>
              <a:buChar char="•"/>
            </a:pPr>
            <a:r>
              <a:rPr lang="en-US" sz="2400" b="1" dirty="0" err="1">
                <a:solidFill>
                  <a:srgbClr val="C00000"/>
                </a:solidFill>
              </a:rPr>
              <a:t>μ</a:t>
            </a:r>
            <a:r>
              <a:rPr lang="en-US" sz="1600" b="1" dirty="0" err="1" smtClean="0">
                <a:solidFill>
                  <a:srgbClr val="C00000"/>
                </a:solidFill>
              </a:rPr>
              <a:t>diff</a:t>
            </a:r>
            <a:r>
              <a:rPr lang="en-US" sz="2400" b="1" dirty="0" smtClean="0">
                <a:solidFill>
                  <a:srgbClr val="C00000"/>
                </a:solidFill>
              </a:rPr>
              <a:t> (Paired Means Test)</a:t>
            </a:r>
            <a:endParaRPr lang="en-US" sz="2400" b="1" dirty="0"/>
          </a:p>
        </p:txBody>
      </p:sp>
      <mc:AlternateContent xmlns:mc="http://schemas.openxmlformats.org/markup-compatibility/2006">
        <mc:Choice xmlns:a14="http://schemas.microsoft.com/office/drawing/2010/main" Requires="a14">
          <p:sp>
            <p:nvSpPr>
              <p:cNvPr id="5" name="TextBox 4"/>
              <p:cNvSpPr txBox="1"/>
              <p:nvPr/>
            </p:nvSpPr>
            <p:spPr>
              <a:xfrm>
                <a:off x="6511490" y="3148050"/>
                <a:ext cx="1922065" cy="1167243"/>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2400" b="0" i="1" smtClean="0">
                          <a:solidFill>
                            <a:srgbClr val="C00000"/>
                          </a:solidFill>
                          <a:latin typeface="Cambria Math" panose="02040503050406030204" pitchFamily="18" charset="0"/>
                        </a:rPr>
                        <m:t>𝐻𝑜</m:t>
                      </m:r>
                      <m:r>
                        <a:rPr lang="en-US" sz="2400" b="0" i="1" smtClean="0">
                          <a:solidFill>
                            <a:srgbClr val="C00000"/>
                          </a:solidFill>
                          <a:latin typeface="Cambria Math" panose="02040503050406030204" pitchFamily="18" charset="0"/>
                        </a:rPr>
                        <m:t>: </m:t>
                      </m:r>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ea typeface="Cambria Math" panose="02040503050406030204" pitchFamily="18" charset="0"/>
                            </a:rPr>
                            <m:t>𝜇</m:t>
                          </m:r>
                        </m:e>
                        <m:sub>
                          <m:r>
                            <a:rPr lang="en-US" sz="2400" b="0" i="1" smtClean="0">
                              <a:solidFill>
                                <a:srgbClr val="C00000"/>
                              </a:solidFill>
                              <a:latin typeface="Cambria Math" panose="02040503050406030204" pitchFamily="18" charset="0"/>
                            </a:rPr>
                            <m:t>𝑑𝑖𝑓𝑓</m:t>
                          </m:r>
                        </m:sub>
                      </m:sSub>
                      <m:r>
                        <a:rPr lang="en-US" sz="2400" b="0" i="1" smtClean="0">
                          <a:solidFill>
                            <a:srgbClr val="C00000"/>
                          </a:solidFill>
                          <a:latin typeface="Cambria Math" panose="02040503050406030204" pitchFamily="18" charset="0"/>
                        </a:rPr>
                        <m:t>=0</m:t>
                      </m:r>
                    </m:oMath>
                  </m:oMathPara>
                </a14:m>
                <a:endParaRPr lang="en-US" sz="2400" b="0" dirty="0" smtClean="0">
                  <a:solidFill>
                    <a:srgbClr val="C00000"/>
                  </a:solidFill>
                </a:endParaRPr>
              </a:p>
              <a:p>
                <a14:m>
                  <m:oMathPara xmlns:m="http://schemas.openxmlformats.org/officeDocument/2006/math">
                    <m:oMathParaPr>
                      <m:jc m:val="centerGroup"/>
                    </m:oMathParaPr>
                    <m:oMath xmlns:m="http://schemas.openxmlformats.org/officeDocument/2006/math">
                      <m:r>
                        <a:rPr lang="en-US" sz="2400" b="0" i="1" smtClean="0">
                          <a:solidFill>
                            <a:srgbClr val="C00000"/>
                          </a:solidFill>
                          <a:latin typeface="Cambria Math" panose="02040503050406030204" pitchFamily="18" charset="0"/>
                        </a:rPr>
                        <m:t>𝐻𝑎</m:t>
                      </m:r>
                      <m:r>
                        <a:rPr lang="en-US" sz="2400" b="0" i="1" smtClean="0">
                          <a:solidFill>
                            <a:srgbClr val="C00000"/>
                          </a:solidFill>
                          <a:latin typeface="Cambria Math" panose="02040503050406030204" pitchFamily="18" charset="0"/>
                        </a:rPr>
                        <m:t>: </m:t>
                      </m:r>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ea typeface="Cambria Math" panose="02040503050406030204" pitchFamily="18" charset="0"/>
                            </a:rPr>
                            <m:t>𝜇</m:t>
                          </m:r>
                        </m:e>
                        <m:sub>
                          <m:r>
                            <a:rPr lang="en-US" sz="2400" b="0" i="1" smtClean="0">
                              <a:solidFill>
                                <a:srgbClr val="C00000"/>
                              </a:solidFill>
                              <a:latin typeface="Cambria Math" panose="02040503050406030204" pitchFamily="18" charset="0"/>
                            </a:rPr>
                            <m:t>𝑑𝑖𝑓𝑓</m:t>
                          </m:r>
                        </m:sub>
                      </m:sSub>
                      <m:r>
                        <a:rPr lang="en-US" sz="2400" b="0" i="1" smtClean="0">
                          <a:solidFill>
                            <a:srgbClr val="C00000"/>
                          </a:solidFill>
                          <a:latin typeface="Cambria Math" panose="02040503050406030204" pitchFamily="18" charset="0"/>
                          <a:ea typeface="Cambria Math" panose="02040503050406030204" pitchFamily="18" charset="0"/>
                        </a:rPr>
                        <m:t>≠</m:t>
                      </m:r>
                      <m:r>
                        <a:rPr lang="en-US" sz="2400" b="0" i="1" smtClean="0">
                          <a:solidFill>
                            <a:srgbClr val="C00000"/>
                          </a:solidFill>
                          <a:latin typeface="Cambria Math" panose="02040503050406030204" pitchFamily="18" charset="0"/>
                        </a:rPr>
                        <m:t>0</m:t>
                      </m:r>
                    </m:oMath>
                  </m:oMathPara>
                </a14:m>
                <a:endParaRPr lang="en-US" sz="2400" dirty="0">
                  <a:solidFill>
                    <a:srgbClr val="C00000"/>
                  </a:solidFill>
                </a:endParaRPr>
              </a:p>
              <a:p>
                <a:endParaRPr lang="en-US" sz="2400" dirty="0">
                  <a:solidFill>
                    <a:srgbClr val="C00000"/>
                  </a:solidFill>
                </a:endParaRPr>
              </a:p>
            </p:txBody>
          </p:sp>
        </mc:Choice>
        <mc:Fallback>
          <p:sp>
            <p:nvSpPr>
              <p:cNvPr id="5" name="TextBox 4"/>
              <p:cNvSpPr txBox="1">
                <a:spLocks noRot="1" noChangeAspect="1" noMove="1" noResize="1" noEditPoints="1" noAdjustHandles="1" noChangeArrowheads="1" noChangeShapeType="1" noTextEdit="1"/>
              </p:cNvSpPr>
              <p:nvPr/>
            </p:nvSpPr>
            <p:spPr>
              <a:xfrm>
                <a:off x="6511490" y="3148050"/>
                <a:ext cx="1922065" cy="1167243"/>
              </a:xfrm>
              <a:prstGeom prst="rect">
                <a:avLst/>
              </a:prstGeom>
              <a:blipFill>
                <a:blip r:embed="rId2"/>
                <a:stretch>
                  <a:fillRect l="-3175" r="-3492"/>
                </a:stretch>
              </a:blipFill>
            </p:spPr>
            <p:txBody>
              <a:bodyPr/>
              <a:lstStyle/>
              <a:p>
                <a:r>
                  <a:rPr lang="en-US">
                    <a:noFill/>
                  </a:rPr>
                  <a:t> </a:t>
                </a:r>
              </a:p>
            </p:txBody>
          </p:sp>
        </mc:Fallback>
      </mc:AlternateContent>
      <p:sp>
        <p:nvSpPr>
          <p:cNvPr id="7" name="Rectangle 6"/>
          <p:cNvSpPr/>
          <p:nvPr/>
        </p:nvSpPr>
        <p:spPr>
          <a:xfrm>
            <a:off x="6403960" y="4152309"/>
            <a:ext cx="4662302" cy="830997"/>
          </a:xfrm>
          <a:prstGeom prst="rect">
            <a:avLst/>
          </a:prstGeom>
        </p:spPr>
        <p:txBody>
          <a:bodyPr wrap="none">
            <a:spAutoFit/>
          </a:bodyPr>
          <a:lstStyle/>
          <a:p>
            <a:r>
              <a:rPr lang="en-US" sz="2400" i="1" u="sng" spc="-40" dirty="0">
                <a:solidFill>
                  <a:srgbClr val="C00000"/>
                </a:solidFill>
              </a:rPr>
              <a:t>T = -</a:t>
            </a:r>
            <a:r>
              <a:rPr lang="en-US" sz="2400" i="1" u="sng" spc="-40" dirty="0" smtClean="0">
                <a:solidFill>
                  <a:srgbClr val="C00000"/>
                </a:solidFill>
              </a:rPr>
              <a:t>1.8</a:t>
            </a:r>
          </a:p>
          <a:p>
            <a:r>
              <a:rPr lang="en-US" sz="2400" i="1" u="sng" spc="-40" dirty="0" smtClean="0">
                <a:solidFill>
                  <a:srgbClr val="C00000"/>
                </a:solidFill>
              </a:rPr>
              <a:t>Degrees of Freedom = n-1 </a:t>
            </a:r>
            <a:r>
              <a:rPr lang="en-US" sz="2400" i="1" spc="-40" dirty="0" smtClean="0">
                <a:solidFill>
                  <a:srgbClr val="C00000"/>
                </a:solidFill>
              </a:rPr>
              <a:t>= 20-1 = 19</a:t>
            </a:r>
            <a:endParaRPr lang="en-US" sz="2400" dirty="0">
              <a:solidFill>
                <a:srgbClr val="C00000"/>
              </a:solidFill>
            </a:endParaRPr>
          </a:p>
        </p:txBody>
      </p:sp>
      <p:pic>
        <p:nvPicPr>
          <p:cNvPr id="9" name="Picture 8"/>
          <p:cNvPicPr>
            <a:picLocks noChangeAspect="1"/>
          </p:cNvPicPr>
          <p:nvPr/>
        </p:nvPicPr>
        <p:blipFill>
          <a:blip r:embed="rId3"/>
          <a:stretch>
            <a:fillRect/>
          </a:stretch>
        </p:blipFill>
        <p:spPr>
          <a:xfrm>
            <a:off x="2140621" y="3961946"/>
            <a:ext cx="3476324" cy="2819439"/>
          </a:xfrm>
          <a:prstGeom prst="rect">
            <a:avLst/>
          </a:prstGeom>
        </p:spPr>
      </p:pic>
      <p:sp>
        <p:nvSpPr>
          <p:cNvPr id="10" name="Rectangle 9"/>
          <p:cNvSpPr/>
          <p:nvPr/>
        </p:nvSpPr>
        <p:spPr>
          <a:xfrm>
            <a:off x="2140621" y="6352674"/>
            <a:ext cx="3634537" cy="36576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763477" y="5852160"/>
            <a:ext cx="596766" cy="369332"/>
          </a:xfrm>
          <a:prstGeom prst="rect">
            <a:avLst/>
          </a:prstGeom>
          <a:noFill/>
        </p:spPr>
        <p:txBody>
          <a:bodyPr wrap="square" rtlCol="0">
            <a:spAutoFit/>
          </a:bodyPr>
          <a:lstStyle/>
          <a:p>
            <a:r>
              <a:rPr lang="en-US" b="1" dirty="0" smtClean="0">
                <a:solidFill>
                  <a:srgbClr val="C00000"/>
                </a:solidFill>
              </a:rPr>
              <a:t>*</a:t>
            </a:r>
            <a:endParaRPr lang="en-US" b="1" dirty="0">
              <a:solidFill>
                <a:srgbClr val="C00000"/>
              </a:solidFill>
            </a:endParaRPr>
          </a:p>
        </p:txBody>
      </p:sp>
      <p:cxnSp>
        <p:nvCxnSpPr>
          <p:cNvPr id="14" name="Straight Arrow Connector 13"/>
          <p:cNvCxnSpPr/>
          <p:nvPr/>
        </p:nvCxnSpPr>
        <p:spPr>
          <a:xfrm flipH="1">
            <a:off x="3957889" y="4567807"/>
            <a:ext cx="3212932" cy="19677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564355" y="5235820"/>
            <a:ext cx="2593404" cy="369332"/>
          </a:xfrm>
          <a:prstGeom prst="rect">
            <a:avLst/>
          </a:prstGeom>
          <a:noFill/>
        </p:spPr>
        <p:txBody>
          <a:bodyPr wrap="square" rtlCol="0">
            <a:spAutoFit/>
          </a:bodyPr>
          <a:lstStyle/>
          <a:p>
            <a:r>
              <a:rPr lang="en-US" dirty="0" smtClean="0">
                <a:solidFill>
                  <a:srgbClr val="0070C0"/>
                </a:solidFill>
              </a:rPr>
              <a:t>Take absolute value.</a:t>
            </a:r>
            <a:endParaRPr lang="en-US" dirty="0">
              <a:solidFill>
                <a:srgbClr val="0070C0"/>
              </a:solidFill>
            </a:endParaRPr>
          </a:p>
        </p:txBody>
      </p:sp>
    </p:spTree>
    <p:extLst>
      <p:ext uri="{BB962C8B-B14F-4D97-AF65-F5344CB8AC3E}">
        <p14:creationId xmlns:p14="http://schemas.microsoft.com/office/powerpoint/2010/main" val="2618730148"/>
      </p:ext>
    </p:extLst>
  </p:cSld>
  <p:clrMapOvr>
    <a:masterClrMapping/>
  </p:clrMapOvr>
  <p:transition>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36884" y="318110"/>
            <a:ext cx="11656194" cy="355845"/>
          </a:xfrm>
          <a:prstGeom prst="rect">
            <a:avLst/>
          </a:prstGeom>
          <a:solidFill>
            <a:srgbClr val="9AB8CE"/>
          </a:solidFill>
        </p:spPr>
        <p:txBody>
          <a:bodyPr vert="horz" wrap="square" lIns="0" tIns="50334" rIns="0" bIns="0" rtlCol="0">
            <a:spAutoFit/>
          </a:bodyPr>
          <a:lstStyle/>
          <a:p>
            <a:pPr marL="118288">
              <a:spcBef>
                <a:spcPts val="396"/>
              </a:spcBef>
            </a:pPr>
            <a:r>
              <a:rPr sz="1982" dirty="0">
                <a:solidFill>
                  <a:srgbClr val="1A2E3D"/>
                </a:solidFill>
                <a:latin typeface="Arial"/>
                <a:cs typeface="Arial"/>
              </a:rPr>
              <a:t>Clicker</a:t>
            </a:r>
            <a:r>
              <a:rPr sz="1982" spc="-10" dirty="0">
                <a:solidFill>
                  <a:srgbClr val="1A2E3D"/>
                </a:solidFill>
                <a:latin typeface="Arial"/>
                <a:cs typeface="Arial"/>
              </a:rPr>
              <a:t> </a:t>
            </a:r>
            <a:r>
              <a:rPr sz="1982" spc="10" dirty="0">
                <a:solidFill>
                  <a:srgbClr val="1A2E3D"/>
                </a:solidFill>
                <a:latin typeface="Arial"/>
                <a:cs typeface="Arial"/>
              </a:rPr>
              <a:t>question</a:t>
            </a:r>
            <a:endParaRPr sz="1982">
              <a:latin typeface="Arial"/>
              <a:cs typeface="Arial"/>
            </a:endParaRPr>
          </a:p>
        </p:txBody>
      </p:sp>
      <p:sp>
        <p:nvSpPr>
          <p:cNvPr id="3" name="object 3"/>
          <p:cNvSpPr txBox="1">
            <a:spLocks noGrp="1"/>
          </p:cNvSpPr>
          <p:nvPr>
            <p:ph type="title"/>
          </p:nvPr>
        </p:nvSpPr>
        <p:spPr>
          <a:xfrm>
            <a:off x="336884" y="760409"/>
            <a:ext cx="11656194" cy="1160060"/>
          </a:xfrm>
          <a:prstGeom prst="rect">
            <a:avLst/>
          </a:prstGeom>
          <a:solidFill>
            <a:srgbClr val="D6E2EB"/>
          </a:solidFill>
        </p:spPr>
        <p:txBody>
          <a:bodyPr vert="horz" wrap="square" lIns="0" tIns="61657" rIns="0" bIns="0" rtlCol="0" anchor="ctr">
            <a:spAutoFit/>
          </a:bodyPr>
          <a:lstStyle/>
          <a:p>
            <a:pPr marL="118288" marR="184982">
              <a:lnSpc>
                <a:spcPct val="100000"/>
              </a:lnSpc>
              <a:spcBef>
                <a:spcPts val="484"/>
              </a:spcBef>
            </a:pPr>
            <a:r>
              <a:rPr lang="en-US" sz="2378" spc="-40" dirty="0" smtClean="0">
                <a:solidFill>
                  <a:srgbClr val="1A2E3D"/>
                </a:solidFill>
              </a:rPr>
              <a:t>A group of researchers want to see if there is a </a:t>
            </a:r>
            <a:r>
              <a:rPr lang="en-US" sz="2378" u="sng" spc="-40" dirty="0" smtClean="0">
                <a:solidFill>
                  <a:srgbClr val="1A2E3D"/>
                </a:solidFill>
              </a:rPr>
              <a:t>difference</a:t>
            </a:r>
            <a:r>
              <a:rPr lang="en-US" sz="2378" spc="-40" dirty="0" smtClean="0">
                <a:solidFill>
                  <a:srgbClr val="1A2E3D"/>
                </a:solidFill>
              </a:rPr>
              <a:t> in the average SAT score between the oldest and youngest child in a family. </a:t>
            </a:r>
            <a:r>
              <a:rPr lang="en-US" sz="2378" u="sng" spc="-40" dirty="0" smtClean="0">
                <a:solidFill>
                  <a:srgbClr val="1A2E3D"/>
                </a:solidFill>
              </a:rPr>
              <a:t>20 families with just two children were sampled </a:t>
            </a:r>
            <a:r>
              <a:rPr lang="en-US" sz="2378" spc="-40" dirty="0" smtClean="0">
                <a:solidFill>
                  <a:srgbClr val="1A2E3D"/>
                </a:solidFill>
              </a:rPr>
              <a:t>and the SAT score was recorded for each child. The test statistic for this test is </a:t>
            </a:r>
            <a:r>
              <a:rPr lang="en-US" sz="2378" i="1" spc="-40" dirty="0" smtClean="0">
                <a:solidFill>
                  <a:srgbClr val="1A2E3D"/>
                </a:solidFill>
              </a:rPr>
              <a:t>T = -1.8. </a:t>
            </a:r>
            <a:r>
              <a:rPr lang="en-US" sz="2378" spc="-40" dirty="0" smtClean="0">
                <a:solidFill>
                  <a:srgbClr val="1A2E3D"/>
                </a:solidFill>
              </a:rPr>
              <a:t>What is the p-value?</a:t>
            </a:r>
            <a:endParaRPr sz="2378" i="1" dirty="0">
              <a:latin typeface="Times New Roman"/>
              <a:cs typeface="Times New Roman"/>
            </a:endParaRPr>
          </a:p>
        </p:txBody>
      </p:sp>
      <p:sp>
        <p:nvSpPr>
          <p:cNvPr id="4" name="object 4"/>
          <p:cNvSpPr txBox="1"/>
          <p:nvPr/>
        </p:nvSpPr>
        <p:spPr>
          <a:xfrm>
            <a:off x="417860" y="2189513"/>
            <a:ext cx="5670119" cy="1797488"/>
          </a:xfrm>
          <a:prstGeom prst="rect">
            <a:avLst/>
          </a:prstGeom>
        </p:spPr>
        <p:txBody>
          <a:bodyPr vert="horz" wrap="square" lIns="0" tIns="101926" rIns="0" bIns="0" rtlCol="0">
            <a:spAutoFit/>
          </a:bodyPr>
          <a:lstStyle/>
          <a:p>
            <a:pPr marL="505869" indent="-480701">
              <a:spcBef>
                <a:spcPts val="604"/>
              </a:spcBef>
              <a:buClr>
                <a:srgbClr val="024F84"/>
              </a:buClr>
              <a:buFontTx/>
              <a:buAutoNum type="alphaLcParenBoth"/>
              <a:tabLst>
                <a:tab pos="507125" algn="l"/>
              </a:tabLst>
            </a:pPr>
            <a:r>
              <a:rPr lang="en-US" sz="2378" spc="-40" dirty="0" smtClean="0">
                <a:latin typeface="Arial"/>
                <a:cs typeface="Arial"/>
              </a:rPr>
              <a:t>0.01 &lt; p-value &lt; 0.025</a:t>
            </a:r>
          </a:p>
          <a:p>
            <a:pPr marL="505869" indent="-480701">
              <a:spcBef>
                <a:spcPts val="604"/>
              </a:spcBef>
              <a:buClr>
                <a:srgbClr val="024F84"/>
              </a:buClr>
              <a:buAutoNum type="alphaLcParenBoth"/>
              <a:tabLst>
                <a:tab pos="507125" algn="l"/>
              </a:tabLst>
            </a:pPr>
            <a:r>
              <a:rPr lang="en-US" sz="2378" spc="-40" dirty="0" smtClean="0">
                <a:latin typeface="Arial"/>
                <a:cs typeface="Arial"/>
              </a:rPr>
              <a:t>0.025 &lt; p-value &lt; 0.05</a:t>
            </a:r>
            <a:endParaRPr lang="en-US" sz="2378" dirty="0" smtClean="0">
              <a:latin typeface="Arial"/>
              <a:cs typeface="Arial"/>
            </a:endParaRPr>
          </a:p>
          <a:p>
            <a:pPr marL="505869" indent="-480701">
              <a:spcBef>
                <a:spcPts val="604"/>
              </a:spcBef>
              <a:buClr>
                <a:srgbClr val="024F84"/>
              </a:buClr>
              <a:buAutoNum type="alphaLcParenBoth"/>
              <a:tabLst>
                <a:tab pos="507125" algn="l"/>
              </a:tabLst>
            </a:pPr>
            <a:r>
              <a:rPr lang="en-US" sz="2378" b="1" i="1" spc="-40" dirty="0" smtClean="0">
                <a:solidFill>
                  <a:srgbClr val="C00000"/>
                </a:solidFill>
                <a:latin typeface="Arial"/>
                <a:cs typeface="Arial"/>
              </a:rPr>
              <a:t>0.05 &lt; p-value &lt; 0.10</a:t>
            </a:r>
            <a:endParaRPr sz="2378" b="1" i="1" dirty="0">
              <a:solidFill>
                <a:srgbClr val="C00000"/>
              </a:solidFill>
              <a:latin typeface="Arial"/>
              <a:cs typeface="Arial"/>
            </a:endParaRPr>
          </a:p>
          <a:p>
            <a:pPr marL="505869" indent="-480701">
              <a:spcBef>
                <a:spcPts val="604"/>
              </a:spcBef>
              <a:buClr>
                <a:srgbClr val="024F84"/>
              </a:buClr>
              <a:buAutoNum type="alphaLcParenBoth"/>
              <a:tabLst>
                <a:tab pos="507125" algn="l"/>
              </a:tabLst>
            </a:pPr>
            <a:r>
              <a:rPr lang="en-US" sz="2378" spc="-40" dirty="0" smtClean="0">
                <a:latin typeface="Arial"/>
                <a:cs typeface="Arial"/>
              </a:rPr>
              <a:t>0.10 &lt; p-value &lt; 0.20</a:t>
            </a:r>
            <a:endParaRPr lang="en-US" sz="2378" dirty="0" smtClean="0">
              <a:latin typeface="Arial"/>
              <a:cs typeface="Arial"/>
            </a:endParaRPr>
          </a:p>
        </p:txBody>
      </p:sp>
      <p:sp>
        <p:nvSpPr>
          <p:cNvPr id="6" name="TextBox 5"/>
          <p:cNvSpPr txBox="1"/>
          <p:nvPr/>
        </p:nvSpPr>
        <p:spPr>
          <a:xfrm>
            <a:off x="5921141" y="2317053"/>
            <a:ext cx="6270859" cy="830997"/>
          </a:xfrm>
          <a:prstGeom prst="rect">
            <a:avLst/>
          </a:prstGeom>
          <a:noFill/>
        </p:spPr>
        <p:txBody>
          <a:bodyPr wrap="square" rtlCol="0">
            <a:spAutoFit/>
          </a:bodyPr>
          <a:lstStyle/>
          <a:p>
            <a:r>
              <a:rPr lang="en-US" sz="2400" b="1" u="sng" dirty="0" smtClean="0"/>
              <a:t>Population Parameter of Interest:</a:t>
            </a:r>
          </a:p>
          <a:p>
            <a:pPr marL="342900" indent="-342900">
              <a:buFont typeface="Arial" panose="020B0604020202020204" pitchFamily="34" charset="0"/>
              <a:buChar char="•"/>
            </a:pPr>
            <a:r>
              <a:rPr lang="en-US" sz="2400" b="1" dirty="0" err="1">
                <a:solidFill>
                  <a:srgbClr val="C00000"/>
                </a:solidFill>
              </a:rPr>
              <a:t>μ</a:t>
            </a:r>
            <a:r>
              <a:rPr lang="en-US" sz="1600" b="1" dirty="0" err="1" smtClean="0">
                <a:solidFill>
                  <a:srgbClr val="C00000"/>
                </a:solidFill>
              </a:rPr>
              <a:t>diff</a:t>
            </a:r>
            <a:r>
              <a:rPr lang="en-US" sz="2400" b="1" dirty="0" smtClean="0">
                <a:solidFill>
                  <a:srgbClr val="C00000"/>
                </a:solidFill>
              </a:rPr>
              <a:t> (Paired Means Test)</a:t>
            </a:r>
            <a:endParaRPr lang="en-US" sz="2400" b="1" dirty="0"/>
          </a:p>
        </p:txBody>
      </p:sp>
      <mc:AlternateContent xmlns:mc="http://schemas.openxmlformats.org/markup-compatibility/2006">
        <mc:Choice xmlns:a14="http://schemas.microsoft.com/office/drawing/2010/main" Requires="a14">
          <p:sp>
            <p:nvSpPr>
              <p:cNvPr id="5" name="TextBox 4"/>
              <p:cNvSpPr txBox="1"/>
              <p:nvPr/>
            </p:nvSpPr>
            <p:spPr>
              <a:xfrm>
                <a:off x="6511490" y="3148050"/>
                <a:ext cx="1922065" cy="1167243"/>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2400" b="0" i="1" smtClean="0">
                          <a:solidFill>
                            <a:srgbClr val="C00000"/>
                          </a:solidFill>
                          <a:latin typeface="Cambria Math" panose="02040503050406030204" pitchFamily="18" charset="0"/>
                        </a:rPr>
                        <m:t>𝐻𝑜</m:t>
                      </m:r>
                      <m:r>
                        <a:rPr lang="en-US" sz="2400" b="0" i="1" smtClean="0">
                          <a:solidFill>
                            <a:srgbClr val="C00000"/>
                          </a:solidFill>
                          <a:latin typeface="Cambria Math" panose="02040503050406030204" pitchFamily="18" charset="0"/>
                        </a:rPr>
                        <m:t>: </m:t>
                      </m:r>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ea typeface="Cambria Math" panose="02040503050406030204" pitchFamily="18" charset="0"/>
                            </a:rPr>
                            <m:t>𝜇</m:t>
                          </m:r>
                        </m:e>
                        <m:sub>
                          <m:r>
                            <a:rPr lang="en-US" sz="2400" b="0" i="1" smtClean="0">
                              <a:solidFill>
                                <a:srgbClr val="C00000"/>
                              </a:solidFill>
                              <a:latin typeface="Cambria Math" panose="02040503050406030204" pitchFamily="18" charset="0"/>
                            </a:rPr>
                            <m:t>𝑑𝑖𝑓𝑓</m:t>
                          </m:r>
                        </m:sub>
                      </m:sSub>
                      <m:r>
                        <a:rPr lang="en-US" sz="2400" b="0" i="1" smtClean="0">
                          <a:solidFill>
                            <a:srgbClr val="C00000"/>
                          </a:solidFill>
                          <a:latin typeface="Cambria Math" panose="02040503050406030204" pitchFamily="18" charset="0"/>
                        </a:rPr>
                        <m:t>=0</m:t>
                      </m:r>
                    </m:oMath>
                  </m:oMathPara>
                </a14:m>
                <a:endParaRPr lang="en-US" sz="2400" b="0" dirty="0" smtClean="0">
                  <a:solidFill>
                    <a:srgbClr val="C00000"/>
                  </a:solidFill>
                </a:endParaRPr>
              </a:p>
              <a:p>
                <a14:m>
                  <m:oMathPara xmlns:m="http://schemas.openxmlformats.org/officeDocument/2006/math">
                    <m:oMathParaPr>
                      <m:jc m:val="centerGroup"/>
                    </m:oMathParaPr>
                    <m:oMath xmlns:m="http://schemas.openxmlformats.org/officeDocument/2006/math">
                      <m:r>
                        <a:rPr lang="en-US" sz="2400" b="0" i="1" smtClean="0">
                          <a:solidFill>
                            <a:srgbClr val="C00000"/>
                          </a:solidFill>
                          <a:latin typeface="Cambria Math" panose="02040503050406030204" pitchFamily="18" charset="0"/>
                        </a:rPr>
                        <m:t>𝐻𝑎</m:t>
                      </m:r>
                      <m:r>
                        <a:rPr lang="en-US" sz="2400" b="0" i="1" smtClean="0">
                          <a:solidFill>
                            <a:srgbClr val="C00000"/>
                          </a:solidFill>
                          <a:latin typeface="Cambria Math" panose="02040503050406030204" pitchFamily="18" charset="0"/>
                        </a:rPr>
                        <m:t>: </m:t>
                      </m:r>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ea typeface="Cambria Math" panose="02040503050406030204" pitchFamily="18" charset="0"/>
                            </a:rPr>
                            <m:t>𝜇</m:t>
                          </m:r>
                        </m:e>
                        <m:sub>
                          <m:r>
                            <a:rPr lang="en-US" sz="2400" b="0" i="1" smtClean="0">
                              <a:solidFill>
                                <a:srgbClr val="C00000"/>
                              </a:solidFill>
                              <a:latin typeface="Cambria Math" panose="02040503050406030204" pitchFamily="18" charset="0"/>
                            </a:rPr>
                            <m:t>𝑑𝑖𝑓𝑓</m:t>
                          </m:r>
                        </m:sub>
                      </m:sSub>
                      <m:r>
                        <a:rPr lang="en-US" sz="2400" b="0" i="1" smtClean="0">
                          <a:solidFill>
                            <a:srgbClr val="C00000"/>
                          </a:solidFill>
                          <a:latin typeface="Cambria Math" panose="02040503050406030204" pitchFamily="18" charset="0"/>
                          <a:ea typeface="Cambria Math" panose="02040503050406030204" pitchFamily="18" charset="0"/>
                        </a:rPr>
                        <m:t>≠</m:t>
                      </m:r>
                      <m:r>
                        <a:rPr lang="en-US" sz="2400" b="0" i="1" smtClean="0">
                          <a:solidFill>
                            <a:srgbClr val="C00000"/>
                          </a:solidFill>
                          <a:latin typeface="Cambria Math" panose="02040503050406030204" pitchFamily="18" charset="0"/>
                        </a:rPr>
                        <m:t>0</m:t>
                      </m:r>
                    </m:oMath>
                  </m:oMathPara>
                </a14:m>
                <a:endParaRPr lang="en-US" sz="2400" dirty="0">
                  <a:solidFill>
                    <a:srgbClr val="C00000"/>
                  </a:solidFill>
                </a:endParaRPr>
              </a:p>
              <a:p>
                <a:endParaRPr lang="en-US" sz="2400" dirty="0">
                  <a:solidFill>
                    <a:srgbClr val="C00000"/>
                  </a:solidFill>
                </a:endParaRPr>
              </a:p>
            </p:txBody>
          </p:sp>
        </mc:Choice>
        <mc:Fallback>
          <p:sp>
            <p:nvSpPr>
              <p:cNvPr id="5" name="TextBox 4"/>
              <p:cNvSpPr txBox="1">
                <a:spLocks noRot="1" noChangeAspect="1" noMove="1" noResize="1" noEditPoints="1" noAdjustHandles="1" noChangeArrowheads="1" noChangeShapeType="1" noTextEdit="1"/>
              </p:cNvSpPr>
              <p:nvPr/>
            </p:nvSpPr>
            <p:spPr>
              <a:xfrm>
                <a:off x="6511490" y="3148050"/>
                <a:ext cx="1922065" cy="1167243"/>
              </a:xfrm>
              <a:prstGeom prst="rect">
                <a:avLst/>
              </a:prstGeom>
              <a:blipFill>
                <a:blip r:embed="rId2"/>
                <a:stretch>
                  <a:fillRect l="-3175" r="-3492"/>
                </a:stretch>
              </a:blipFill>
            </p:spPr>
            <p:txBody>
              <a:bodyPr/>
              <a:lstStyle/>
              <a:p>
                <a:r>
                  <a:rPr lang="en-US">
                    <a:noFill/>
                  </a:rPr>
                  <a:t> </a:t>
                </a:r>
              </a:p>
            </p:txBody>
          </p:sp>
        </mc:Fallback>
      </mc:AlternateContent>
      <p:sp>
        <p:nvSpPr>
          <p:cNvPr id="7" name="Rectangle 6"/>
          <p:cNvSpPr/>
          <p:nvPr/>
        </p:nvSpPr>
        <p:spPr>
          <a:xfrm>
            <a:off x="6403960" y="4152309"/>
            <a:ext cx="4662302" cy="830997"/>
          </a:xfrm>
          <a:prstGeom prst="rect">
            <a:avLst/>
          </a:prstGeom>
        </p:spPr>
        <p:txBody>
          <a:bodyPr wrap="none">
            <a:spAutoFit/>
          </a:bodyPr>
          <a:lstStyle/>
          <a:p>
            <a:r>
              <a:rPr lang="en-US" sz="2400" i="1" u="sng" spc="-40" dirty="0">
                <a:solidFill>
                  <a:srgbClr val="C00000"/>
                </a:solidFill>
              </a:rPr>
              <a:t>T = -</a:t>
            </a:r>
            <a:r>
              <a:rPr lang="en-US" sz="2400" i="1" u="sng" spc="-40" dirty="0" smtClean="0">
                <a:solidFill>
                  <a:srgbClr val="C00000"/>
                </a:solidFill>
              </a:rPr>
              <a:t>1.8</a:t>
            </a:r>
          </a:p>
          <a:p>
            <a:r>
              <a:rPr lang="en-US" sz="2400" i="1" u="sng" spc="-40" dirty="0" smtClean="0">
                <a:solidFill>
                  <a:srgbClr val="C00000"/>
                </a:solidFill>
              </a:rPr>
              <a:t>Degrees of Freedom = n-1 </a:t>
            </a:r>
            <a:r>
              <a:rPr lang="en-US" sz="2400" i="1" spc="-40" dirty="0" smtClean="0">
                <a:solidFill>
                  <a:srgbClr val="C00000"/>
                </a:solidFill>
              </a:rPr>
              <a:t>= 20-1 = 19</a:t>
            </a:r>
            <a:endParaRPr lang="en-US" sz="2400" dirty="0">
              <a:solidFill>
                <a:srgbClr val="C00000"/>
              </a:solidFill>
            </a:endParaRPr>
          </a:p>
        </p:txBody>
      </p:sp>
      <p:pic>
        <p:nvPicPr>
          <p:cNvPr id="9" name="Picture 8"/>
          <p:cNvPicPr>
            <a:picLocks noChangeAspect="1"/>
          </p:cNvPicPr>
          <p:nvPr/>
        </p:nvPicPr>
        <p:blipFill>
          <a:blip r:embed="rId3"/>
          <a:stretch>
            <a:fillRect/>
          </a:stretch>
        </p:blipFill>
        <p:spPr>
          <a:xfrm>
            <a:off x="2140621" y="3961946"/>
            <a:ext cx="3476324" cy="2819439"/>
          </a:xfrm>
          <a:prstGeom prst="rect">
            <a:avLst/>
          </a:prstGeom>
        </p:spPr>
      </p:pic>
      <p:sp>
        <p:nvSpPr>
          <p:cNvPr id="10" name="Rectangle 9"/>
          <p:cNvSpPr/>
          <p:nvPr/>
        </p:nvSpPr>
        <p:spPr>
          <a:xfrm>
            <a:off x="2140621" y="6352674"/>
            <a:ext cx="3634537" cy="36576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763477" y="5852160"/>
            <a:ext cx="596766" cy="369332"/>
          </a:xfrm>
          <a:prstGeom prst="rect">
            <a:avLst/>
          </a:prstGeom>
          <a:noFill/>
        </p:spPr>
        <p:txBody>
          <a:bodyPr wrap="square" rtlCol="0">
            <a:spAutoFit/>
          </a:bodyPr>
          <a:lstStyle/>
          <a:p>
            <a:r>
              <a:rPr lang="en-US" b="1" dirty="0" smtClean="0">
                <a:solidFill>
                  <a:srgbClr val="C00000"/>
                </a:solidFill>
              </a:rPr>
              <a:t>*</a:t>
            </a:r>
            <a:endParaRPr lang="en-US" b="1" dirty="0">
              <a:solidFill>
                <a:srgbClr val="C00000"/>
              </a:solidFill>
            </a:endParaRPr>
          </a:p>
        </p:txBody>
      </p:sp>
      <p:cxnSp>
        <p:nvCxnSpPr>
          <p:cNvPr id="14" name="Straight Arrow Connector 13"/>
          <p:cNvCxnSpPr/>
          <p:nvPr/>
        </p:nvCxnSpPr>
        <p:spPr>
          <a:xfrm flipH="1">
            <a:off x="3957889" y="4567807"/>
            <a:ext cx="3212932" cy="19677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3890512" y="6102417"/>
            <a:ext cx="0" cy="4716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564355" y="5235820"/>
            <a:ext cx="2593404" cy="369332"/>
          </a:xfrm>
          <a:prstGeom prst="rect">
            <a:avLst/>
          </a:prstGeom>
          <a:noFill/>
        </p:spPr>
        <p:txBody>
          <a:bodyPr wrap="square" rtlCol="0">
            <a:spAutoFit/>
          </a:bodyPr>
          <a:lstStyle/>
          <a:p>
            <a:r>
              <a:rPr lang="en-US" dirty="0" smtClean="0">
                <a:solidFill>
                  <a:srgbClr val="0070C0"/>
                </a:solidFill>
              </a:rPr>
              <a:t>Take absolute value.</a:t>
            </a:r>
            <a:endParaRPr lang="en-US" dirty="0">
              <a:solidFill>
                <a:srgbClr val="0070C0"/>
              </a:solidFill>
            </a:endParaRPr>
          </a:p>
        </p:txBody>
      </p:sp>
    </p:spTree>
    <p:extLst>
      <p:ext uri="{BB962C8B-B14F-4D97-AF65-F5344CB8AC3E}">
        <p14:creationId xmlns:p14="http://schemas.microsoft.com/office/powerpoint/2010/main" val="2335809452"/>
      </p:ext>
    </p:extLst>
  </p:cSld>
  <p:clrMapOvr>
    <a:masterClrMapping/>
  </p:clrMapOvr>
  <p:transition>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36884" y="318110"/>
            <a:ext cx="11656194" cy="355845"/>
          </a:xfrm>
          <a:prstGeom prst="rect">
            <a:avLst/>
          </a:prstGeom>
          <a:solidFill>
            <a:srgbClr val="9AB8CE"/>
          </a:solidFill>
        </p:spPr>
        <p:txBody>
          <a:bodyPr vert="horz" wrap="square" lIns="0" tIns="50334" rIns="0" bIns="0" rtlCol="0">
            <a:spAutoFit/>
          </a:bodyPr>
          <a:lstStyle/>
          <a:p>
            <a:pPr marL="118288">
              <a:spcBef>
                <a:spcPts val="396"/>
              </a:spcBef>
            </a:pPr>
            <a:r>
              <a:rPr sz="1982" dirty="0">
                <a:solidFill>
                  <a:srgbClr val="1A2E3D"/>
                </a:solidFill>
                <a:latin typeface="Arial"/>
                <a:cs typeface="Arial"/>
              </a:rPr>
              <a:t>Clicker</a:t>
            </a:r>
            <a:r>
              <a:rPr sz="1982" spc="-10" dirty="0">
                <a:solidFill>
                  <a:srgbClr val="1A2E3D"/>
                </a:solidFill>
                <a:latin typeface="Arial"/>
                <a:cs typeface="Arial"/>
              </a:rPr>
              <a:t> </a:t>
            </a:r>
            <a:r>
              <a:rPr sz="1982" spc="10" dirty="0">
                <a:solidFill>
                  <a:srgbClr val="1A2E3D"/>
                </a:solidFill>
                <a:latin typeface="Arial"/>
                <a:cs typeface="Arial"/>
              </a:rPr>
              <a:t>question</a:t>
            </a:r>
            <a:endParaRPr sz="1982">
              <a:latin typeface="Arial"/>
              <a:cs typeface="Arial"/>
            </a:endParaRPr>
          </a:p>
        </p:txBody>
      </p:sp>
      <p:sp>
        <p:nvSpPr>
          <p:cNvPr id="3" name="object 3"/>
          <p:cNvSpPr txBox="1">
            <a:spLocks noGrp="1"/>
          </p:cNvSpPr>
          <p:nvPr>
            <p:ph type="title"/>
          </p:nvPr>
        </p:nvSpPr>
        <p:spPr>
          <a:xfrm>
            <a:off x="336884" y="760409"/>
            <a:ext cx="11656194" cy="1160060"/>
          </a:xfrm>
          <a:prstGeom prst="rect">
            <a:avLst/>
          </a:prstGeom>
          <a:solidFill>
            <a:srgbClr val="D6E2EB"/>
          </a:solidFill>
        </p:spPr>
        <p:txBody>
          <a:bodyPr vert="horz" wrap="square" lIns="0" tIns="61657" rIns="0" bIns="0" rtlCol="0" anchor="ctr">
            <a:spAutoFit/>
          </a:bodyPr>
          <a:lstStyle/>
          <a:p>
            <a:pPr marL="118288" marR="184982">
              <a:lnSpc>
                <a:spcPct val="100000"/>
              </a:lnSpc>
              <a:spcBef>
                <a:spcPts val="484"/>
              </a:spcBef>
            </a:pPr>
            <a:r>
              <a:rPr lang="en-US" sz="2378" spc="-40" dirty="0" smtClean="0">
                <a:solidFill>
                  <a:srgbClr val="1A2E3D"/>
                </a:solidFill>
              </a:rPr>
              <a:t>A group of researchers want to see if there is a </a:t>
            </a:r>
            <a:r>
              <a:rPr lang="en-US" sz="2378" u="sng" spc="-40" dirty="0" smtClean="0">
                <a:solidFill>
                  <a:srgbClr val="1A2E3D"/>
                </a:solidFill>
              </a:rPr>
              <a:t>difference</a:t>
            </a:r>
            <a:r>
              <a:rPr lang="en-US" sz="2378" spc="-40" dirty="0" smtClean="0">
                <a:solidFill>
                  <a:srgbClr val="1A2E3D"/>
                </a:solidFill>
              </a:rPr>
              <a:t> in the average SAT score between the oldest and youngest child in a family. </a:t>
            </a:r>
            <a:r>
              <a:rPr lang="en-US" sz="2378" u="sng" spc="-40" dirty="0" smtClean="0">
                <a:solidFill>
                  <a:srgbClr val="1A2E3D"/>
                </a:solidFill>
              </a:rPr>
              <a:t>20 families with just two children were sampled </a:t>
            </a:r>
            <a:r>
              <a:rPr lang="en-US" sz="2378" spc="-40" dirty="0" smtClean="0">
                <a:solidFill>
                  <a:srgbClr val="1A2E3D"/>
                </a:solidFill>
              </a:rPr>
              <a:t>and the SAT score was recorded for each child. The test statistic for this test is </a:t>
            </a:r>
            <a:r>
              <a:rPr lang="en-US" sz="2378" i="1" spc="-40" dirty="0" smtClean="0">
                <a:solidFill>
                  <a:srgbClr val="1A2E3D"/>
                </a:solidFill>
              </a:rPr>
              <a:t>T = -1.8. </a:t>
            </a:r>
            <a:r>
              <a:rPr lang="en-US" sz="2378" spc="-40" dirty="0" smtClean="0">
                <a:solidFill>
                  <a:srgbClr val="1A2E3D"/>
                </a:solidFill>
              </a:rPr>
              <a:t>What is the p-value?</a:t>
            </a:r>
            <a:endParaRPr sz="2378" i="1" dirty="0">
              <a:latin typeface="Times New Roman"/>
              <a:cs typeface="Times New Roman"/>
            </a:endParaRPr>
          </a:p>
        </p:txBody>
      </p:sp>
      <p:sp>
        <p:nvSpPr>
          <p:cNvPr id="4" name="object 4"/>
          <p:cNvSpPr txBox="1"/>
          <p:nvPr/>
        </p:nvSpPr>
        <p:spPr>
          <a:xfrm>
            <a:off x="417860" y="2189513"/>
            <a:ext cx="5670119" cy="1797488"/>
          </a:xfrm>
          <a:prstGeom prst="rect">
            <a:avLst/>
          </a:prstGeom>
        </p:spPr>
        <p:txBody>
          <a:bodyPr vert="horz" wrap="square" lIns="0" tIns="101926" rIns="0" bIns="0" rtlCol="0">
            <a:spAutoFit/>
          </a:bodyPr>
          <a:lstStyle/>
          <a:p>
            <a:pPr marL="505869" indent="-480701">
              <a:spcBef>
                <a:spcPts val="604"/>
              </a:spcBef>
              <a:buClr>
                <a:srgbClr val="024F84"/>
              </a:buClr>
              <a:buFontTx/>
              <a:buAutoNum type="alphaLcParenBoth"/>
              <a:tabLst>
                <a:tab pos="507125" algn="l"/>
              </a:tabLst>
            </a:pPr>
            <a:r>
              <a:rPr lang="en-US" sz="2378" spc="-40" dirty="0" smtClean="0">
                <a:latin typeface="Arial"/>
                <a:cs typeface="Arial"/>
              </a:rPr>
              <a:t>0.01 &lt; p-value &lt; 0.025</a:t>
            </a:r>
          </a:p>
          <a:p>
            <a:pPr marL="505869" indent="-480701">
              <a:spcBef>
                <a:spcPts val="604"/>
              </a:spcBef>
              <a:buClr>
                <a:srgbClr val="024F84"/>
              </a:buClr>
              <a:buAutoNum type="alphaLcParenBoth"/>
              <a:tabLst>
                <a:tab pos="507125" algn="l"/>
              </a:tabLst>
            </a:pPr>
            <a:r>
              <a:rPr lang="en-US" sz="2378" spc="-40" dirty="0" smtClean="0">
                <a:latin typeface="Arial"/>
                <a:cs typeface="Arial"/>
              </a:rPr>
              <a:t>0.025 &lt; p-value &lt; 0.05</a:t>
            </a:r>
            <a:endParaRPr lang="en-US" sz="2378" dirty="0" smtClean="0">
              <a:latin typeface="Arial"/>
              <a:cs typeface="Arial"/>
            </a:endParaRPr>
          </a:p>
          <a:p>
            <a:pPr marL="505869" indent="-480701">
              <a:spcBef>
                <a:spcPts val="604"/>
              </a:spcBef>
              <a:buClr>
                <a:srgbClr val="024F84"/>
              </a:buClr>
              <a:buAutoNum type="alphaLcParenBoth"/>
              <a:tabLst>
                <a:tab pos="507125" algn="l"/>
              </a:tabLst>
            </a:pPr>
            <a:r>
              <a:rPr lang="en-US" sz="2378" b="1" i="1" spc="-40" dirty="0" smtClean="0">
                <a:solidFill>
                  <a:srgbClr val="C00000"/>
                </a:solidFill>
                <a:latin typeface="Arial"/>
                <a:cs typeface="Arial"/>
              </a:rPr>
              <a:t>0.05 &lt; p-value &lt; 0.10</a:t>
            </a:r>
            <a:endParaRPr sz="2378" b="1" i="1" dirty="0">
              <a:solidFill>
                <a:srgbClr val="C00000"/>
              </a:solidFill>
              <a:latin typeface="Arial"/>
              <a:cs typeface="Arial"/>
            </a:endParaRPr>
          </a:p>
          <a:p>
            <a:pPr marL="505869" indent="-480701">
              <a:spcBef>
                <a:spcPts val="604"/>
              </a:spcBef>
              <a:buClr>
                <a:srgbClr val="024F84"/>
              </a:buClr>
              <a:buAutoNum type="alphaLcParenBoth"/>
              <a:tabLst>
                <a:tab pos="507125" algn="l"/>
              </a:tabLst>
            </a:pPr>
            <a:r>
              <a:rPr lang="en-US" sz="2378" spc="-40" dirty="0" smtClean="0">
                <a:latin typeface="Arial"/>
                <a:cs typeface="Arial"/>
              </a:rPr>
              <a:t>0.10 &lt; p-value &lt; 0.20</a:t>
            </a:r>
            <a:endParaRPr lang="en-US" sz="2378" dirty="0" smtClean="0">
              <a:latin typeface="Arial"/>
              <a:cs typeface="Arial"/>
            </a:endParaRPr>
          </a:p>
        </p:txBody>
      </p:sp>
      <p:sp>
        <p:nvSpPr>
          <p:cNvPr id="6" name="TextBox 5"/>
          <p:cNvSpPr txBox="1"/>
          <p:nvPr/>
        </p:nvSpPr>
        <p:spPr>
          <a:xfrm>
            <a:off x="5921141" y="2317053"/>
            <a:ext cx="6270859" cy="830997"/>
          </a:xfrm>
          <a:prstGeom prst="rect">
            <a:avLst/>
          </a:prstGeom>
          <a:noFill/>
        </p:spPr>
        <p:txBody>
          <a:bodyPr wrap="square" rtlCol="0">
            <a:spAutoFit/>
          </a:bodyPr>
          <a:lstStyle/>
          <a:p>
            <a:r>
              <a:rPr lang="en-US" sz="2400" b="1" u="sng" dirty="0" smtClean="0"/>
              <a:t>Population Parameter of Interest:</a:t>
            </a:r>
          </a:p>
          <a:p>
            <a:pPr marL="342900" indent="-342900">
              <a:buFont typeface="Arial" panose="020B0604020202020204" pitchFamily="34" charset="0"/>
              <a:buChar char="•"/>
            </a:pPr>
            <a:r>
              <a:rPr lang="en-US" sz="2400" b="1" dirty="0" err="1">
                <a:solidFill>
                  <a:srgbClr val="C00000"/>
                </a:solidFill>
              </a:rPr>
              <a:t>μ</a:t>
            </a:r>
            <a:r>
              <a:rPr lang="en-US" sz="1600" b="1" dirty="0" err="1" smtClean="0">
                <a:solidFill>
                  <a:srgbClr val="C00000"/>
                </a:solidFill>
              </a:rPr>
              <a:t>diff</a:t>
            </a:r>
            <a:r>
              <a:rPr lang="en-US" sz="2400" b="1" dirty="0" smtClean="0">
                <a:solidFill>
                  <a:srgbClr val="C00000"/>
                </a:solidFill>
              </a:rPr>
              <a:t> (Paired Means Test)</a:t>
            </a:r>
            <a:endParaRPr lang="en-US" sz="2400" b="1" dirty="0"/>
          </a:p>
        </p:txBody>
      </p:sp>
      <mc:AlternateContent xmlns:mc="http://schemas.openxmlformats.org/markup-compatibility/2006">
        <mc:Choice xmlns:a14="http://schemas.microsoft.com/office/drawing/2010/main" Requires="a14">
          <p:sp>
            <p:nvSpPr>
              <p:cNvPr id="5" name="TextBox 4"/>
              <p:cNvSpPr txBox="1"/>
              <p:nvPr/>
            </p:nvSpPr>
            <p:spPr>
              <a:xfrm>
                <a:off x="6511490" y="3148050"/>
                <a:ext cx="1922065" cy="1167243"/>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2400" b="0" i="1" smtClean="0">
                          <a:solidFill>
                            <a:srgbClr val="C00000"/>
                          </a:solidFill>
                          <a:latin typeface="Cambria Math" panose="02040503050406030204" pitchFamily="18" charset="0"/>
                        </a:rPr>
                        <m:t>𝐻𝑜</m:t>
                      </m:r>
                      <m:r>
                        <a:rPr lang="en-US" sz="2400" b="0" i="1" smtClean="0">
                          <a:solidFill>
                            <a:srgbClr val="C00000"/>
                          </a:solidFill>
                          <a:latin typeface="Cambria Math" panose="02040503050406030204" pitchFamily="18" charset="0"/>
                        </a:rPr>
                        <m:t>: </m:t>
                      </m:r>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ea typeface="Cambria Math" panose="02040503050406030204" pitchFamily="18" charset="0"/>
                            </a:rPr>
                            <m:t>𝜇</m:t>
                          </m:r>
                        </m:e>
                        <m:sub>
                          <m:r>
                            <a:rPr lang="en-US" sz="2400" b="0" i="1" smtClean="0">
                              <a:solidFill>
                                <a:srgbClr val="C00000"/>
                              </a:solidFill>
                              <a:latin typeface="Cambria Math" panose="02040503050406030204" pitchFamily="18" charset="0"/>
                            </a:rPr>
                            <m:t>𝑑𝑖𝑓𝑓</m:t>
                          </m:r>
                        </m:sub>
                      </m:sSub>
                      <m:r>
                        <a:rPr lang="en-US" sz="2400" b="0" i="1" smtClean="0">
                          <a:solidFill>
                            <a:srgbClr val="C00000"/>
                          </a:solidFill>
                          <a:latin typeface="Cambria Math" panose="02040503050406030204" pitchFamily="18" charset="0"/>
                        </a:rPr>
                        <m:t>=0</m:t>
                      </m:r>
                    </m:oMath>
                  </m:oMathPara>
                </a14:m>
                <a:endParaRPr lang="en-US" sz="2400" b="0" dirty="0" smtClean="0">
                  <a:solidFill>
                    <a:srgbClr val="C00000"/>
                  </a:solidFill>
                </a:endParaRPr>
              </a:p>
              <a:p>
                <a14:m>
                  <m:oMathPara xmlns:m="http://schemas.openxmlformats.org/officeDocument/2006/math">
                    <m:oMathParaPr>
                      <m:jc m:val="centerGroup"/>
                    </m:oMathParaPr>
                    <m:oMath xmlns:m="http://schemas.openxmlformats.org/officeDocument/2006/math">
                      <m:r>
                        <a:rPr lang="en-US" sz="2400" b="0" i="1" smtClean="0">
                          <a:solidFill>
                            <a:srgbClr val="C00000"/>
                          </a:solidFill>
                          <a:latin typeface="Cambria Math" panose="02040503050406030204" pitchFamily="18" charset="0"/>
                        </a:rPr>
                        <m:t>𝐻𝑎</m:t>
                      </m:r>
                      <m:r>
                        <a:rPr lang="en-US" sz="2400" b="0" i="1" smtClean="0">
                          <a:solidFill>
                            <a:srgbClr val="C00000"/>
                          </a:solidFill>
                          <a:latin typeface="Cambria Math" panose="02040503050406030204" pitchFamily="18" charset="0"/>
                        </a:rPr>
                        <m:t>: </m:t>
                      </m:r>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ea typeface="Cambria Math" panose="02040503050406030204" pitchFamily="18" charset="0"/>
                            </a:rPr>
                            <m:t>𝜇</m:t>
                          </m:r>
                        </m:e>
                        <m:sub>
                          <m:r>
                            <a:rPr lang="en-US" sz="2400" b="0" i="1" smtClean="0">
                              <a:solidFill>
                                <a:srgbClr val="C00000"/>
                              </a:solidFill>
                              <a:latin typeface="Cambria Math" panose="02040503050406030204" pitchFamily="18" charset="0"/>
                            </a:rPr>
                            <m:t>𝑑𝑖𝑓𝑓</m:t>
                          </m:r>
                        </m:sub>
                      </m:sSub>
                      <m:r>
                        <a:rPr lang="en-US" sz="2400" b="0" i="1" smtClean="0">
                          <a:solidFill>
                            <a:srgbClr val="C00000"/>
                          </a:solidFill>
                          <a:latin typeface="Cambria Math" panose="02040503050406030204" pitchFamily="18" charset="0"/>
                          <a:ea typeface="Cambria Math" panose="02040503050406030204" pitchFamily="18" charset="0"/>
                        </a:rPr>
                        <m:t>≠</m:t>
                      </m:r>
                      <m:r>
                        <a:rPr lang="en-US" sz="2400" b="0" i="1" smtClean="0">
                          <a:solidFill>
                            <a:srgbClr val="C00000"/>
                          </a:solidFill>
                          <a:latin typeface="Cambria Math" panose="02040503050406030204" pitchFamily="18" charset="0"/>
                        </a:rPr>
                        <m:t>0</m:t>
                      </m:r>
                    </m:oMath>
                  </m:oMathPara>
                </a14:m>
                <a:endParaRPr lang="en-US" sz="2400" dirty="0">
                  <a:solidFill>
                    <a:srgbClr val="C00000"/>
                  </a:solidFill>
                </a:endParaRPr>
              </a:p>
              <a:p>
                <a:endParaRPr lang="en-US" sz="2400" dirty="0">
                  <a:solidFill>
                    <a:srgbClr val="C00000"/>
                  </a:solidFill>
                </a:endParaRPr>
              </a:p>
            </p:txBody>
          </p:sp>
        </mc:Choice>
        <mc:Fallback>
          <p:sp>
            <p:nvSpPr>
              <p:cNvPr id="5" name="TextBox 4"/>
              <p:cNvSpPr txBox="1">
                <a:spLocks noRot="1" noChangeAspect="1" noMove="1" noResize="1" noEditPoints="1" noAdjustHandles="1" noChangeArrowheads="1" noChangeShapeType="1" noTextEdit="1"/>
              </p:cNvSpPr>
              <p:nvPr/>
            </p:nvSpPr>
            <p:spPr>
              <a:xfrm>
                <a:off x="6511490" y="3148050"/>
                <a:ext cx="1922065" cy="1167243"/>
              </a:xfrm>
              <a:prstGeom prst="rect">
                <a:avLst/>
              </a:prstGeom>
              <a:blipFill>
                <a:blip r:embed="rId2"/>
                <a:stretch>
                  <a:fillRect l="-3175" r="-3492"/>
                </a:stretch>
              </a:blipFill>
            </p:spPr>
            <p:txBody>
              <a:bodyPr/>
              <a:lstStyle/>
              <a:p>
                <a:r>
                  <a:rPr lang="en-US">
                    <a:noFill/>
                  </a:rPr>
                  <a:t> </a:t>
                </a:r>
              </a:p>
            </p:txBody>
          </p:sp>
        </mc:Fallback>
      </mc:AlternateContent>
      <p:sp>
        <p:nvSpPr>
          <p:cNvPr id="7" name="Rectangle 6"/>
          <p:cNvSpPr/>
          <p:nvPr/>
        </p:nvSpPr>
        <p:spPr>
          <a:xfrm>
            <a:off x="6403960" y="4152309"/>
            <a:ext cx="4662302" cy="830997"/>
          </a:xfrm>
          <a:prstGeom prst="rect">
            <a:avLst/>
          </a:prstGeom>
        </p:spPr>
        <p:txBody>
          <a:bodyPr wrap="none">
            <a:spAutoFit/>
          </a:bodyPr>
          <a:lstStyle/>
          <a:p>
            <a:r>
              <a:rPr lang="en-US" sz="2400" i="1" u="sng" spc="-40" dirty="0">
                <a:solidFill>
                  <a:srgbClr val="C00000"/>
                </a:solidFill>
              </a:rPr>
              <a:t>T = -</a:t>
            </a:r>
            <a:r>
              <a:rPr lang="en-US" sz="2400" i="1" u="sng" spc="-40" dirty="0" smtClean="0">
                <a:solidFill>
                  <a:srgbClr val="C00000"/>
                </a:solidFill>
              </a:rPr>
              <a:t>1.8</a:t>
            </a:r>
          </a:p>
          <a:p>
            <a:r>
              <a:rPr lang="en-US" sz="2400" i="1" u="sng" spc="-40" dirty="0" smtClean="0">
                <a:solidFill>
                  <a:srgbClr val="C00000"/>
                </a:solidFill>
              </a:rPr>
              <a:t>Degrees of Freedom = n-1 </a:t>
            </a:r>
            <a:r>
              <a:rPr lang="en-US" sz="2400" i="1" spc="-40" dirty="0" smtClean="0">
                <a:solidFill>
                  <a:srgbClr val="C00000"/>
                </a:solidFill>
              </a:rPr>
              <a:t>= 20-1 = 19</a:t>
            </a:r>
            <a:endParaRPr lang="en-US" sz="2400" dirty="0">
              <a:solidFill>
                <a:srgbClr val="C00000"/>
              </a:solidFill>
            </a:endParaRPr>
          </a:p>
        </p:txBody>
      </p:sp>
      <p:pic>
        <p:nvPicPr>
          <p:cNvPr id="9" name="Picture 8"/>
          <p:cNvPicPr>
            <a:picLocks noChangeAspect="1"/>
          </p:cNvPicPr>
          <p:nvPr/>
        </p:nvPicPr>
        <p:blipFill>
          <a:blip r:embed="rId3"/>
          <a:stretch>
            <a:fillRect/>
          </a:stretch>
        </p:blipFill>
        <p:spPr>
          <a:xfrm>
            <a:off x="2140621" y="3961946"/>
            <a:ext cx="3476324" cy="2819439"/>
          </a:xfrm>
          <a:prstGeom prst="rect">
            <a:avLst/>
          </a:prstGeom>
        </p:spPr>
      </p:pic>
      <p:sp>
        <p:nvSpPr>
          <p:cNvPr id="10" name="Rectangle 9"/>
          <p:cNvSpPr/>
          <p:nvPr/>
        </p:nvSpPr>
        <p:spPr>
          <a:xfrm>
            <a:off x="2140621" y="6352674"/>
            <a:ext cx="3634537" cy="36576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763477" y="5852160"/>
            <a:ext cx="596766" cy="369332"/>
          </a:xfrm>
          <a:prstGeom prst="rect">
            <a:avLst/>
          </a:prstGeom>
          <a:noFill/>
        </p:spPr>
        <p:txBody>
          <a:bodyPr wrap="square" rtlCol="0">
            <a:spAutoFit/>
          </a:bodyPr>
          <a:lstStyle/>
          <a:p>
            <a:r>
              <a:rPr lang="en-US" b="1" dirty="0" smtClean="0">
                <a:solidFill>
                  <a:srgbClr val="C00000"/>
                </a:solidFill>
              </a:rPr>
              <a:t>*</a:t>
            </a:r>
            <a:endParaRPr lang="en-US" b="1" dirty="0">
              <a:solidFill>
                <a:srgbClr val="C00000"/>
              </a:solidFill>
            </a:endParaRPr>
          </a:p>
        </p:txBody>
      </p:sp>
      <p:cxnSp>
        <p:nvCxnSpPr>
          <p:cNvPr id="14" name="Straight Arrow Connector 13"/>
          <p:cNvCxnSpPr/>
          <p:nvPr/>
        </p:nvCxnSpPr>
        <p:spPr>
          <a:xfrm flipH="1">
            <a:off x="3957889" y="4567807"/>
            <a:ext cx="3212932" cy="19677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3890512" y="6102417"/>
            <a:ext cx="0" cy="4716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564355" y="5235820"/>
            <a:ext cx="2593404" cy="369332"/>
          </a:xfrm>
          <a:prstGeom prst="rect">
            <a:avLst/>
          </a:prstGeom>
          <a:noFill/>
        </p:spPr>
        <p:txBody>
          <a:bodyPr wrap="square" rtlCol="0">
            <a:spAutoFit/>
          </a:bodyPr>
          <a:lstStyle/>
          <a:p>
            <a:r>
              <a:rPr lang="en-US" dirty="0" smtClean="0">
                <a:solidFill>
                  <a:srgbClr val="0070C0"/>
                </a:solidFill>
              </a:rPr>
              <a:t>Take absolute value.</a:t>
            </a:r>
            <a:endParaRPr lang="en-US" dirty="0">
              <a:solidFill>
                <a:srgbClr val="0070C0"/>
              </a:solidFill>
            </a:endParaRPr>
          </a:p>
        </p:txBody>
      </p:sp>
      <p:cxnSp>
        <p:nvCxnSpPr>
          <p:cNvPr id="16" name="Straight Arrow Connector 15"/>
          <p:cNvCxnSpPr/>
          <p:nvPr/>
        </p:nvCxnSpPr>
        <p:spPr>
          <a:xfrm flipV="1">
            <a:off x="2242686" y="3830856"/>
            <a:ext cx="5659655" cy="21753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320243" y="3952594"/>
            <a:ext cx="2593404" cy="646331"/>
          </a:xfrm>
          <a:prstGeom prst="rect">
            <a:avLst/>
          </a:prstGeom>
          <a:noFill/>
        </p:spPr>
        <p:txBody>
          <a:bodyPr wrap="square" rtlCol="0">
            <a:spAutoFit/>
          </a:bodyPr>
          <a:lstStyle/>
          <a:p>
            <a:r>
              <a:rPr lang="en-US" dirty="0" smtClean="0">
                <a:solidFill>
                  <a:srgbClr val="0070C0"/>
                </a:solidFill>
              </a:rPr>
              <a:t>Two-tailed test = two tails in t-table</a:t>
            </a:r>
            <a:endParaRPr lang="en-US" dirty="0">
              <a:solidFill>
                <a:srgbClr val="0070C0"/>
              </a:solidFill>
            </a:endParaRPr>
          </a:p>
        </p:txBody>
      </p:sp>
    </p:spTree>
    <p:extLst>
      <p:ext uri="{BB962C8B-B14F-4D97-AF65-F5344CB8AC3E}">
        <p14:creationId xmlns:p14="http://schemas.microsoft.com/office/powerpoint/2010/main" val="2419704722"/>
      </p:ext>
    </p:extLst>
  </p:cSld>
  <p:clrMapOvr>
    <a:masterClrMapping/>
  </p:clrMapOvr>
  <p:transition>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0328079" y="6498113"/>
            <a:ext cx="162327" cy="266784"/>
          </a:xfrm>
          <a:prstGeom prst="rect">
            <a:avLst/>
          </a:prstGeom>
        </p:spPr>
        <p:txBody>
          <a:bodyPr vert="horz" wrap="square" lIns="0" tIns="22650" rIns="0" bIns="0" rtlCol="0">
            <a:spAutoFit/>
          </a:bodyPr>
          <a:lstStyle/>
          <a:p>
            <a:pPr marL="25168">
              <a:spcBef>
                <a:spcPts val="178"/>
              </a:spcBef>
            </a:pPr>
            <a:r>
              <a:rPr sz="1585" spc="-10" dirty="0">
                <a:solidFill>
                  <a:srgbClr val="7F7F7F"/>
                </a:solidFill>
                <a:latin typeface="Arial"/>
                <a:cs typeface="Arial"/>
              </a:rPr>
              <a:t>1</a:t>
            </a:r>
            <a:endParaRPr sz="1585">
              <a:latin typeface="Arial"/>
              <a:cs typeface="Arial"/>
            </a:endParaRPr>
          </a:p>
        </p:txBody>
      </p:sp>
      <p:sp>
        <p:nvSpPr>
          <p:cNvPr id="5" name="object 3"/>
          <p:cNvSpPr txBox="1"/>
          <p:nvPr/>
        </p:nvSpPr>
        <p:spPr>
          <a:xfrm>
            <a:off x="1297199" y="341666"/>
            <a:ext cx="5578725" cy="6114988"/>
          </a:xfrm>
          <a:prstGeom prst="rect">
            <a:avLst/>
          </a:prstGeom>
        </p:spPr>
        <p:txBody>
          <a:bodyPr vert="horz" wrap="square" lIns="0" tIns="22650" rIns="0" bIns="0" rtlCol="0">
            <a:spAutoFit/>
          </a:bodyPr>
          <a:lstStyle/>
          <a:p>
            <a:pPr marL="25168">
              <a:spcBef>
                <a:spcPts val="178"/>
              </a:spcBef>
            </a:pPr>
            <a:r>
              <a:rPr lang="en-US" sz="3171" b="1" dirty="0" smtClean="0">
                <a:latin typeface="Arial"/>
                <a:cs typeface="Arial"/>
              </a:rPr>
              <a:t>Midterm </a:t>
            </a:r>
            <a:r>
              <a:rPr lang="en-US" sz="3171" b="1" dirty="0" smtClean="0">
                <a:latin typeface="Arial"/>
                <a:cs typeface="Arial"/>
              </a:rPr>
              <a:t>2</a:t>
            </a:r>
            <a:endParaRPr lang="en-US" sz="3171" b="1" dirty="0" smtClean="0">
              <a:latin typeface="Arial"/>
              <a:cs typeface="Arial"/>
            </a:endParaRPr>
          </a:p>
          <a:p>
            <a:pPr marL="25168">
              <a:spcBef>
                <a:spcPts val="178"/>
              </a:spcBef>
            </a:pPr>
            <a:endParaRPr lang="en-US" sz="3171" b="1" dirty="0">
              <a:latin typeface="Arial"/>
              <a:cs typeface="Arial"/>
            </a:endParaRPr>
          </a:p>
          <a:p>
            <a:pPr marL="364930" indent="-339762">
              <a:spcBef>
                <a:spcPts val="178"/>
              </a:spcBef>
              <a:buFont typeface="Arial" panose="020B0604020202020204" pitchFamily="34" charset="0"/>
              <a:buChar char="•"/>
            </a:pPr>
            <a:r>
              <a:rPr lang="en-US" sz="2378" b="1" u="sng" dirty="0" smtClean="0">
                <a:latin typeface="Arial"/>
                <a:cs typeface="Arial"/>
              </a:rPr>
              <a:t>NEW Material </a:t>
            </a:r>
            <a:r>
              <a:rPr lang="en-US" sz="2378" b="1" u="sng" dirty="0">
                <a:latin typeface="Arial"/>
                <a:cs typeface="Arial"/>
              </a:rPr>
              <a:t>Covered:</a:t>
            </a:r>
          </a:p>
          <a:p>
            <a:pPr marL="1270963" lvl="1" indent="-339762">
              <a:spcBef>
                <a:spcPts val="178"/>
              </a:spcBef>
              <a:buFont typeface="Arial" panose="020B0604020202020204" pitchFamily="34" charset="0"/>
              <a:buChar char="•"/>
            </a:pPr>
            <a:r>
              <a:rPr lang="en-US" sz="2378" dirty="0" smtClean="0">
                <a:latin typeface="Arial"/>
                <a:cs typeface="Arial"/>
              </a:rPr>
              <a:t>Units 3.3, Unit 4, Unit 5</a:t>
            </a:r>
          </a:p>
          <a:p>
            <a:pPr marL="1270963" lvl="1" indent="-339762">
              <a:spcBef>
                <a:spcPts val="178"/>
              </a:spcBef>
              <a:buFont typeface="Arial" panose="020B0604020202020204" pitchFamily="34" charset="0"/>
              <a:buChar char="•"/>
            </a:pPr>
            <a:r>
              <a:rPr lang="en-US" sz="2378" dirty="0" smtClean="0">
                <a:latin typeface="Arial"/>
                <a:cs typeface="Arial"/>
              </a:rPr>
              <a:t>Quasi-cumulative!</a:t>
            </a:r>
            <a:endParaRPr lang="en-US" sz="2378" dirty="0">
              <a:latin typeface="Arial"/>
              <a:cs typeface="Arial"/>
            </a:endParaRPr>
          </a:p>
          <a:p>
            <a:pPr marL="364930" indent="-339762">
              <a:spcBef>
                <a:spcPts val="178"/>
              </a:spcBef>
              <a:buFont typeface="Arial" panose="020B0604020202020204" pitchFamily="34" charset="0"/>
              <a:buChar char="•"/>
            </a:pPr>
            <a:r>
              <a:rPr lang="en-US" sz="2378" b="1" u="sng" dirty="0" smtClean="0">
                <a:latin typeface="Arial"/>
                <a:cs typeface="Arial"/>
              </a:rPr>
              <a:t>What </a:t>
            </a:r>
            <a:r>
              <a:rPr lang="en-US" sz="2378" b="1" u="sng" dirty="0">
                <a:latin typeface="Arial"/>
                <a:cs typeface="Arial"/>
              </a:rPr>
              <a:t>to bring:</a:t>
            </a:r>
          </a:p>
          <a:p>
            <a:pPr marL="1270963" lvl="1" indent="-339762">
              <a:spcBef>
                <a:spcPts val="178"/>
              </a:spcBef>
              <a:buFont typeface="Arial" panose="020B0604020202020204" pitchFamily="34" charset="0"/>
              <a:buChar char="•"/>
            </a:pPr>
            <a:r>
              <a:rPr lang="en-US" sz="2378" u="sng" dirty="0">
                <a:latin typeface="Arial"/>
                <a:cs typeface="Arial"/>
              </a:rPr>
              <a:t>Cheat sheet </a:t>
            </a:r>
          </a:p>
          <a:p>
            <a:pPr marL="2176997" lvl="2" indent="-339762">
              <a:spcBef>
                <a:spcPts val="178"/>
              </a:spcBef>
              <a:buFont typeface="Arial" panose="020B0604020202020204" pitchFamily="34" charset="0"/>
              <a:buChar char="•"/>
            </a:pPr>
            <a:r>
              <a:rPr lang="en-US" sz="2378" dirty="0">
                <a:latin typeface="Arial"/>
                <a:cs typeface="Arial"/>
              </a:rPr>
              <a:t>1 page (8.5’’ by 11’’)</a:t>
            </a:r>
          </a:p>
          <a:p>
            <a:pPr marL="2176997" lvl="2" indent="-339762">
              <a:spcBef>
                <a:spcPts val="178"/>
              </a:spcBef>
              <a:buFont typeface="Arial" panose="020B0604020202020204" pitchFamily="34" charset="0"/>
              <a:buChar char="•"/>
            </a:pPr>
            <a:r>
              <a:rPr lang="en-US" sz="2378" dirty="0">
                <a:latin typeface="Arial"/>
                <a:cs typeface="Arial"/>
              </a:rPr>
              <a:t>Front/back ok</a:t>
            </a:r>
          </a:p>
          <a:p>
            <a:pPr marL="2176997" lvl="2" indent="-339762">
              <a:spcBef>
                <a:spcPts val="178"/>
              </a:spcBef>
              <a:buFont typeface="Arial" panose="020B0604020202020204" pitchFamily="34" charset="0"/>
              <a:buChar char="•"/>
            </a:pPr>
            <a:r>
              <a:rPr lang="en-US" sz="2378" u="sng" dirty="0">
                <a:latin typeface="Arial"/>
                <a:cs typeface="Arial"/>
              </a:rPr>
              <a:t>CAN be typed</a:t>
            </a:r>
          </a:p>
          <a:p>
            <a:pPr marL="1270963" lvl="1" indent="-339762">
              <a:spcBef>
                <a:spcPts val="178"/>
              </a:spcBef>
              <a:buFont typeface="Arial" panose="020B0604020202020204" pitchFamily="34" charset="0"/>
              <a:buChar char="•"/>
            </a:pPr>
            <a:r>
              <a:rPr lang="en-US" sz="2378" u="sng" dirty="0">
                <a:latin typeface="Arial"/>
                <a:cs typeface="Arial"/>
              </a:rPr>
              <a:t>Calculator</a:t>
            </a:r>
            <a:r>
              <a:rPr lang="en-US" sz="2378" dirty="0">
                <a:latin typeface="Arial"/>
                <a:cs typeface="Arial"/>
              </a:rPr>
              <a:t> (no phones)</a:t>
            </a:r>
          </a:p>
          <a:p>
            <a:pPr marL="364930" indent="-339762">
              <a:spcBef>
                <a:spcPts val="178"/>
              </a:spcBef>
              <a:buFont typeface="Arial" panose="020B0604020202020204" pitchFamily="34" charset="0"/>
              <a:buChar char="•"/>
            </a:pPr>
            <a:r>
              <a:rPr lang="en-US" sz="2378" b="1" u="sng" dirty="0">
                <a:latin typeface="Arial"/>
                <a:cs typeface="Arial"/>
              </a:rPr>
              <a:t>Provided:</a:t>
            </a:r>
          </a:p>
          <a:p>
            <a:pPr marL="1270963" lvl="1" indent="-339762">
              <a:spcBef>
                <a:spcPts val="178"/>
              </a:spcBef>
              <a:buFont typeface="Arial" panose="020B0604020202020204" pitchFamily="34" charset="0"/>
              <a:buChar char="•"/>
            </a:pPr>
            <a:r>
              <a:rPr lang="en-US" sz="2378" dirty="0" smtClean="0">
                <a:latin typeface="Arial"/>
                <a:cs typeface="Arial"/>
              </a:rPr>
              <a:t>Z-tables</a:t>
            </a:r>
          </a:p>
          <a:p>
            <a:pPr marL="1270963" lvl="1" indent="-339762">
              <a:spcBef>
                <a:spcPts val="178"/>
              </a:spcBef>
              <a:buFont typeface="Arial" panose="020B0604020202020204" pitchFamily="34" charset="0"/>
              <a:buChar char="•"/>
            </a:pPr>
            <a:r>
              <a:rPr lang="en-US" sz="2378" dirty="0" smtClean="0">
                <a:latin typeface="Arial"/>
                <a:cs typeface="Arial"/>
              </a:rPr>
              <a:t>T-tables</a:t>
            </a:r>
          </a:p>
          <a:p>
            <a:pPr marL="1270963" lvl="1" indent="-339762">
              <a:spcBef>
                <a:spcPts val="178"/>
              </a:spcBef>
              <a:buFont typeface="Arial" panose="020B0604020202020204" pitchFamily="34" charset="0"/>
              <a:buChar char="•"/>
            </a:pPr>
            <a:r>
              <a:rPr lang="en-US" sz="2378" dirty="0" smtClean="0">
                <a:latin typeface="Arial"/>
                <a:cs typeface="Arial"/>
              </a:rPr>
              <a:t>Chi-Squared tables</a:t>
            </a:r>
          </a:p>
        </p:txBody>
      </p:sp>
      <p:sp>
        <p:nvSpPr>
          <p:cNvPr id="3" name="Rectangle 2"/>
          <p:cNvSpPr/>
          <p:nvPr/>
        </p:nvSpPr>
        <p:spPr>
          <a:xfrm>
            <a:off x="6875924" y="1334064"/>
            <a:ext cx="4567806" cy="1998945"/>
          </a:xfrm>
          <a:prstGeom prst="rect">
            <a:avLst/>
          </a:prstGeom>
        </p:spPr>
        <p:txBody>
          <a:bodyPr>
            <a:spAutoFit/>
          </a:bodyPr>
          <a:lstStyle/>
          <a:p>
            <a:pPr marL="364930" indent="-339762">
              <a:spcBef>
                <a:spcPts val="178"/>
              </a:spcBef>
              <a:buFont typeface="Arial" panose="020B0604020202020204" pitchFamily="34" charset="0"/>
              <a:buChar char="•"/>
            </a:pPr>
            <a:r>
              <a:rPr lang="en-US" sz="2378" b="1" u="sng" dirty="0">
                <a:latin typeface="Arial"/>
                <a:cs typeface="Arial"/>
              </a:rPr>
              <a:t>Exam</a:t>
            </a:r>
          </a:p>
          <a:p>
            <a:pPr marL="1270963" lvl="1" indent="-339762">
              <a:spcBef>
                <a:spcPts val="178"/>
              </a:spcBef>
              <a:buFont typeface="Arial" panose="020B0604020202020204" pitchFamily="34" charset="0"/>
              <a:buChar char="•"/>
            </a:pPr>
            <a:r>
              <a:rPr lang="en-US" sz="2378" dirty="0" smtClean="0">
                <a:latin typeface="Arial"/>
                <a:cs typeface="Arial"/>
              </a:rPr>
              <a:t>3 </a:t>
            </a:r>
            <a:r>
              <a:rPr lang="en-US" sz="2378" dirty="0" smtClean="0">
                <a:latin typeface="Arial"/>
                <a:cs typeface="Arial"/>
              </a:rPr>
              <a:t>written </a:t>
            </a:r>
            <a:r>
              <a:rPr lang="en-US" sz="2378" dirty="0">
                <a:latin typeface="Arial"/>
                <a:cs typeface="Arial"/>
              </a:rPr>
              <a:t>questions (like AEs)</a:t>
            </a:r>
          </a:p>
          <a:p>
            <a:pPr marL="1270963" lvl="1" indent="-339762">
              <a:spcBef>
                <a:spcPts val="178"/>
              </a:spcBef>
              <a:buFont typeface="Arial" panose="020B0604020202020204" pitchFamily="34" charset="0"/>
              <a:buChar char="•"/>
            </a:pPr>
            <a:r>
              <a:rPr lang="en-US" sz="2378" dirty="0" smtClean="0">
                <a:latin typeface="Arial"/>
                <a:cs typeface="Arial"/>
              </a:rPr>
              <a:t>5 </a:t>
            </a:r>
            <a:r>
              <a:rPr lang="en-US" sz="2378" dirty="0">
                <a:latin typeface="Arial"/>
                <a:cs typeface="Arial"/>
              </a:rPr>
              <a:t>T/F</a:t>
            </a:r>
          </a:p>
          <a:p>
            <a:pPr marL="1270963" lvl="1" indent="-339762">
              <a:spcBef>
                <a:spcPts val="178"/>
              </a:spcBef>
              <a:buFont typeface="Arial" panose="020B0604020202020204" pitchFamily="34" charset="0"/>
              <a:buChar char="•"/>
            </a:pPr>
            <a:r>
              <a:rPr lang="en-US" sz="2378" dirty="0">
                <a:latin typeface="Arial"/>
                <a:cs typeface="Arial"/>
              </a:rPr>
              <a:t>10 MC</a:t>
            </a:r>
          </a:p>
        </p:txBody>
      </p:sp>
    </p:spTree>
    <p:extLst>
      <p:ext uri="{BB962C8B-B14F-4D97-AF65-F5344CB8AC3E}">
        <p14:creationId xmlns:p14="http://schemas.microsoft.com/office/powerpoint/2010/main" val="3953361278"/>
      </p:ext>
    </p:extLst>
  </p:cSld>
  <p:clrMapOvr>
    <a:masterClrMapping/>
  </p:clrMapOvr>
  <p:transition>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5642" y="375386"/>
            <a:ext cx="6689558" cy="2585323"/>
          </a:xfrm>
          <a:prstGeom prst="rect">
            <a:avLst/>
          </a:prstGeom>
          <a:noFill/>
        </p:spPr>
        <p:txBody>
          <a:bodyPr wrap="square" rtlCol="0">
            <a:spAutoFit/>
          </a:bodyPr>
          <a:lstStyle/>
          <a:p>
            <a:r>
              <a:rPr lang="en-US" sz="5400" b="1" dirty="0" smtClean="0"/>
              <a:t>Which test to use? Calculating p-values appropriately</a:t>
            </a:r>
            <a:endParaRPr lang="en-US" sz="5400" b="1" dirty="0"/>
          </a:p>
        </p:txBody>
      </p:sp>
      <p:pic>
        <p:nvPicPr>
          <p:cNvPr id="43010" name="Picture 2" descr="Woman Writing on White Pap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73465" y="3737565"/>
            <a:ext cx="3950636" cy="2633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1172825"/>
      </p:ext>
    </p:extLst>
  </p:cSld>
  <p:clrMapOvr>
    <a:masterClrMapping/>
  </p:clrMapOvr>
  <p:transition>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36884" y="318110"/>
            <a:ext cx="11656194" cy="355845"/>
          </a:xfrm>
          <a:prstGeom prst="rect">
            <a:avLst/>
          </a:prstGeom>
          <a:solidFill>
            <a:srgbClr val="9AB8CE"/>
          </a:solidFill>
        </p:spPr>
        <p:txBody>
          <a:bodyPr vert="horz" wrap="square" lIns="0" tIns="50334" rIns="0" bIns="0" rtlCol="0">
            <a:spAutoFit/>
          </a:bodyPr>
          <a:lstStyle/>
          <a:p>
            <a:pPr marL="118288">
              <a:spcBef>
                <a:spcPts val="396"/>
              </a:spcBef>
            </a:pPr>
            <a:r>
              <a:rPr sz="1982" dirty="0">
                <a:solidFill>
                  <a:srgbClr val="1A2E3D"/>
                </a:solidFill>
                <a:latin typeface="Arial"/>
                <a:cs typeface="Arial"/>
              </a:rPr>
              <a:t>Clicker</a:t>
            </a:r>
            <a:r>
              <a:rPr sz="1982" spc="-10" dirty="0">
                <a:solidFill>
                  <a:srgbClr val="1A2E3D"/>
                </a:solidFill>
                <a:latin typeface="Arial"/>
                <a:cs typeface="Arial"/>
              </a:rPr>
              <a:t> </a:t>
            </a:r>
            <a:r>
              <a:rPr sz="1982" spc="10" dirty="0">
                <a:solidFill>
                  <a:srgbClr val="1A2E3D"/>
                </a:solidFill>
                <a:latin typeface="Arial"/>
                <a:cs typeface="Arial"/>
              </a:rPr>
              <a:t>question</a:t>
            </a:r>
            <a:endParaRPr sz="1982">
              <a:latin typeface="Arial"/>
              <a:cs typeface="Arial"/>
            </a:endParaRPr>
          </a:p>
        </p:txBody>
      </p:sp>
      <p:sp>
        <p:nvSpPr>
          <p:cNvPr id="3" name="object 3"/>
          <p:cNvSpPr txBox="1">
            <a:spLocks noGrp="1"/>
          </p:cNvSpPr>
          <p:nvPr>
            <p:ph type="title"/>
          </p:nvPr>
        </p:nvSpPr>
        <p:spPr>
          <a:xfrm>
            <a:off x="336884" y="760409"/>
            <a:ext cx="11656194" cy="1160060"/>
          </a:xfrm>
          <a:prstGeom prst="rect">
            <a:avLst/>
          </a:prstGeom>
          <a:solidFill>
            <a:srgbClr val="D6E2EB"/>
          </a:solidFill>
        </p:spPr>
        <p:txBody>
          <a:bodyPr vert="horz" wrap="square" lIns="0" tIns="61657" rIns="0" bIns="0" rtlCol="0" anchor="ctr">
            <a:spAutoFit/>
          </a:bodyPr>
          <a:lstStyle/>
          <a:p>
            <a:pPr marL="118288" marR="184982">
              <a:lnSpc>
                <a:spcPct val="100000"/>
              </a:lnSpc>
              <a:spcBef>
                <a:spcPts val="484"/>
              </a:spcBef>
            </a:pPr>
            <a:r>
              <a:rPr lang="en-US" sz="2378" spc="-40" dirty="0" smtClean="0">
                <a:solidFill>
                  <a:srgbClr val="1A2E3D"/>
                </a:solidFill>
              </a:rPr>
              <a:t>A group of researchers want to see if the average SAT score of first-born children is higher than that of last-born children. 10 first-born children were sampled and 10 last-born children were sampled. The test statistic for this test is </a:t>
            </a:r>
            <a:r>
              <a:rPr lang="en-US" sz="2378" i="1" spc="-40" dirty="0" smtClean="0">
                <a:solidFill>
                  <a:srgbClr val="1A2E3D"/>
                </a:solidFill>
              </a:rPr>
              <a:t>T = -1.8. </a:t>
            </a:r>
            <a:r>
              <a:rPr lang="en-US" sz="2378" spc="-40" dirty="0" smtClean="0">
                <a:solidFill>
                  <a:srgbClr val="1A2E3D"/>
                </a:solidFill>
              </a:rPr>
              <a:t>What is the p-value?</a:t>
            </a:r>
            <a:endParaRPr sz="2378" i="1" dirty="0">
              <a:latin typeface="Times New Roman"/>
              <a:cs typeface="Times New Roman"/>
            </a:endParaRPr>
          </a:p>
        </p:txBody>
      </p:sp>
      <p:sp>
        <p:nvSpPr>
          <p:cNvPr id="4" name="object 4"/>
          <p:cNvSpPr txBox="1"/>
          <p:nvPr/>
        </p:nvSpPr>
        <p:spPr>
          <a:xfrm>
            <a:off x="417860" y="2189513"/>
            <a:ext cx="5670119" cy="1797488"/>
          </a:xfrm>
          <a:prstGeom prst="rect">
            <a:avLst/>
          </a:prstGeom>
        </p:spPr>
        <p:txBody>
          <a:bodyPr vert="horz" wrap="square" lIns="0" tIns="101926" rIns="0" bIns="0" rtlCol="0">
            <a:spAutoFit/>
          </a:bodyPr>
          <a:lstStyle/>
          <a:p>
            <a:pPr marL="505869" indent="-480701">
              <a:spcBef>
                <a:spcPts val="604"/>
              </a:spcBef>
              <a:buClr>
                <a:srgbClr val="024F84"/>
              </a:buClr>
              <a:buFontTx/>
              <a:buAutoNum type="alphaLcParenBoth"/>
              <a:tabLst>
                <a:tab pos="507125" algn="l"/>
              </a:tabLst>
            </a:pPr>
            <a:r>
              <a:rPr lang="en-US" sz="2378" spc="-40" dirty="0" smtClean="0">
                <a:latin typeface="Arial"/>
                <a:cs typeface="Arial"/>
              </a:rPr>
              <a:t>0.01 &lt; p-value &lt; 0.025</a:t>
            </a:r>
          </a:p>
          <a:p>
            <a:pPr marL="505869" indent="-480701">
              <a:spcBef>
                <a:spcPts val="604"/>
              </a:spcBef>
              <a:buClr>
                <a:srgbClr val="024F84"/>
              </a:buClr>
              <a:buAutoNum type="alphaLcParenBoth"/>
              <a:tabLst>
                <a:tab pos="507125" algn="l"/>
              </a:tabLst>
            </a:pPr>
            <a:r>
              <a:rPr lang="en-US" sz="2378" spc="-40" dirty="0" smtClean="0">
                <a:latin typeface="Arial"/>
                <a:cs typeface="Arial"/>
              </a:rPr>
              <a:t>0.025 &lt; p-value &lt; 0.05</a:t>
            </a:r>
            <a:endParaRPr lang="en-US" sz="2378" dirty="0" smtClean="0">
              <a:latin typeface="Arial"/>
              <a:cs typeface="Arial"/>
            </a:endParaRPr>
          </a:p>
          <a:p>
            <a:pPr marL="505869" indent="-480701">
              <a:spcBef>
                <a:spcPts val="604"/>
              </a:spcBef>
              <a:buClr>
                <a:srgbClr val="024F84"/>
              </a:buClr>
              <a:buAutoNum type="alphaLcParenBoth"/>
              <a:tabLst>
                <a:tab pos="507125" algn="l"/>
              </a:tabLst>
            </a:pPr>
            <a:r>
              <a:rPr lang="en-US" sz="2378" spc="-40" dirty="0" smtClean="0">
                <a:latin typeface="Arial"/>
                <a:cs typeface="Arial"/>
              </a:rPr>
              <a:t>0.05 &lt; p-value &lt; 0.10</a:t>
            </a:r>
            <a:endParaRPr sz="2378" dirty="0">
              <a:latin typeface="Arial"/>
              <a:cs typeface="Arial"/>
            </a:endParaRPr>
          </a:p>
          <a:p>
            <a:pPr marL="505869" indent="-480701">
              <a:spcBef>
                <a:spcPts val="604"/>
              </a:spcBef>
              <a:buClr>
                <a:srgbClr val="024F84"/>
              </a:buClr>
              <a:buAutoNum type="alphaLcParenBoth"/>
              <a:tabLst>
                <a:tab pos="507125" algn="l"/>
              </a:tabLst>
            </a:pPr>
            <a:r>
              <a:rPr lang="en-US" sz="2378" spc="-40" dirty="0" smtClean="0">
                <a:latin typeface="Arial"/>
                <a:cs typeface="Arial"/>
              </a:rPr>
              <a:t>0.10 &lt; p-value &lt; 0.20</a:t>
            </a:r>
            <a:endParaRPr lang="en-US" sz="2378" dirty="0" smtClean="0">
              <a:latin typeface="Arial"/>
              <a:cs typeface="Arial"/>
            </a:endParaRPr>
          </a:p>
        </p:txBody>
      </p:sp>
      <p:pic>
        <p:nvPicPr>
          <p:cNvPr id="5" name="Picture 2" descr="Woman Writing on White Pap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73465" y="3737565"/>
            <a:ext cx="3950636" cy="2633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5437859"/>
      </p:ext>
    </p:extLst>
  </p:cSld>
  <p:clrMapOvr>
    <a:masterClrMapping/>
  </p:clrMapOvr>
  <p:transition>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36884" y="318110"/>
            <a:ext cx="11656194" cy="355845"/>
          </a:xfrm>
          <a:prstGeom prst="rect">
            <a:avLst/>
          </a:prstGeom>
          <a:solidFill>
            <a:srgbClr val="9AB8CE"/>
          </a:solidFill>
        </p:spPr>
        <p:txBody>
          <a:bodyPr vert="horz" wrap="square" lIns="0" tIns="50334" rIns="0" bIns="0" rtlCol="0">
            <a:spAutoFit/>
          </a:bodyPr>
          <a:lstStyle/>
          <a:p>
            <a:pPr marL="118288">
              <a:spcBef>
                <a:spcPts val="396"/>
              </a:spcBef>
            </a:pPr>
            <a:r>
              <a:rPr sz="1982" dirty="0">
                <a:solidFill>
                  <a:srgbClr val="1A2E3D"/>
                </a:solidFill>
                <a:latin typeface="Arial"/>
                <a:cs typeface="Arial"/>
              </a:rPr>
              <a:t>Clicker</a:t>
            </a:r>
            <a:r>
              <a:rPr sz="1982" spc="-10" dirty="0">
                <a:solidFill>
                  <a:srgbClr val="1A2E3D"/>
                </a:solidFill>
                <a:latin typeface="Arial"/>
                <a:cs typeface="Arial"/>
              </a:rPr>
              <a:t> </a:t>
            </a:r>
            <a:r>
              <a:rPr sz="1982" spc="10" dirty="0">
                <a:solidFill>
                  <a:srgbClr val="1A2E3D"/>
                </a:solidFill>
                <a:latin typeface="Arial"/>
                <a:cs typeface="Arial"/>
              </a:rPr>
              <a:t>question</a:t>
            </a:r>
            <a:endParaRPr sz="1982">
              <a:latin typeface="Arial"/>
              <a:cs typeface="Arial"/>
            </a:endParaRPr>
          </a:p>
        </p:txBody>
      </p:sp>
      <p:sp>
        <p:nvSpPr>
          <p:cNvPr id="3" name="object 3"/>
          <p:cNvSpPr txBox="1">
            <a:spLocks noGrp="1"/>
          </p:cNvSpPr>
          <p:nvPr>
            <p:ph type="title"/>
          </p:nvPr>
        </p:nvSpPr>
        <p:spPr>
          <a:xfrm>
            <a:off x="336884" y="760409"/>
            <a:ext cx="11656194" cy="1160060"/>
          </a:xfrm>
          <a:prstGeom prst="rect">
            <a:avLst/>
          </a:prstGeom>
          <a:solidFill>
            <a:srgbClr val="D6E2EB"/>
          </a:solidFill>
        </p:spPr>
        <p:txBody>
          <a:bodyPr vert="horz" wrap="square" lIns="0" tIns="61657" rIns="0" bIns="0" rtlCol="0" anchor="ctr">
            <a:spAutoFit/>
          </a:bodyPr>
          <a:lstStyle/>
          <a:p>
            <a:pPr marL="118288" marR="184982">
              <a:lnSpc>
                <a:spcPct val="100000"/>
              </a:lnSpc>
              <a:spcBef>
                <a:spcPts val="484"/>
              </a:spcBef>
            </a:pPr>
            <a:r>
              <a:rPr lang="en-US" sz="2378" spc="-40" dirty="0" smtClean="0">
                <a:solidFill>
                  <a:srgbClr val="1A2E3D"/>
                </a:solidFill>
              </a:rPr>
              <a:t>A group of researchers want to see if the average SAT score of first-born children is </a:t>
            </a:r>
            <a:r>
              <a:rPr lang="en-US" sz="2378" u="sng" spc="-40" dirty="0" smtClean="0">
                <a:solidFill>
                  <a:srgbClr val="1A2E3D"/>
                </a:solidFill>
              </a:rPr>
              <a:t>higher</a:t>
            </a:r>
            <a:r>
              <a:rPr lang="en-US" sz="2378" spc="-40" dirty="0" smtClean="0">
                <a:solidFill>
                  <a:srgbClr val="1A2E3D"/>
                </a:solidFill>
              </a:rPr>
              <a:t> than that of last-born children. </a:t>
            </a:r>
            <a:r>
              <a:rPr lang="en-US" sz="2378" u="sng" spc="-40" dirty="0" smtClean="0">
                <a:solidFill>
                  <a:srgbClr val="1A2E3D"/>
                </a:solidFill>
              </a:rPr>
              <a:t>10 first-born children were sampled </a:t>
            </a:r>
            <a:r>
              <a:rPr lang="en-US" sz="2378" spc="-40" dirty="0" smtClean="0">
                <a:solidFill>
                  <a:srgbClr val="1A2E3D"/>
                </a:solidFill>
              </a:rPr>
              <a:t>and </a:t>
            </a:r>
            <a:r>
              <a:rPr lang="en-US" sz="2378" u="sng" spc="-40" dirty="0" smtClean="0">
                <a:solidFill>
                  <a:srgbClr val="1A2E3D"/>
                </a:solidFill>
              </a:rPr>
              <a:t>10 last-born children were sampled</a:t>
            </a:r>
            <a:r>
              <a:rPr lang="en-US" sz="2378" spc="-40" dirty="0" smtClean="0">
                <a:solidFill>
                  <a:srgbClr val="1A2E3D"/>
                </a:solidFill>
              </a:rPr>
              <a:t>. The test statistic for this test is </a:t>
            </a:r>
            <a:r>
              <a:rPr lang="en-US" sz="2378" i="1" spc="-40" dirty="0" smtClean="0">
                <a:solidFill>
                  <a:srgbClr val="1A2E3D"/>
                </a:solidFill>
              </a:rPr>
              <a:t>T = -1.8. </a:t>
            </a:r>
            <a:r>
              <a:rPr lang="en-US" sz="2378" spc="-40" dirty="0" smtClean="0">
                <a:solidFill>
                  <a:srgbClr val="1A2E3D"/>
                </a:solidFill>
              </a:rPr>
              <a:t>What is the p-value?</a:t>
            </a:r>
            <a:endParaRPr sz="2378" i="1" dirty="0">
              <a:latin typeface="Times New Roman"/>
              <a:cs typeface="Times New Roman"/>
            </a:endParaRPr>
          </a:p>
        </p:txBody>
      </p:sp>
      <p:sp>
        <p:nvSpPr>
          <p:cNvPr id="4" name="object 4"/>
          <p:cNvSpPr txBox="1"/>
          <p:nvPr/>
        </p:nvSpPr>
        <p:spPr>
          <a:xfrm>
            <a:off x="417860" y="2189513"/>
            <a:ext cx="5670119" cy="1797488"/>
          </a:xfrm>
          <a:prstGeom prst="rect">
            <a:avLst/>
          </a:prstGeom>
        </p:spPr>
        <p:txBody>
          <a:bodyPr vert="horz" wrap="square" lIns="0" tIns="101926" rIns="0" bIns="0" rtlCol="0">
            <a:spAutoFit/>
          </a:bodyPr>
          <a:lstStyle/>
          <a:p>
            <a:pPr marL="505869" indent="-480701">
              <a:spcBef>
                <a:spcPts val="604"/>
              </a:spcBef>
              <a:buClr>
                <a:srgbClr val="024F84"/>
              </a:buClr>
              <a:buFontTx/>
              <a:buAutoNum type="alphaLcParenBoth"/>
              <a:tabLst>
                <a:tab pos="507125" algn="l"/>
              </a:tabLst>
            </a:pPr>
            <a:r>
              <a:rPr lang="en-US" sz="2378" spc="-40" dirty="0" smtClean="0">
                <a:latin typeface="Arial"/>
                <a:cs typeface="Arial"/>
              </a:rPr>
              <a:t>0.01 &lt; p-value &lt; 0.025</a:t>
            </a:r>
          </a:p>
          <a:p>
            <a:pPr marL="505869" indent="-480701">
              <a:spcBef>
                <a:spcPts val="604"/>
              </a:spcBef>
              <a:buClr>
                <a:srgbClr val="024F84"/>
              </a:buClr>
              <a:buAutoNum type="alphaLcParenBoth"/>
              <a:tabLst>
                <a:tab pos="507125" algn="l"/>
              </a:tabLst>
            </a:pPr>
            <a:r>
              <a:rPr lang="en-US" sz="2378" spc="-40" dirty="0" smtClean="0">
                <a:latin typeface="Arial"/>
                <a:cs typeface="Arial"/>
              </a:rPr>
              <a:t>0.025 &lt; p-value &lt; 0.05</a:t>
            </a:r>
            <a:endParaRPr lang="en-US" sz="2378" dirty="0" smtClean="0">
              <a:latin typeface="Arial"/>
              <a:cs typeface="Arial"/>
            </a:endParaRPr>
          </a:p>
          <a:p>
            <a:pPr marL="505869" indent="-480701">
              <a:spcBef>
                <a:spcPts val="604"/>
              </a:spcBef>
              <a:buClr>
                <a:srgbClr val="024F84"/>
              </a:buClr>
              <a:buAutoNum type="alphaLcParenBoth"/>
              <a:tabLst>
                <a:tab pos="507125" algn="l"/>
              </a:tabLst>
            </a:pPr>
            <a:r>
              <a:rPr lang="en-US" sz="2378" b="1" i="1" spc="-40" dirty="0" smtClean="0">
                <a:solidFill>
                  <a:srgbClr val="C00000"/>
                </a:solidFill>
                <a:latin typeface="Arial"/>
                <a:cs typeface="Arial"/>
              </a:rPr>
              <a:t>0.05 &lt; p-value &lt; 0.10</a:t>
            </a:r>
            <a:endParaRPr sz="2378" b="1" i="1" dirty="0">
              <a:solidFill>
                <a:srgbClr val="C00000"/>
              </a:solidFill>
              <a:latin typeface="Arial"/>
              <a:cs typeface="Arial"/>
            </a:endParaRPr>
          </a:p>
          <a:p>
            <a:pPr marL="505869" indent="-480701">
              <a:spcBef>
                <a:spcPts val="604"/>
              </a:spcBef>
              <a:buClr>
                <a:srgbClr val="024F84"/>
              </a:buClr>
              <a:buAutoNum type="alphaLcParenBoth"/>
              <a:tabLst>
                <a:tab pos="507125" algn="l"/>
              </a:tabLst>
            </a:pPr>
            <a:r>
              <a:rPr lang="en-US" sz="2378" spc="-40" dirty="0" smtClean="0">
                <a:latin typeface="Arial"/>
                <a:cs typeface="Arial"/>
              </a:rPr>
              <a:t>0.10 &lt; p-value &lt; 0.20</a:t>
            </a:r>
            <a:endParaRPr lang="en-US" sz="2378" dirty="0" smtClean="0">
              <a:latin typeface="Arial"/>
              <a:cs typeface="Arial"/>
            </a:endParaRPr>
          </a:p>
        </p:txBody>
      </p:sp>
      <p:sp>
        <p:nvSpPr>
          <p:cNvPr id="5" name="TextBox 4"/>
          <p:cNvSpPr txBox="1"/>
          <p:nvPr/>
        </p:nvSpPr>
        <p:spPr>
          <a:xfrm>
            <a:off x="5921141" y="2317053"/>
            <a:ext cx="6270859" cy="1938992"/>
          </a:xfrm>
          <a:prstGeom prst="rect">
            <a:avLst/>
          </a:prstGeom>
          <a:noFill/>
        </p:spPr>
        <p:txBody>
          <a:bodyPr wrap="square" rtlCol="0">
            <a:spAutoFit/>
          </a:bodyPr>
          <a:lstStyle/>
          <a:p>
            <a:r>
              <a:rPr lang="en-US" sz="2400" b="1" u="sng" dirty="0" smtClean="0"/>
              <a:t>Population Parameter of Interest:</a:t>
            </a:r>
          </a:p>
          <a:p>
            <a:pPr marL="342900" indent="-342900">
              <a:buFont typeface="Arial" panose="020B0604020202020204" pitchFamily="34" charset="0"/>
              <a:buChar char="•"/>
            </a:pPr>
            <a:r>
              <a:rPr lang="en-US" sz="2400" b="1" dirty="0" err="1"/>
              <a:t>μ</a:t>
            </a:r>
            <a:r>
              <a:rPr lang="en-US" sz="1600" b="1" dirty="0" err="1" smtClean="0"/>
              <a:t>diff</a:t>
            </a:r>
            <a:r>
              <a:rPr lang="en-US" sz="2400" b="1" dirty="0" smtClean="0"/>
              <a:t> (Paired Means Test) OR</a:t>
            </a:r>
          </a:p>
          <a:p>
            <a:pPr marL="342900" indent="-342900">
              <a:buFont typeface="Arial" panose="020B0604020202020204" pitchFamily="34" charset="0"/>
              <a:buChar char="•"/>
            </a:pPr>
            <a:r>
              <a:rPr lang="en-US" sz="2400" b="1" dirty="0" err="1" smtClean="0"/>
              <a:t>μ</a:t>
            </a:r>
            <a:r>
              <a:rPr lang="en-US" sz="1400" b="1" dirty="0" err="1" smtClean="0"/>
              <a:t>oldest</a:t>
            </a:r>
            <a:r>
              <a:rPr lang="en-US" sz="2400" b="1" dirty="0" smtClean="0"/>
              <a:t> – </a:t>
            </a:r>
            <a:r>
              <a:rPr lang="en-US" sz="2400" b="1" dirty="0" err="1" smtClean="0"/>
              <a:t>μ</a:t>
            </a:r>
            <a:r>
              <a:rPr lang="en-US" sz="1400" b="1" dirty="0" err="1" smtClean="0"/>
              <a:t>youngest</a:t>
            </a:r>
            <a:r>
              <a:rPr lang="en-US" sz="2400" b="1" dirty="0" smtClean="0"/>
              <a:t> (Independent Means Test)?</a:t>
            </a:r>
          </a:p>
          <a:p>
            <a:pPr marL="342900" indent="-342900">
              <a:buFont typeface="Arial" panose="020B0604020202020204" pitchFamily="34" charset="0"/>
              <a:buChar char="•"/>
            </a:pPr>
            <a:endParaRPr lang="en-US" sz="2400" b="1" dirty="0" smtClean="0"/>
          </a:p>
          <a:p>
            <a:pPr marL="342900" indent="-342900">
              <a:buFont typeface="Arial" panose="020B0604020202020204" pitchFamily="34" charset="0"/>
              <a:buChar char="•"/>
            </a:pPr>
            <a:endParaRPr lang="en-US" sz="2400" b="1" dirty="0"/>
          </a:p>
        </p:txBody>
      </p:sp>
    </p:spTree>
    <p:extLst>
      <p:ext uri="{BB962C8B-B14F-4D97-AF65-F5344CB8AC3E}">
        <p14:creationId xmlns:p14="http://schemas.microsoft.com/office/powerpoint/2010/main" val="2861324282"/>
      </p:ext>
    </p:extLst>
  </p:cSld>
  <p:clrMapOvr>
    <a:masterClrMapping/>
  </p:clrMapOvr>
  <p:transition>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36884" y="318110"/>
            <a:ext cx="11656194" cy="355845"/>
          </a:xfrm>
          <a:prstGeom prst="rect">
            <a:avLst/>
          </a:prstGeom>
          <a:solidFill>
            <a:srgbClr val="9AB8CE"/>
          </a:solidFill>
        </p:spPr>
        <p:txBody>
          <a:bodyPr vert="horz" wrap="square" lIns="0" tIns="50334" rIns="0" bIns="0" rtlCol="0">
            <a:spAutoFit/>
          </a:bodyPr>
          <a:lstStyle/>
          <a:p>
            <a:pPr marL="118288">
              <a:spcBef>
                <a:spcPts val="396"/>
              </a:spcBef>
            </a:pPr>
            <a:r>
              <a:rPr sz="1982" dirty="0">
                <a:solidFill>
                  <a:srgbClr val="1A2E3D"/>
                </a:solidFill>
                <a:latin typeface="Arial"/>
                <a:cs typeface="Arial"/>
              </a:rPr>
              <a:t>Clicker</a:t>
            </a:r>
            <a:r>
              <a:rPr sz="1982" spc="-10" dirty="0">
                <a:solidFill>
                  <a:srgbClr val="1A2E3D"/>
                </a:solidFill>
                <a:latin typeface="Arial"/>
                <a:cs typeface="Arial"/>
              </a:rPr>
              <a:t> </a:t>
            </a:r>
            <a:r>
              <a:rPr sz="1982" spc="10" dirty="0">
                <a:solidFill>
                  <a:srgbClr val="1A2E3D"/>
                </a:solidFill>
                <a:latin typeface="Arial"/>
                <a:cs typeface="Arial"/>
              </a:rPr>
              <a:t>question</a:t>
            </a:r>
            <a:endParaRPr sz="1982">
              <a:latin typeface="Arial"/>
              <a:cs typeface="Arial"/>
            </a:endParaRPr>
          </a:p>
        </p:txBody>
      </p:sp>
      <p:sp>
        <p:nvSpPr>
          <p:cNvPr id="3" name="object 3"/>
          <p:cNvSpPr txBox="1">
            <a:spLocks noGrp="1"/>
          </p:cNvSpPr>
          <p:nvPr>
            <p:ph type="title"/>
          </p:nvPr>
        </p:nvSpPr>
        <p:spPr>
          <a:xfrm>
            <a:off x="336884" y="760409"/>
            <a:ext cx="11656194" cy="1160060"/>
          </a:xfrm>
          <a:prstGeom prst="rect">
            <a:avLst/>
          </a:prstGeom>
          <a:solidFill>
            <a:srgbClr val="D6E2EB"/>
          </a:solidFill>
        </p:spPr>
        <p:txBody>
          <a:bodyPr vert="horz" wrap="square" lIns="0" tIns="61657" rIns="0" bIns="0" rtlCol="0" anchor="ctr">
            <a:spAutoFit/>
          </a:bodyPr>
          <a:lstStyle/>
          <a:p>
            <a:pPr marL="118288" marR="184982">
              <a:lnSpc>
                <a:spcPct val="100000"/>
              </a:lnSpc>
              <a:spcBef>
                <a:spcPts val="484"/>
              </a:spcBef>
            </a:pPr>
            <a:r>
              <a:rPr lang="en-US" sz="2378" spc="-40" dirty="0" smtClean="0">
                <a:solidFill>
                  <a:srgbClr val="1A2E3D"/>
                </a:solidFill>
              </a:rPr>
              <a:t>A group of researchers want to see if the average SAT score of first-born children is </a:t>
            </a:r>
            <a:r>
              <a:rPr lang="en-US" sz="2378" u="sng" spc="-40" dirty="0" smtClean="0">
                <a:solidFill>
                  <a:srgbClr val="1A2E3D"/>
                </a:solidFill>
              </a:rPr>
              <a:t>higher</a:t>
            </a:r>
            <a:r>
              <a:rPr lang="en-US" sz="2378" spc="-40" dirty="0" smtClean="0">
                <a:solidFill>
                  <a:srgbClr val="1A2E3D"/>
                </a:solidFill>
              </a:rPr>
              <a:t> than that of last-born children. </a:t>
            </a:r>
            <a:r>
              <a:rPr lang="en-US" sz="2378" u="sng" spc="-40" dirty="0" smtClean="0">
                <a:solidFill>
                  <a:srgbClr val="1A2E3D"/>
                </a:solidFill>
              </a:rPr>
              <a:t>10 first-born children were sampled </a:t>
            </a:r>
            <a:r>
              <a:rPr lang="en-US" sz="2378" spc="-40" dirty="0" smtClean="0">
                <a:solidFill>
                  <a:srgbClr val="1A2E3D"/>
                </a:solidFill>
              </a:rPr>
              <a:t>and </a:t>
            </a:r>
            <a:r>
              <a:rPr lang="en-US" sz="2378" u="sng" spc="-40" dirty="0" smtClean="0">
                <a:solidFill>
                  <a:srgbClr val="1A2E3D"/>
                </a:solidFill>
              </a:rPr>
              <a:t>10 last-born children were sampled</a:t>
            </a:r>
            <a:r>
              <a:rPr lang="en-US" sz="2378" spc="-40" dirty="0" smtClean="0">
                <a:solidFill>
                  <a:srgbClr val="1A2E3D"/>
                </a:solidFill>
              </a:rPr>
              <a:t>. The test statistic for this test is </a:t>
            </a:r>
            <a:r>
              <a:rPr lang="en-US" sz="2378" i="1" spc="-40" dirty="0" smtClean="0">
                <a:solidFill>
                  <a:srgbClr val="1A2E3D"/>
                </a:solidFill>
              </a:rPr>
              <a:t>T = -1.8. </a:t>
            </a:r>
            <a:r>
              <a:rPr lang="en-US" sz="2378" spc="-40" dirty="0" smtClean="0">
                <a:solidFill>
                  <a:srgbClr val="1A2E3D"/>
                </a:solidFill>
              </a:rPr>
              <a:t>What is the p-value?</a:t>
            </a:r>
            <a:endParaRPr sz="2378" i="1" dirty="0">
              <a:latin typeface="Times New Roman"/>
              <a:cs typeface="Times New Roman"/>
            </a:endParaRPr>
          </a:p>
        </p:txBody>
      </p:sp>
      <p:sp>
        <p:nvSpPr>
          <p:cNvPr id="4" name="object 4"/>
          <p:cNvSpPr txBox="1"/>
          <p:nvPr/>
        </p:nvSpPr>
        <p:spPr>
          <a:xfrm>
            <a:off x="417860" y="2189513"/>
            <a:ext cx="5670119" cy="1797488"/>
          </a:xfrm>
          <a:prstGeom prst="rect">
            <a:avLst/>
          </a:prstGeom>
        </p:spPr>
        <p:txBody>
          <a:bodyPr vert="horz" wrap="square" lIns="0" tIns="101926" rIns="0" bIns="0" rtlCol="0">
            <a:spAutoFit/>
          </a:bodyPr>
          <a:lstStyle/>
          <a:p>
            <a:pPr marL="505869" indent="-480701">
              <a:spcBef>
                <a:spcPts val="604"/>
              </a:spcBef>
              <a:buClr>
                <a:srgbClr val="024F84"/>
              </a:buClr>
              <a:buFontTx/>
              <a:buAutoNum type="alphaLcParenBoth"/>
              <a:tabLst>
                <a:tab pos="507125" algn="l"/>
              </a:tabLst>
            </a:pPr>
            <a:r>
              <a:rPr lang="en-US" sz="2378" spc="-40" dirty="0" smtClean="0">
                <a:latin typeface="Arial"/>
                <a:cs typeface="Arial"/>
              </a:rPr>
              <a:t>0.01 &lt; p-value &lt; 0.025</a:t>
            </a:r>
          </a:p>
          <a:p>
            <a:pPr marL="505869" indent="-480701">
              <a:spcBef>
                <a:spcPts val="604"/>
              </a:spcBef>
              <a:buClr>
                <a:srgbClr val="024F84"/>
              </a:buClr>
              <a:buAutoNum type="alphaLcParenBoth"/>
              <a:tabLst>
                <a:tab pos="507125" algn="l"/>
              </a:tabLst>
            </a:pPr>
            <a:r>
              <a:rPr lang="en-US" sz="2378" spc="-40" dirty="0" smtClean="0">
                <a:latin typeface="Arial"/>
                <a:cs typeface="Arial"/>
              </a:rPr>
              <a:t>0.025 &lt; p-value &lt; 0.05</a:t>
            </a:r>
            <a:endParaRPr lang="en-US" sz="2378" dirty="0" smtClean="0">
              <a:latin typeface="Arial"/>
              <a:cs typeface="Arial"/>
            </a:endParaRPr>
          </a:p>
          <a:p>
            <a:pPr marL="505869" indent="-480701">
              <a:spcBef>
                <a:spcPts val="604"/>
              </a:spcBef>
              <a:buClr>
                <a:srgbClr val="024F84"/>
              </a:buClr>
              <a:buAutoNum type="alphaLcParenBoth"/>
              <a:tabLst>
                <a:tab pos="507125" algn="l"/>
              </a:tabLst>
            </a:pPr>
            <a:r>
              <a:rPr lang="en-US" sz="2378" b="1" i="1" spc="-40" dirty="0" smtClean="0">
                <a:solidFill>
                  <a:srgbClr val="C00000"/>
                </a:solidFill>
                <a:latin typeface="Arial"/>
                <a:cs typeface="Arial"/>
              </a:rPr>
              <a:t>0.05 &lt; p-value &lt; 0.10</a:t>
            </a:r>
            <a:endParaRPr sz="2378" b="1" i="1" dirty="0">
              <a:solidFill>
                <a:srgbClr val="C00000"/>
              </a:solidFill>
              <a:latin typeface="Arial"/>
              <a:cs typeface="Arial"/>
            </a:endParaRPr>
          </a:p>
          <a:p>
            <a:pPr marL="505869" indent="-480701">
              <a:spcBef>
                <a:spcPts val="604"/>
              </a:spcBef>
              <a:buClr>
                <a:srgbClr val="024F84"/>
              </a:buClr>
              <a:buAutoNum type="alphaLcParenBoth"/>
              <a:tabLst>
                <a:tab pos="507125" algn="l"/>
              </a:tabLst>
            </a:pPr>
            <a:r>
              <a:rPr lang="en-US" sz="2378" spc="-40" dirty="0" smtClean="0">
                <a:latin typeface="Arial"/>
                <a:cs typeface="Arial"/>
              </a:rPr>
              <a:t>0.10 &lt; p-value &lt; 0.20</a:t>
            </a:r>
            <a:endParaRPr lang="en-US" sz="2378" dirty="0" smtClean="0">
              <a:latin typeface="Arial"/>
              <a:cs typeface="Arial"/>
            </a:endParaRPr>
          </a:p>
        </p:txBody>
      </p:sp>
      <p:sp>
        <p:nvSpPr>
          <p:cNvPr id="5" name="TextBox 4"/>
          <p:cNvSpPr txBox="1"/>
          <p:nvPr/>
        </p:nvSpPr>
        <p:spPr>
          <a:xfrm>
            <a:off x="5921141" y="2317053"/>
            <a:ext cx="6270859" cy="1569660"/>
          </a:xfrm>
          <a:prstGeom prst="rect">
            <a:avLst/>
          </a:prstGeom>
          <a:noFill/>
        </p:spPr>
        <p:txBody>
          <a:bodyPr wrap="square" rtlCol="0">
            <a:spAutoFit/>
          </a:bodyPr>
          <a:lstStyle/>
          <a:p>
            <a:r>
              <a:rPr lang="en-US" sz="2400" b="1" u="sng" dirty="0" smtClean="0"/>
              <a:t>Population Parameter of Interest:</a:t>
            </a:r>
          </a:p>
          <a:p>
            <a:pPr marL="342900" indent="-342900">
              <a:buFont typeface="Arial" panose="020B0604020202020204" pitchFamily="34" charset="0"/>
              <a:buChar char="•"/>
            </a:pPr>
            <a:r>
              <a:rPr lang="en-US" sz="2400" b="1" dirty="0" err="1" smtClean="0">
                <a:solidFill>
                  <a:srgbClr val="C00000"/>
                </a:solidFill>
              </a:rPr>
              <a:t>μ</a:t>
            </a:r>
            <a:r>
              <a:rPr lang="en-US" sz="1400" b="1" dirty="0" err="1" smtClean="0">
                <a:solidFill>
                  <a:srgbClr val="C00000"/>
                </a:solidFill>
              </a:rPr>
              <a:t>oldest</a:t>
            </a:r>
            <a:r>
              <a:rPr lang="en-US" sz="2400" b="1" dirty="0" smtClean="0">
                <a:solidFill>
                  <a:srgbClr val="C00000"/>
                </a:solidFill>
              </a:rPr>
              <a:t> – </a:t>
            </a:r>
            <a:r>
              <a:rPr lang="en-US" sz="2400" b="1" dirty="0" err="1" smtClean="0">
                <a:solidFill>
                  <a:srgbClr val="C00000"/>
                </a:solidFill>
              </a:rPr>
              <a:t>μ</a:t>
            </a:r>
            <a:r>
              <a:rPr lang="en-US" sz="1400" b="1" dirty="0" err="1" smtClean="0">
                <a:solidFill>
                  <a:srgbClr val="C00000"/>
                </a:solidFill>
              </a:rPr>
              <a:t>youngest</a:t>
            </a:r>
            <a:r>
              <a:rPr lang="en-US" sz="2400" b="1" dirty="0" smtClean="0">
                <a:solidFill>
                  <a:srgbClr val="C00000"/>
                </a:solidFill>
              </a:rPr>
              <a:t> (Independent Means Test)</a:t>
            </a:r>
          </a:p>
          <a:p>
            <a:pPr marL="342900" indent="-342900">
              <a:buFont typeface="Arial" panose="020B0604020202020204" pitchFamily="34" charset="0"/>
              <a:buChar char="•"/>
            </a:pPr>
            <a:endParaRPr lang="en-US" sz="2400" b="1" dirty="0" smtClean="0"/>
          </a:p>
          <a:p>
            <a:pPr marL="342900" indent="-342900">
              <a:buFont typeface="Arial" panose="020B0604020202020204" pitchFamily="34" charset="0"/>
              <a:buChar char="•"/>
            </a:pPr>
            <a:endParaRPr lang="en-US" sz="2400" b="1" dirty="0"/>
          </a:p>
        </p:txBody>
      </p:sp>
      <mc:AlternateContent xmlns:mc="http://schemas.openxmlformats.org/markup-compatibility/2006">
        <mc:Choice xmlns:a14="http://schemas.microsoft.com/office/drawing/2010/main" Requires="a14">
          <p:sp>
            <p:nvSpPr>
              <p:cNvPr id="6" name="TextBox 5"/>
              <p:cNvSpPr txBox="1"/>
              <p:nvPr/>
            </p:nvSpPr>
            <p:spPr>
              <a:xfrm>
                <a:off x="6511490" y="3148050"/>
                <a:ext cx="3759555" cy="1168140"/>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2400" b="0" i="1" smtClean="0">
                          <a:solidFill>
                            <a:srgbClr val="C00000"/>
                          </a:solidFill>
                          <a:latin typeface="Cambria Math" panose="02040503050406030204" pitchFamily="18" charset="0"/>
                        </a:rPr>
                        <m:t>𝐻𝑜</m:t>
                      </m:r>
                      <m:r>
                        <a:rPr lang="en-US" sz="2400" b="0" i="1" smtClean="0">
                          <a:solidFill>
                            <a:srgbClr val="C00000"/>
                          </a:solidFill>
                          <a:latin typeface="Cambria Math" panose="02040503050406030204" pitchFamily="18" charset="0"/>
                        </a:rPr>
                        <m:t>: </m:t>
                      </m:r>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ea typeface="Cambria Math" panose="02040503050406030204" pitchFamily="18" charset="0"/>
                            </a:rPr>
                            <m:t>𝜇</m:t>
                          </m:r>
                        </m:e>
                        <m:sub>
                          <m:r>
                            <a:rPr lang="en-US" sz="2400" b="0" i="1" smtClean="0">
                              <a:solidFill>
                                <a:srgbClr val="C00000"/>
                              </a:solidFill>
                              <a:latin typeface="Cambria Math" panose="02040503050406030204" pitchFamily="18" charset="0"/>
                            </a:rPr>
                            <m:t>𝑜𝑙𝑑𝑒𝑠𝑡</m:t>
                          </m:r>
                        </m:sub>
                      </m:sSub>
                      <m:r>
                        <a:rPr lang="en-US" sz="2400" b="0" i="1" smtClean="0">
                          <a:solidFill>
                            <a:srgbClr val="C00000"/>
                          </a:solidFill>
                          <a:latin typeface="Cambria Math" panose="02040503050406030204" pitchFamily="18" charset="0"/>
                        </a:rPr>
                        <m:t>−</m:t>
                      </m:r>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ea typeface="Cambria Math" panose="02040503050406030204" pitchFamily="18" charset="0"/>
                            </a:rPr>
                            <m:t>𝜇</m:t>
                          </m:r>
                        </m:e>
                        <m:sub>
                          <m:r>
                            <a:rPr lang="en-US" sz="2400" b="0" i="1" smtClean="0">
                              <a:solidFill>
                                <a:srgbClr val="C00000"/>
                              </a:solidFill>
                              <a:latin typeface="Cambria Math" panose="02040503050406030204" pitchFamily="18" charset="0"/>
                              <a:ea typeface="Cambria Math" panose="02040503050406030204" pitchFamily="18" charset="0"/>
                            </a:rPr>
                            <m:t>𝑦𝑜𝑢𝑛𝑔𝑒𝑠𝑡</m:t>
                          </m:r>
                        </m:sub>
                      </m:sSub>
                      <m:r>
                        <a:rPr lang="en-US" sz="2400" b="0" i="1" smtClean="0">
                          <a:solidFill>
                            <a:srgbClr val="C00000"/>
                          </a:solidFill>
                          <a:latin typeface="Cambria Math" panose="02040503050406030204" pitchFamily="18" charset="0"/>
                        </a:rPr>
                        <m:t>=0</m:t>
                      </m:r>
                    </m:oMath>
                  </m:oMathPara>
                </a14:m>
                <a:endParaRPr lang="en-US" sz="2400" b="0" dirty="0" smtClean="0">
                  <a:solidFill>
                    <a:srgbClr val="C00000"/>
                  </a:solidFill>
                </a:endParaRPr>
              </a:p>
              <a:p>
                <a14:m>
                  <m:oMathPara xmlns:m="http://schemas.openxmlformats.org/officeDocument/2006/math">
                    <m:oMathParaPr>
                      <m:jc m:val="centerGroup"/>
                    </m:oMathParaPr>
                    <m:oMath xmlns:m="http://schemas.openxmlformats.org/officeDocument/2006/math">
                      <m:r>
                        <a:rPr lang="en-US" sz="2400" b="0" i="1" smtClean="0">
                          <a:solidFill>
                            <a:srgbClr val="C00000"/>
                          </a:solidFill>
                          <a:latin typeface="Cambria Math" panose="02040503050406030204" pitchFamily="18" charset="0"/>
                        </a:rPr>
                        <m:t>𝐻𝑎</m:t>
                      </m:r>
                      <m:r>
                        <a:rPr lang="en-US" sz="2400" b="0" i="1" smtClean="0">
                          <a:solidFill>
                            <a:srgbClr val="C00000"/>
                          </a:solidFill>
                          <a:latin typeface="Cambria Math" panose="02040503050406030204" pitchFamily="18" charset="0"/>
                        </a:rPr>
                        <m:t>:</m:t>
                      </m:r>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ea typeface="Cambria Math" panose="02040503050406030204" pitchFamily="18" charset="0"/>
                            </a:rPr>
                            <m:t>𝜇</m:t>
                          </m:r>
                        </m:e>
                        <m:sub>
                          <m:r>
                            <a:rPr lang="en-US" sz="2400" b="0" i="1" smtClean="0">
                              <a:solidFill>
                                <a:srgbClr val="C00000"/>
                              </a:solidFill>
                              <a:latin typeface="Cambria Math" panose="02040503050406030204" pitchFamily="18" charset="0"/>
                            </a:rPr>
                            <m:t>𝑜𝑙𝑑𝑒𝑠𝑡</m:t>
                          </m:r>
                        </m:sub>
                      </m:sSub>
                      <m:r>
                        <a:rPr lang="en-US" sz="2400" b="0" i="1" smtClean="0">
                          <a:solidFill>
                            <a:srgbClr val="C00000"/>
                          </a:solidFill>
                          <a:latin typeface="Cambria Math" panose="02040503050406030204" pitchFamily="18" charset="0"/>
                        </a:rPr>
                        <m:t>−</m:t>
                      </m:r>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ea typeface="Cambria Math" panose="02040503050406030204" pitchFamily="18" charset="0"/>
                            </a:rPr>
                            <m:t>𝜇</m:t>
                          </m:r>
                        </m:e>
                        <m:sub>
                          <m:r>
                            <a:rPr lang="en-US" sz="2400" b="0" i="1" smtClean="0">
                              <a:solidFill>
                                <a:srgbClr val="C00000"/>
                              </a:solidFill>
                              <a:latin typeface="Cambria Math" panose="02040503050406030204" pitchFamily="18" charset="0"/>
                              <a:ea typeface="Cambria Math" panose="02040503050406030204" pitchFamily="18" charset="0"/>
                            </a:rPr>
                            <m:t>𝑦𝑜𝑢𝑛𝑔𝑒𝑠𝑡</m:t>
                          </m:r>
                        </m:sub>
                      </m:sSub>
                      <m:r>
                        <a:rPr lang="en-US" sz="2400" b="0" i="1" smtClean="0">
                          <a:solidFill>
                            <a:srgbClr val="C00000"/>
                          </a:solidFill>
                          <a:latin typeface="Cambria Math" panose="02040503050406030204" pitchFamily="18" charset="0"/>
                          <a:ea typeface="Cambria Math" panose="02040503050406030204" pitchFamily="18" charset="0"/>
                        </a:rPr>
                        <m:t>&gt;</m:t>
                      </m:r>
                      <m:r>
                        <a:rPr lang="en-US" sz="2400" b="0" i="1" smtClean="0">
                          <a:solidFill>
                            <a:srgbClr val="C00000"/>
                          </a:solidFill>
                          <a:latin typeface="Cambria Math" panose="02040503050406030204" pitchFamily="18" charset="0"/>
                        </a:rPr>
                        <m:t>0</m:t>
                      </m:r>
                    </m:oMath>
                  </m:oMathPara>
                </a14:m>
                <a:endParaRPr lang="en-US" sz="2400" dirty="0">
                  <a:solidFill>
                    <a:srgbClr val="C00000"/>
                  </a:solidFill>
                </a:endParaRPr>
              </a:p>
              <a:p>
                <a:endParaRPr lang="en-US" sz="2400" dirty="0">
                  <a:solidFill>
                    <a:srgbClr val="C00000"/>
                  </a:solidFill>
                </a:endParaRPr>
              </a:p>
            </p:txBody>
          </p:sp>
        </mc:Choice>
        <mc:Fallback>
          <p:sp>
            <p:nvSpPr>
              <p:cNvPr id="6" name="TextBox 5"/>
              <p:cNvSpPr txBox="1">
                <a:spLocks noRot="1" noChangeAspect="1" noMove="1" noResize="1" noEditPoints="1" noAdjustHandles="1" noChangeArrowheads="1" noChangeShapeType="1" noTextEdit="1"/>
              </p:cNvSpPr>
              <p:nvPr/>
            </p:nvSpPr>
            <p:spPr>
              <a:xfrm>
                <a:off x="6511490" y="3148050"/>
                <a:ext cx="3759555" cy="1168140"/>
              </a:xfrm>
              <a:prstGeom prst="rect">
                <a:avLst/>
              </a:prstGeom>
              <a:blipFill>
                <a:blip r:embed="rId2"/>
                <a:stretch>
                  <a:fillRect l="-648" r="-81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Rectangle 6"/>
              <p:cNvSpPr/>
              <p:nvPr/>
            </p:nvSpPr>
            <p:spPr>
              <a:xfrm>
                <a:off x="6016025" y="3884384"/>
                <a:ext cx="6247929" cy="1230401"/>
              </a:xfrm>
              <a:prstGeom prst="rect">
                <a:avLst/>
              </a:prstGeom>
            </p:spPr>
            <p:txBody>
              <a:bodyPr wrap="none">
                <a:spAutoFit/>
              </a:bodyPr>
              <a:lstStyle/>
              <a:p>
                <a:r>
                  <a:rPr lang="en-US" sz="2400" i="1" u="sng" spc="-40" dirty="0" smtClean="0">
                    <a:solidFill>
                      <a:srgbClr val="C00000"/>
                    </a:solidFill>
                  </a:rPr>
                  <a:t>T = -1.8</a:t>
                </a:r>
              </a:p>
              <a:p>
                <a:r>
                  <a:rPr lang="en-US" sz="2400" i="1" u="sng" spc="-40" dirty="0" smtClean="0">
                    <a:solidFill>
                      <a:srgbClr val="C00000"/>
                    </a:solidFill>
                  </a:rPr>
                  <a:t>Degrees of Freedom = min(</a:t>
                </a:r>
                <a14:m>
                  <m:oMath xmlns:m="http://schemas.openxmlformats.org/officeDocument/2006/math">
                    <m:sSub>
                      <m:sSubPr>
                        <m:ctrlPr>
                          <a:rPr lang="en-US" sz="2400" i="1" u="sng" spc="-40" smtClean="0">
                            <a:solidFill>
                              <a:srgbClr val="C00000"/>
                            </a:solidFill>
                            <a:latin typeface="Cambria Math" panose="02040503050406030204" pitchFamily="18" charset="0"/>
                          </a:rPr>
                        </m:ctrlPr>
                      </m:sSubPr>
                      <m:e>
                        <m:r>
                          <a:rPr lang="en-US" sz="2400" b="0" i="1" u="sng" spc="-40" smtClean="0">
                            <a:solidFill>
                              <a:srgbClr val="C00000"/>
                            </a:solidFill>
                            <a:latin typeface="Cambria Math" panose="02040503050406030204" pitchFamily="18" charset="0"/>
                          </a:rPr>
                          <m:t>𝑛</m:t>
                        </m:r>
                      </m:e>
                      <m:sub>
                        <m:r>
                          <a:rPr lang="en-US" sz="2400" b="0" i="1" u="sng" spc="-40" smtClean="0">
                            <a:solidFill>
                              <a:srgbClr val="C00000"/>
                            </a:solidFill>
                            <a:latin typeface="Cambria Math" panose="02040503050406030204" pitchFamily="18" charset="0"/>
                          </a:rPr>
                          <m:t>𝑜𝑙𝑑𝑒𝑠𝑡</m:t>
                        </m:r>
                      </m:sub>
                    </m:sSub>
                  </m:oMath>
                </a14:m>
                <a:r>
                  <a:rPr lang="en-US" sz="2400" i="1" u="sng" spc="-40" dirty="0" smtClean="0">
                    <a:solidFill>
                      <a:srgbClr val="C00000"/>
                    </a:solidFill>
                  </a:rPr>
                  <a:t>-1,</a:t>
                </a:r>
                <a:r>
                  <a:rPr lang="en-US" sz="2400" u="sng" spc="-40" dirty="0" smtClean="0">
                    <a:solidFill>
                      <a:srgbClr val="C00000"/>
                    </a:solidFill>
                  </a:rPr>
                  <a:t> </a:t>
                </a:r>
                <a14:m>
                  <m:oMath xmlns:m="http://schemas.openxmlformats.org/officeDocument/2006/math">
                    <m:sSub>
                      <m:sSubPr>
                        <m:ctrlPr>
                          <a:rPr lang="en-US" sz="2400" i="1" u="sng" spc="-40" smtClean="0">
                            <a:solidFill>
                              <a:srgbClr val="C00000"/>
                            </a:solidFill>
                            <a:latin typeface="Cambria Math" panose="02040503050406030204" pitchFamily="18" charset="0"/>
                          </a:rPr>
                        </m:ctrlPr>
                      </m:sSubPr>
                      <m:e>
                        <m:r>
                          <a:rPr lang="en-US" sz="2400" b="0" i="1" u="sng" spc="-40" smtClean="0">
                            <a:solidFill>
                              <a:srgbClr val="C00000"/>
                            </a:solidFill>
                            <a:latin typeface="Cambria Math" panose="02040503050406030204" pitchFamily="18" charset="0"/>
                          </a:rPr>
                          <m:t>𝑛</m:t>
                        </m:r>
                      </m:e>
                      <m:sub>
                        <m:r>
                          <a:rPr lang="en-US" sz="2400" b="0" i="1" u="sng" spc="-40" smtClean="0">
                            <a:solidFill>
                              <a:srgbClr val="C00000"/>
                            </a:solidFill>
                            <a:latin typeface="Cambria Math" panose="02040503050406030204" pitchFamily="18" charset="0"/>
                          </a:rPr>
                          <m:t>𝑦𝑜𝑢𝑛𝑔𝑒𝑠𝑡</m:t>
                        </m:r>
                      </m:sub>
                    </m:sSub>
                  </m:oMath>
                </a14:m>
                <a:r>
                  <a:rPr lang="en-US" sz="2400" i="1" u="sng" spc="-40" dirty="0" smtClean="0">
                    <a:solidFill>
                      <a:srgbClr val="C00000"/>
                    </a:solidFill>
                  </a:rPr>
                  <a:t>-1</a:t>
                </a:r>
                <a:r>
                  <a:rPr lang="en-US" sz="2400" i="1" u="sng" spc="-40" dirty="0" smtClean="0">
                    <a:solidFill>
                      <a:srgbClr val="C00000"/>
                    </a:solidFill>
                  </a:rPr>
                  <a:t>) </a:t>
                </a:r>
              </a:p>
              <a:p>
                <a:r>
                  <a:rPr lang="en-US" sz="2400" i="1" spc="-40" dirty="0" smtClean="0">
                    <a:solidFill>
                      <a:srgbClr val="C00000"/>
                    </a:solidFill>
                  </a:rPr>
                  <a:t>= min(10-1,10-1) = 9</a:t>
                </a:r>
                <a:endParaRPr lang="en-US" sz="2400" dirty="0">
                  <a:solidFill>
                    <a:srgbClr val="C00000"/>
                  </a:solidFill>
                </a:endParaRPr>
              </a:p>
            </p:txBody>
          </p:sp>
        </mc:Choice>
        <mc:Fallback>
          <p:sp>
            <p:nvSpPr>
              <p:cNvPr id="7" name="Rectangle 6"/>
              <p:cNvSpPr>
                <a:spLocks noRot="1" noChangeAspect="1" noMove="1" noResize="1" noEditPoints="1" noAdjustHandles="1" noChangeArrowheads="1" noChangeShapeType="1" noTextEdit="1"/>
              </p:cNvSpPr>
              <p:nvPr/>
            </p:nvSpPr>
            <p:spPr>
              <a:xfrm>
                <a:off x="6016025" y="3884384"/>
                <a:ext cx="6247929" cy="1230401"/>
              </a:xfrm>
              <a:prstGeom prst="rect">
                <a:avLst/>
              </a:prstGeom>
              <a:blipFill>
                <a:blip r:embed="rId3"/>
                <a:stretch>
                  <a:fillRect l="-1561" t="-3960" r="-488" b="-10396"/>
                </a:stretch>
              </a:blipFill>
            </p:spPr>
            <p:txBody>
              <a:bodyPr/>
              <a:lstStyle/>
              <a:p>
                <a:r>
                  <a:rPr lang="en-US">
                    <a:noFill/>
                  </a:rPr>
                  <a:t> </a:t>
                </a:r>
              </a:p>
            </p:txBody>
          </p:sp>
        </mc:Fallback>
      </mc:AlternateContent>
    </p:spTree>
    <p:extLst>
      <p:ext uri="{BB962C8B-B14F-4D97-AF65-F5344CB8AC3E}">
        <p14:creationId xmlns:p14="http://schemas.microsoft.com/office/powerpoint/2010/main" val="3736323826"/>
      </p:ext>
    </p:extLst>
  </p:cSld>
  <p:clrMapOvr>
    <a:masterClrMapping/>
  </p:clrMapOvr>
  <p:transition>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36884" y="318110"/>
            <a:ext cx="11656194" cy="355845"/>
          </a:xfrm>
          <a:prstGeom prst="rect">
            <a:avLst/>
          </a:prstGeom>
          <a:solidFill>
            <a:srgbClr val="9AB8CE"/>
          </a:solidFill>
        </p:spPr>
        <p:txBody>
          <a:bodyPr vert="horz" wrap="square" lIns="0" tIns="50334" rIns="0" bIns="0" rtlCol="0">
            <a:spAutoFit/>
          </a:bodyPr>
          <a:lstStyle/>
          <a:p>
            <a:pPr marL="118288">
              <a:spcBef>
                <a:spcPts val="396"/>
              </a:spcBef>
            </a:pPr>
            <a:r>
              <a:rPr sz="1982" dirty="0">
                <a:solidFill>
                  <a:srgbClr val="1A2E3D"/>
                </a:solidFill>
                <a:latin typeface="Arial"/>
                <a:cs typeface="Arial"/>
              </a:rPr>
              <a:t>Clicker</a:t>
            </a:r>
            <a:r>
              <a:rPr sz="1982" spc="-10" dirty="0">
                <a:solidFill>
                  <a:srgbClr val="1A2E3D"/>
                </a:solidFill>
                <a:latin typeface="Arial"/>
                <a:cs typeface="Arial"/>
              </a:rPr>
              <a:t> </a:t>
            </a:r>
            <a:r>
              <a:rPr sz="1982" spc="10" dirty="0">
                <a:solidFill>
                  <a:srgbClr val="1A2E3D"/>
                </a:solidFill>
                <a:latin typeface="Arial"/>
                <a:cs typeface="Arial"/>
              </a:rPr>
              <a:t>question</a:t>
            </a:r>
            <a:endParaRPr sz="1982">
              <a:latin typeface="Arial"/>
              <a:cs typeface="Arial"/>
            </a:endParaRPr>
          </a:p>
        </p:txBody>
      </p:sp>
      <p:sp>
        <p:nvSpPr>
          <p:cNvPr id="3" name="object 3"/>
          <p:cNvSpPr txBox="1">
            <a:spLocks noGrp="1"/>
          </p:cNvSpPr>
          <p:nvPr>
            <p:ph type="title"/>
          </p:nvPr>
        </p:nvSpPr>
        <p:spPr>
          <a:xfrm>
            <a:off x="336884" y="760409"/>
            <a:ext cx="11656194" cy="1160060"/>
          </a:xfrm>
          <a:prstGeom prst="rect">
            <a:avLst/>
          </a:prstGeom>
          <a:solidFill>
            <a:srgbClr val="D6E2EB"/>
          </a:solidFill>
        </p:spPr>
        <p:txBody>
          <a:bodyPr vert="horz" wrap="square" lIns="0" tIns="61657" rIns="0" bIns="0" rtlCol="0" anchor="ctr">
            <a:spAutoFit/>
          </a:bodyPr>
          <a:lstStyle/>
          <a:p>
            <a:pPr marL="118288" marR="184982">
              <a:lnSpc>
                <a:spcPct val="100000"/>
              </a:lnSpc>
              <a:spcBef>
                <a:spcPts val="484"/>
              </a:spcBef>
            </a:pPr>
            <a:r>
              <a:rPr lang="en-US" sz="2378" spc="-40" dirty="0" smtClean="0">
                <a:solidFill>
                  <a:srgbClr val="1A2E3D"/>
                </a:solidFill>
              </a:rPr>
              <a:t>A group of researchers want to see if the average SAT score of first-born children is </a:t>
            </a:r>
            <a:r>
              <a:rPr lang="en-US" sz="2378" u="sng" spc="-40" dirty="0" smtClean="0">
                <a:solidFill>
                  <a:srgbClr val="1A2E3D"/>
                </a:solidFill>
              </a:rPr>
              <a:t>higher</a:t>
            </a:r>
            <a:r>
              <a:rPr lang="en-US" sz="2378" spc="-40" dirty="0" smtClean="0">
                <a:solidFill>
                  <a:srgbClr val="1A2E3D"/>
                </a:solidFill>
              </a:rPr>
              <a:t> than that of last-born children. </a:t>
            </a:r>
            <a:r>
              <a:rPr lang="en-US" sz="2378" u="sng" spc="-40" dirty="0" smtClean="0">
                <a:solidFill>
                  <a:srgbClr val="1A2E3D"/>
                </a:solidFill>
              </a:rPr>
              <a:t>10 first-born children were sampled </a:t>
            </a:r>
            <a:r>
              <a:rPr lang="en-US" sz="2378" spc="-40" dirty="0" smtClean="0">
                <a:solidFill>
                  <a:srgbClr val="1A2E3D"/>
                </a:solidFill>
              </a:rPr>
              <a:t>and </a:t>
            </a:r>
            <a:r>
              <a:rPr lang="en-US" sz="2378" u="sng" spc="-40" dirty="0" smtClean="0">
                <a:solidFill>
                  <a:srgbClr val="1A2E3D"/>
                </a:solidFill>
              </a:rPr>
              <a:t>10 last-born children were sampled</a:t>
            </a:r>
            <a:r>
              <a:rPr lang="en-US" sz="2378" spc="-40" dirty="0" smtClean="0">
                <a:solidFill>
                  <a:srgbClr val="1A2E3D"/>
                </a:solidFill>
              </a:rPr>
              <a:t>. The test statistic for this test is </a:t>
            </a:r>
            <a:r>
              <a:rPr lang="en-US" sz="2378" i="1" spc="-40" dirty="0" smtClean="0">
                <a:solidFill>
                  <a:srgbClr val="1A2E3D"/>
                </a:solidFill>
              </a:rPr>
              <a:t>T = -1.8. </a:t>
            </a:r>
            <a:r>
              <a:rPr lang="en-US" sz="2378" spc="-40" dirty="0" smtClean="0">
                <a:solidFill>
                  <a:srgbClr val="1A2E3D"/>
                </a:solidFill>
              </a:rPr>
              <a:t>What is the p-value?</a:t>
            </a:r>
            <a:endParaRPr sz="2378" i="1" dirty="0">
              <a:latin typeface="Times New Roman"/>
              <a:cs typeface="Times New Roman"/>
            </a:endParaRPr>
          </a:p>
        </p:txBody>
      </p:sp>
      <p:sp>
        <p:nvSpPr>
          <p:cNvPr id="4" name="object 4"/>
          <p:cNvSpPr txBox="1"/>
          <p:nvPr/>
        </p:nvSpPr>
        <p:spPr>
          <a:xfrm>
            <a:off x="417860" y="2189513"/>
            <a:ext cx="5670119" cy="1797488"/>
          </a:xfrm>
          <a:prstGeom prst="rect">
            <a:avLst/>
          </a:prstGeom>
        </p:spPr>
        <p:txBody>
          <a:bodyPr vert="horz" wrap="square" lIns="0" tIns="101926" rIns="0" bIns="0" rtlCol="0">
            <a:spAutoFit/>
          </a:bodyPr>
          <a:lstStyle/>
          <a:p>
            <a:pPr marL="505869" indent="-480701">
              <a:spcBef>
                <a:spcPts val="604"/>
              </a:spcBef>
              <a:buClr>
                <a:srgbClr val="024F84"/>
              </a:buClr>
              <a:buFontTx/>
              <a:buAutoNum type="alphaLcParenBoth"/>
              <a:tabLst>
                <a:tab pos="507125" algn="l"/>
              </a:tabLst>
            </a:pPr>
            <a:r>
              <a:rPr lang="en-US" sz="2378" spc="-40" dirty="0" smtClean="0">
                <a:latin typeface="Arial"/>
                <a:cs typeface="Arial"/>
              </a:rPr>
              <a:t>0.01 &lt; p-value &lt; 0.025</a:t>
            </a:r>
          </a:p>
          <a:p>
            <a:pPr marL="505869" indent="-480701">
              <a:spcBef>
                <a:spcPts val="604"/>
              </a:spcBef>
              <a:buClr>
                <a:srgbClr val="024F84"/>
              </a:buClr>
              <a:buAutoNum type="alphaLcParenBoth"/>
              <a:tabLst>
                <a:tab pos="507125" algn="l"/>
              </a:tabLst>
            </a:pPr>
            <a:r>
              <a:rPr lang="en-US" sz="2378" spc="-40" dirty="0" smtClean="0">
                <a:latin typeface="Arial"/>
                <a:cs typeface="Arial"/>
              </a:rPr>
              <a:t>0.025 &lt; p-value &lt; 0.05</a:t>
            </a:r>
            <a:endParaRPr lang="en-US" sz="2378" dirty="0" smtClean="0">
              <a:latin typeface="Arial"/>
              <a:cs typeface="Arial"/>
            </a:endParaRPr>
          </a:p>
          <a:p>
            <a:pPr marL="505869" indent="-480701">
              <a:spcBef>
                <a:spcPts val="604"/>
              </a:spcBef>
              <a:buClr>
                <a:srgbClr val="024F84"/>
              </a:buClr>
              <a:buAutoNum type="alphaLcParenBoth"/>
              <a:tabLst>
                <a:tab pos="507125" algn="l"/>
              </a:tabLst>
            </a:pPr>
            <a:r>
              <a:rPr lang="en-US" sz="2378" b="1" i="1" spc="-40" dirty="0" smtClean="0">
                <a:solidFill>
                  <a:srgbClr val="C00000"/>
                </a:solidFill>
                <a:latin typeface="Arial"/>
                <a:cs typeface="Arial"/>
              </a:rPr>
              <a:t>0.05 &lt; p-value &lt; 0.10</a:t>
            </a:r>
            <a:endParaRPr sz="2378" b="1" i="1" dirty="0">
              <a:solidFill>
                <a:srgbClr val="C00000"/>
              </a:solidFill>
              <a:latin typeface="Arial"/>
              <a:cs typeface="Arial"/>
            </a:endParaRPr>
          </a:p>
          <a:p>
            <a:pPr marL="505869" indent="-480701">
              <a:spcBef>
                <a:spcPts val="604"/>
              </a:spcBef>
              <a:buClr>
                <a:srgbClr val="024F84"/>
              </a:buClr>
              <a:buAutoNum type="alphaLcParenBoth"/>
              <a:tabLst>
                <a:tab pos="507125" algn="l"/>
              </a:tabLst>
            </a:pPr>
            <a:r>
              <a:rPr lang="en-US" sz="2378" spc="-40" dirty="0" smtClean="0">
                <a:latin typeface="Arial"/>
                <a:cs typeface="Arial"/>
              </a:rPr>
              <a:t>0.10 &lt; p-value &lt; 0.20</a:t>
            </a:r>
            <a:endParaRPr lang="en-US" sz="2378" dirty="0" smtClean="0">
              <a:latin typeface="Arial"/>
              <a:cs typeface="Arial"/>
            </a:endParaRPr>
          </a:p>
        </p:txBody>
      </p:sp>
      <p:sp>
        <p:nvSpPr>
          <p:cNvPr id="5" name="TextBox 4"/>
          <p:cNvSpPr txBox="1"/>
          <p:nvPr/>
        </p:nvSpPr>
        <p:spPr>
          <a:xfrm>
            <a:off x="5921141" y="2317053"/>
            <a:ext cx="6270859" cy="1569660"/>
          </a:xfrm>
          <a:prstGeom prst="rect">
            <a:avLst/>
          </a:prstGeom>
          <a:noFill/>
        </p:spPr>
        <p:txBody>
          <a:bodyPr wrap="square" rtlCol="0">
            <a:spAutoFit/>
          </a:bodyPr>
          <a:lstStyle/>
          <a:p>
            <a:r>
              <a:rPr lang="en-US" sz="2400" b="1" u="sng" dirty="0" smtClean="0"/>
              <a:t>Population Parameter of Interest:</a:t>
            </a:r>
          </a:p>
          <a:p>
            <a:pPr marL="342900" indent="-342900">
              <a:buFont typeface="Arial" panose="020B0604020202020204" pitchFamily="34" charset="0"/>
              <a:buChar char="•"/>
            </a:pPr>
            <a:r>
              <a:rPr lang="en-US" sz="2400" b="1" dirty="0" err="1" smtClean="0">
                <a:solidFill>
                  <a:srgbClr val="C00000"/>
                </a:solidFill>
              </a:rPr>
              <a:t>μ</a:t>
            </a:r>
            <a:r>
              <a:rPr lang="en-US" sz="1400" b="1" dirty="0" err="1" smtClean="0">
                <a:solidFill>
                  <a:srgbClr val="C00000"/>
                </a:solidFill>
              </a:rPr>
              <a:t>oldest</a:t>
            </a:r>
            <a:r>
              <a:rPr lang="en-US" sz="2400" b="1" dirty="0" smtClean="0">
                <a:solidFill>
                  <a:srgbClr val="C00000"/>
                </a:solidFill>
              </a:rPr>
              <a:t> – </a:t>
            </a:r>
            <a:r>
              <a:rPr lang="en-US" sz="2400" b="1" dirty="0" err="1" smtClean="0">
                <a:solidFill>
                  <a:srgbClr val="C00000"/>
                </a:solidFill>
              </a:rPr>
              <a:t>μ</a:t>
            </a:r>
            <a:r>
              <a:rPr lang="en-US" sz="1400" b="1" dirty="0" err="1" smtClean="0">
                <a:solidFill>
                  <a:srgbClr val="C00000"/>
                </a:solidFill>
              </a:rPr>
              <a:t>youngest</a:t>
            </a:r>
            <a:r>
              <a:rPr lang="en-US" sz="2400" b="1" dirty="0" smtClean="0">
                <a:solidFill>
                  <a:srgbClr val="C00000"/>
                </a:solidFill>
              </a:rPr>
              <a:t> (Independent Means Test)</a:t>
            </a:r>
          </a:p>
          <a:p>
            <a:pPr marL="342900" indent="-342900">
              <a:buFont typeface="Arial" panose="020B0604020202020204" pitchFamily="34" charset="0"/>
              <a:buChar char="•"/>
            </a:pPr>
            <a:endParaRPr lang="en-US" sz="2400" b="1" dirty="0" smtClean="0"/>
          </a:p>
          <a:p>
            <a:pPr marL="342900" indent="-342900">
              <a:buFont typeface="Arial" panose="020B0604020202020204" pitchFamily="34" charset="0"/>
              <a:buChar char="•"/>
            </a:pPr>
            <a:endParaRPr lang="en-US" sz="2400" b="1" dirty="0"/>
          </a:p>
        </p:txBody>
      </p:sp>
      <mc:AlternateContent xmlns:mc="http://schemas.openxmlformats.org/markup-compatibility/2006">
        <mc:Choice xmlns:a14="http://schemas.microsoft.com/office/drawing/2010/main" Requires="a14">
          <p:sp>
            <p:nvSpPr>
              <p:cNvPr id="6" name="TextBox 5"/>
              <p:cNvSpPr txBox="1"/>
              <p:nvPr/>
            </p:nvSpPr>
            <p:spPr>
              <a:xfrm>
                <a:off x="6511490" y="3148050"/>
                <a:ext cx="3759555" cy="1168140"/>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2400" b="0" i="1" smtClean="0">
                          <a:solidFill>
                            <a:srgbClr val="C00000"/>
                          </a:solidFill>
                          <a:latin typeface="Cambria Math" panose="02040503050406030204" pitchFamily="18" charset="0"/>
                        </a:rPr>
                        <m:t>𝐻𝑜</m:t>
                      </m:r>
                      <m:r>
                        <a:rPr lang="en-US" sz="2400" b="0" i="1" smtClean="0">
                          <a:solidFill>
                            <a:srgbClr val="C00000"/>
                          </a:solidFill>
                          <a:latin typeface="Cambria Math" panose="02040503050406030204" pitchFamily="18" charset="0"/>
                        </a:rPr>
                        <m:t>: </m:t>
                      </m:r>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ea typeface="Cambria Math" panose="02040503050406030204" pitchFamily="18" charset="0"/>
                            </a:rPr>
                            <m:t>𝜇</m:t>
                          </m:r>
                        </m:e>
                        <m:sub>
                          <m:r>
                            <a:rPr lang="en-US" sz="2400" b="0" i="1" smtClean="0">
                              <a:solidFill>
                                <a:srgbClr val="C00000"/>
                              </a:solidFill>
                              <a:latin typeface="Cambria Math" panose="02040503050406030204" pitchFamily="18" charset="0"/>
                            </a:rPr>
                            <m:t>𝑜𝑙𝑑𝑒𝑠𝑡</m:t>
                          </m:r>
                        </m:sub>
                      </m:sSub>
                      <m:r>
                        <a:rPr lang="en-US" sz="2400" b="0" i="1" smtClean="0">
                          <a:solidFill>
                            <a:srgbClr val="C00000"/>
                          </a:solidFill>
                          <a:latin typeface="Cambria Math" panose="02040503050406030204" pitchFamily="18" charset="0"/>
                        </a:rPr>
                        <m:t>−</m:t>
                      </m:r>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ea typeface="Cambria Math" panose="02040503050406030204" pitchFamily="18" charset="0"/>
                            </a:rPr>
                            <m:t>𝜇</m:t>
                          </m:r>
                        </m:e>
                        <m:sub>
                          <m:r>
                            <a:rPr lang="en-US" sz="2400" b="0" i="1" smtClean="0">
                              <a:solidFill>
                                <a:srgbClr val="C00000"/>
                              </a:solidFill>
                              <a:latin typeface="Cambria Math" panose="02040503050406030204" pitchFamily="18" charset="0"/>
                              <a:ea typeface="Cambria Math" panose="02040503050406030204" pitchFamily="18" charset="0"/>
                            </a:rPr>
                            <m:t>𝑦𝑜𝑢𝑛𝑔𝑒𝑠𝑡</m:t>
                          </m:r>
                        </m:sub>
                      </m:sSub>
                      <m:r>
                        <a:rPr lang="en-US" sz="2400" b="0" i="1" smtClean="0">
                          <a:solidFill>
                            <a:srgbClr val="C00000"/>
                          </a:solidFill>
                          <a:latin typeface="Cambria Math" panose="02040503050406030204" pitchFamily="18" charset="0"/>
                        </a:rPr>
                        <m:t>=0</m:t>
                      </m:r>
                    </m:oMath>
                  </m:oMathPara>
                </a14:m>
                <a:endParaRPr lang="en-US" sz="2400" b="0" dirty="0" smtClean="0">
                  <a:solidFill>
                    <a:srgbClr val="C00000"/>
                  </a:solidFill>
                </a:endParaRPr>
              </a:p>
              <a:p>
                <a14:m>
                  <m:oMathPara xmlns:m="http://schemas.openxmlformats.org/officeDocument/2006/math">
                    <m:oMathParaPr>
                      <m:jc m:val="centerGroup"/>
                    </m:oMathParaPr>
                    <m:oMath xmlns:m="http://schemas.openxmlformats.org/officeDocument/2006/math">
                      <m:r>
                        <a:rPr lang="en-US" sz="2400" b="0" i="1" smtClean="0">
                          <a:solidFill>
                            <a:srgbClr val="C00000"/>
                          </a:solidFill>
                          <a:latin typeface="Cambria Math" panose="02040503050406030204" pitchFamily="18" charset="0"/>
                        </a:rPr>
                        <m:t>𝐻𝑎</m:t>
                      </m:r>
                      <m:r>
                        <a:rPr lang="en-US" sz="2400" b="0" i="1" smtClean="0">
                          <a:solidFill>
                            <a:srgbClr val="C00000"/>
                          </a:solidFill>
                          <a:latin typeface="Cambria Math" panose="02040503050406030204" pitchFamily="18" charset="0"/>
                        </a:rPr>
                        <m:t>:</m:t>
                      </m:r>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ea typeface="Cambria Math" panose="02040503050406030204" pitchFamily="18" charset="0"/>
                            </a:rPr>
                            <m:t>𝜇</m:t>
                          </m:r>
                        </m:e>
                        <m:sub>
                          <m:r>
                            <a:rPr lang="en-US" sz="2400" b="0" i="1" smtClean="0">
                              <a:solidFill>
                                <a:srgbClr val="C00000"/>
                              </a:solidFill>
                              <a:latin typeface="Cambria Math" panose="02040503050406030204" pitchFamily="18" charset="0"/>
                            </a:rPr>
                            <m:t>𝑜𝑙𝑑𝑒𝑠𝑡</m:t>
                          </m:r>
                        </m:sub>
                      </m:sSub>
                      <m:r>
                        <a:rPr lang="en-US" sz="2400" b="0" i="1" smtClean="0">
                          <a:solidFill>
                            <a:srgbClr val="C00000"/>
                          </a:solidFill>
                          <a:latin typeface="Cambria Math" panose="02040503050406030204" pitchFamily="18" charset="0"/>
                        </a:rPr>
                        <m:t>−</m:t>
                      </m:r>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ea typeface="Cambria Math" panose="02040503050406030204" pitchFamily="18" charset="0"/>
                            </a:rPr>
                            <m:t>𝜇</m:t>
                          </m:r>
                        </m:e>
                        <m:sub>
                          <m:r>
                            <a:rPr lang="en-US" sz="2400" b="0" i="1" smtClean="0">
                              <a:solidFill>
                                <a:srgbClr val="C00000"/>
                              </a:solidFill>
                              <a:latin typeface="Cambria Math" panose="02040503050406030204" pitchFamily="18" charset="0"/>
                              <a:ea typeface="Cambria Math" panose="02040503050406030204" pitchFamily="18" charset="0"/>
                            </a:rPr>
                            <m:t>𝑦𝑜𝑢𝑛𝑔𝑒𝑠𝑡</m:t>
                          </m:r>
                        </m:sub>
                      </m:sSub>
                      <m:r>
                        <a:rPr lang="en-US" sz="2400" b="0" i="1" smtClean="0">
                          <a:solidFill>
                            <a:srgbClr val="C00000"/>
                          </a:solidFill>
                          <a:latin typeface="Cambria Math" panose="02040503050406030204" pitchFamily="18" charset="0"/>
                          <a:ea typeface="Cambria Math" panose="02040503050406030204" pitchFamily="18" charset="0"/>
                        </a:rPr>
                        <m:t>&gt;</m:t>
                      </m:r>
                      <m:r>
                        <a:rPr lang="en-US" sz="2400" b="0" i="1" smtClean="0">
                          <a:solidFill>
                            <a:srgbClr val="C00000"/>
                          </a:solidFill>
                          <a:latin typeface="Cambria Math" panose="02040503050406030204" pitchFamily="18" charset="0"/>
                        </a:rPr>
                        <m:t>0</m:t>
                      </m:r>
                    </m:oMath>
                  </m:oMathPara>
                </a14:m>
                <a:endParaRPr lang="en-US" sz="2400" dirty="0">
                  <a:solidFill>
                    <a:srgbClr val="C00000"/>
                  </a:solidFill>
                </a:endParaRPr>
              </a:p>
              <a:p>
                <a:endParaRPr lang="en-US" sz="2400" dirty="0">
                  <a:solidFill>
                    <a:srgbClr val="C00000"/>
                  </a:solidFill>
                </a:endParaRPr>
              </a:p>
            </p:txBody>
          </p:sp>
        </mc:Choice>
        <mc:Fallback>
          <p:sp>
            <p:nvSpPr>
              <p:cNvPr id="6" name="TextBox 5"/>
              <p:cNvSpPr txBox="1">
                <a:spLocks noRot="1" noChangeAspect="1" noMove="1" noResize="1" noEditPoints="1" noAdjustHandles="1" noChangeArrowheads="1" noChangeShapeType="1" noTextEdit="1"/>
              </p:cNvSpPr>
              <p:nvPr/>
            </p:nvSpPr>
            <p:spPr>
              <a:xfrm>
                <a:off x="6511490" y="3148050"/>
                <a:ext cx="3759555" cy="1168140"/>
              </a:xfrm>
              <a:prstGeom prst="rect">
                <a:avLst/>
              </a:prstGeom>
              <a:blipFill>
                <a:blip r:embed="rId2"/>
                <a:stretch>
                  <a:fillRect l="-648" r="-81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Rectangle 6"/>
              <p:cNvSpPr/>
              <p:nvPr/>
            </p:nvSpPr>
            <p:spPr>
              <a:xfrm>
                <a:off x="6016025" y="3884384"/>
                <a:ext cx="6247929" cy="1230401"/>
              </a:xfrm>
              <a:prstGeom prst="rect">
                <a:avLst/>
              </a:prstGeom>
            </p:spPr>
            <p:txBody>
              <a:bodyPr wrap="none">
                <a:spAutoFit/>
              </a:bodyPr>
              <a:lstStyle/>
              <a:p>
                <a:r>
                  <a:rPr lang="en-US" sz="2400" i="1" u="sng" spc="-40" dirty="0" smtClean="0">
                    <a:solidFill>
                      <a:srgbClr val="C00000"/>
                    </a:solidFill>
                  </a:rPr>
                  <a:t>T = -1.8</a:t>
                </a:r>
              </a:p>
              <a:p>
                <a:r>
                  <a:rPr lang="en-US" sz="2400" i="1" u="sng" spc="-40" dirty="0" smtClean="0">
                    <a:solidFill>
                      <a:srgbClr val="C00000"/>
                    </a:solidFill>
                  </a:rPr>
                  <a:t>Degrees of Freedom = min(</a:t>
                </a:r>
                <a14:m>
                  <m:oMath xmlns:m="http://schemas.openxmlformats.org/officeDocument/2006/math">
                    <m:sSub>
                      <m:sSubPr>
                        <m:ctrlPr>
                          <a:rPr lang="en-US" sz="2400" i="1" u="sng" spc="-40" smtClean="0">
                            <a:solidFill>
                              <a:srgbClr val="C00000"/>
                            </a:solidFill>
                            <a:latin typeface="Cambria Math" panose="02040503050406030204" pitchFamily="18" charset="0"/>
                          </a:rPr>
                        </m:ctrlPr>
                      </m:sSubPr>
                      <m:e>
                        <m:r>
                          <a:rPr lang="en-US" sz="2400" b="0" i="1" u="sng" spc="-40" smtClean="0">
                            <a:solidFill>
                              <a:srgbClr val="C00000"/>
                            </a:solidFill>
                            <a:latin typeface="Cambria Math" panose="02040503050406030204" pitchFamily="18" charset="0"/>
                          </a:rPr>
                          <m:t>𝑛</m:t>
                        </m:r>
                      </m:e>
                      <m:sub>
                        <m:r>
                          <a:rPr lang="en-US" sz="2400" b="0" i="1" u="sng" spc="-40" smtClean="0">
                            <a:solidFill>
                              <a:srgbClr val="C00000"/>
                            </a:solidFill>
                            <a:latin typeface="Cambria Math" panose="02040503050406030204" pitchFamily="18" charset="0"/>
                          </a:rPr>
                          <m:t>𝑜𝑙𝑑𝑒𝑠𝑡</m:t>
                        </m:r>
                      </m:sub>
                    </m:sSub>
                  </m:oMath>
                </a14:m>
                <a:r>
                  <a:rPr lang="en-US" sz="2400" i="1" u="sng" spc="-40" dirty="0" smtClean="0">
                    <a:solidFill>
                      <a:srgbClr val="C00000"/>
                    </a:solidFill>
                  </a:rPr>
                  <a:t>-1,</a:t>
                </a:r>
                <a:r>
                  <a:rPr lang="en-US" sz="2400" u="sng" spc="-40" dirty="0" smtClean="0">
                    <a:solidFill>
                      <a:srgbClr val="C00000"/>
                    </a:solidFill>
                  </a:rPr>
                  <a:t> </a:t>
                </a:r>
                <a14:m>
                  <m:oMath xmlns:m="http://schemas.openxmlformats.org/officeDocument/2006/math">
                    <m:sSub>
                      <m:sSubPr>
                        <m:ctrlPr>
                          <a:rPr lang="en-US" sz="2400" i="1" u="sng" spc="-40" smtClean="0">
                            <a:solidFill>
                              <a:srgbClr val="C00000"/>
                            </a:solidFill>
                            <a:latin typeface="Cambria Math" panose="02040503050406030204" pitchFamily="18" charset="0"/>
                          </a:rPr>
                        </m:ctrlPr>
                      </m:sSubPr>
                      <m:e>
                        <m:r>
                          <a:rPr lang="en-US" sz="2400" b="0" i="1" u="sng" spc="-40" smtClean="0">
                            <a:solidFill>
                              <a:srgbClr val="C00000"/>
                            </a:solidFill>
                            <a:latin typeface="Cambria Math" panose="02040503050406030204" pitchFamily="18" charset="0"/>
                          </a:rPr>
                          <m:t>𝑛</m:t>
                        </m:r>
                      </m:e>
                      <m:sub>
                        <m:r>
                          <a:rPr lang="en-US" sz="2400" b="0" i="1" u="sng" spc="-40" smtClean="0">
                            <a:solidFill>
                              <a:srgbClr val="C00000"/>
                            </a:solidFill>
                            <a:latin typeface="Cambria Math" panose="02040503050406030204" pitchFamily="18" charset="0"/>
                          </a:rPr>
                          <m:t>𝑦𝑜𝑢𝑛𝑔𝑒𝑠𝑡</m:t>
                        </m:r>
                      </m:sub>
                    </m:sSub>
                  </m:oMath>
                </a14:m>
                <a:r>
                  <a:rPr lang="en-US" sz="2400" i="1" u="sng" spc="-40" dirty="0" smtClean="0">
                    <a:solidFill>
                      <a:srgbClr val="C00000"/>
                    </a:solidFill>
                  </a:rPr>
                  <a:t>-1</a:t>
                </a:r>
                <a:r>
                  <a:rPr lang="en-US" sz="2400" i="1" u="sng" spc="-40" dirty="0" smtClean="0">
                    <a:solidFill>
                      <a:srgbClr val="C00000"/>
                    </a:solidFill>
                  </a:rPr>
                  <a:t>) </a:t>
                </a:r>
              </a:p>
              <a:p>
                <a:r>
                  <a:rPr lang="en-US" sz="2400" i="1" spc="-40" dirty="0" smtClean="0">
                    <a:solidFill>
                      <a:srgbClr val="C00000"/>
                    </a:solidFill>
                  </a:rPr>
                  <a:t>= min(10-1,10-1) = 9</a:t>
                </a:r>
                <a:endParaRPr lang="en-US" sz="2400" dirty="0">
                  <a:solidFill>
                    <a:srgbClr val="C00000"/>
                  </a:solidFill>
                </a:endParaRPr>
              </a:p>
            </p:txBody>
          </p:sp>
        </mc:Choice>
        <mc:Fallback>
          <p:sp>
            <p:nvSpPr>
              <p:cNvPr id="7" name="Rectangle 6"/>
              <p:cNvSpPr>
                <a:spLocks noRot="1" noChangeAspect="1" noMove="1" noResize="1" noEditPoints="1" noAdjustHandles="1" noChangeArrowheads="1" noChangeShapeType="1" noTextEdit="1"/>
              </p:cNvSpPr>
              <p:nvPr/>
            </p:nvSpPr>
            <p:spPr>
              <a:xfrm>
                <a:off x="6016025" y="3884384"/>
                <a:ext cx="6247929" cy="1230401"/>
              </a:xfrm>
              <a:prstGeom prst="rect">
                <a:avLst/>
              </a:prstGeom>
              <a:blipFill>
                <a:blip r:embed="rId3"/>
                <a:stretch>
                  <a:fillRect l="-1561" t="-3960" r="-488" b="-10396"/>
                </a:stretch>
              </a:blipFill>
            </p:spPr>
            <p:txBody>
              <a:bodyPr/>
              <a:lstStyle/>
              <a:p>
                <a:r>
                  <a:rPr lang="en-US">
                    <a:noFill/>
                  </a:rPr>
                  <a:t> </a:t>
                </a:r>
              </a:p>
            </p:txBody>
          </p:sp>
        </mc:Fallback>
      </mc:AlternateContent>
      <p:pic>
        <p:nvPicPr>
          <p:cNvPr id="8" name="Picture 7"/>
          <p:cNvPicPr>
            <a:picLocks noChangeAspect="1"/>
          </p:cNvPicPr>
          <p:nvPr/>
        </p:nvPicPr>
        <p:blipFill>
          <a:blip r:embed="rId4"/>
          <a:stretch>
            <a:fillRect/>
          </a:stretch>
        </p:blipFill>
        <p:spPr>
          <a:xfrm>
            <a:off x="1126157" y="4147260"/>
            <a:ext cx="4056260" cy="2594623"/>
          </a:xfrm>
          <a:prstGeom prst="rect">
            <a:avLst/>
          </a:prstGeom>
        </p:spPr>
      </p:pic>
      <p:sp>
        <p:nvSpPr>
          <p:cNvPr id="9" name="Rectangle 8"/>
          <p:cNvSpPr/>
          <p:nvPr/>
        </p:nvSpPr>
        <p:spPr>
          <a:xfrm>
            <a:off x="1726735" y="6399572"/>
            <a:ext cx="3634537" cy="36576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flipH="1">
            <a:off x="2793234" y="4256045"/>
            <a:ext cx="3294745" cy="23469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791277" y="4905712"/>
            <a:ext cx="2593404" cy="369332"/>
          </a:xfrm>
          <a:prstGeom prst="rect">
            <a:avLst/>
          </a:prstGeom>
          <a:noFill/>
        </p:spPr>
        <p:txBody>
          <a:bodyPr wrap="square" rtlCol="0">
            <a:spAutoFit/>
          </a:bodyPr>
          <a:lstStyle/>
          <a:p>
            <a:r>
              <a:rPr lang="en-US" dirty="0" smtClean="0">
                <a:solidFill>
                  <a:srgbClr val="0070C0"/>
                </a:solidFill>
              </a:rPr>
              <a:t>Take absolute value.</a:t>
            </a:r>
            <a:endParaRPr lang="en-US" dirty="0">
              <a:solidFill>
                <a:srgbClr val="0070C0"/>
              </a:solidFill>
            </a:endParaRPr>
          </a:p>
        </p:txBody>
      </p:sp>
    </p:spTree>
    <p:extLst>
      <p:ext uri="{BB962C8B-B14F-4D97-AF65-F5344CB8AC3E}">
        <p14:creationId xmlns:p14="http://schemas.microsoft.com/office/powerpoint/2010/main" val="362664705"/>
      </p:ext>
    </p:extLst>
  </p:cSld>
  <p:clrMapOvr>
    <a:masterClrMapping/>
  </p:clrMapOvr>
  <p:transition>
    <p:cu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36884" y="318110"/>
            <a:ext cx="11656194" cy="355845"/>
          </a:xfrm>
          <a:prstGeom prst="rect">
            <a:avLst/>
          </a:prstGeom>
          <a:solidFill>
            <a:srgbClr val="9AB8CE"/>
          </a:solidFill>
        </p:spPr>
        <p:txBody>
          <a:bodyPr vert="horz" wrap="square" lIns="0" tIns="50334" rIns="0" bIns="0" rtlCol="0">
            <a:spAutoFit/>
          </a:bodyPr>
          <a:lstStyle/>
          <a:p>
            <a:pPr marL="118288">
              <a:spcBef>
                <a:spcPts val="396"/>
              </a:spcBef>
            </a:pPr>
            <a:r>
              <a:rPr sz="1982" dirty="0">
                <a:solidFill>
                  <a:srgbClr val="1A2E3D"/>
                </a:solidFill>
                <a:latin typeface="Arial"/>
                <a:cs typeface="Arial"/>
              </a:rPr>
              <a:t>Clicker</a:t>
            </a:r>
            <a:r>
              <a:rPr sz="1982" spc="-10" dirty="0">
                <a:solidFill>
                  <a:srgbClr val="1A2E3D"/>
                </a:solidFill>
                <a:latin typeface="Arial"/>
                <a:cs typeface="Arial"/>
              </a:rPr>
              <a:t> </a:t>
            </a:r>
            <a:r>
              <a:rPr sz="1982" spc="10" dirty="0">
                <a:solidFill>
                  <a:srgbClr val="1A2E3D"/>
                </a:solidFill>
                <a:latin typeface="Arial"/>
                <a:cs typeface="Arial"/>
              </a:rPr>
              <a:t>question</a:t>
            </a:r>
            <a:endParaRPr sz="1982">
              <a:latin typeface="Arial"/>
              <a:cs typeface="Arial"/>
            </a:endParaRPr>
          </a:p>
        </p:txBody>
      </p:sp>
      <p:sp>
        <p:nvSpPr>
          <p:cNvPr id="3" name="object 3"/>
          <p:cNvSpPr txBox="1">
            <a:spLocks noGrp="1"/>
          </p:cNvSpPr>
          <p:nvPr>
            <p:ph type="title"/>
          </p:nvPr>
        </p:nvSpPr>
        <p:spPr>
          <a:xfrm>
            <a:off x="336884" y="760409"/>
            <a:ext cx="11656194" cy="1160060"/>
          </a:xfrm>
          <a:prstGeom prst="rect">
            <a:avLst/>
          </a:prstGeom>
          <a:solidFill>
            <a:srgbClr val="D6E2EB"/>
          </a:solidFill>
        </p:spPr>
        <p:txBody>
          <a:bodyPr vert="horz" wrap="square" lIns="0" tIns="61657" rIns="0" bIns="0" rtlCol="0" anchor="ctr">
            <a:spAutoFit/>
          </a:bodyPr>
          <a:lstStyle/>
          <a:p>
            <a:pPr marL="118288" marR="184982">
              <a:lnSpc>
                <a:spcPct val="100000"/>
              </a:lnSpc>
              <a:spcBef>
                <a:spcPts val="484"/>
              </a:spcBef>
            </a:pPr>
            <a:r>
              <a:rPr lang="en-US" sz="2378" spc="-40" dirty="0" smtClean="0">
                <a:solidFill>
                  <a:srgbClr val="1A2E3D"/>
                </a:solidFill>
              </a:rPr>
              <a:t>A group of researchers want to see if the average SAT score of first-born children is </a:t>
            </a:r>
            <a:r>
              <a:rPr lang="en-US" sz="2378" u="sng" spc="-40" dirty="0" smtClean="0">
                <a:solidFill>
                  <a:srgbClr val="1A2E3D"/>
                </a:solidFill>
              </a:rPr>
              <a:t>higher</a:t>
            </a:r>
            <a:r>
              <a:rPr lang="en-US" sz="2378" spc="-40" dirty="0" smtClean="0">
                <a:solidFill>
                  <a:srgbClr val="1A2E3D"/>
                </a:solidFill>
              </a:rPr>
              <a:t> than that of last-born children. </a:t>
            </a:r>
            <a:r>
              <a:rPr lang="en-US" sz="2378" u="sng" spc="-40" dirty="0" smtClean="0">
                <a:solidFill>
                  <a:srgbClr val="1A2E3D"/>
                </a:solidFill>
              </a:rPr>
              <a:t>10 first-born children were sampled </a:t>
            </a:r>
            <a:r>
              <a:rPr lang="en-US" sz="2378" spc="-40" dirty="0" smtClean="0">
                <a:solidFill>
                  <a:srgbClr val="1A2E3D"/>
                </a:solidFill>
              </a:rPr>
              <a:t>and </a:t>
            </a:r>
            <a:r>
              <a:rPr lang="en-US" sz="2378" u="sng" spc="-40" dirty="0" smtClean="0">
                <a:solidFill>
                  <a:srgbClr val="1A2E3D"/>
                </a:solidFill>
              </a:rPr>
              <a:t>10 last-born children were sampled</a:t>
            </a:r>
            <a:r>
              <a:rPr lang="en-US" sz="2378" spc="-40" dirty="0" smtClean="0">
                <a:solidFill>
                  <a:srgbClr val="1A2E3D"/>
                </a:solidFill>
              </a:rPr>
              <a:t>. The test statistic for this test is </a:t>
            </a:r>
            <a:r>
              <a:rPr lang="en-US" sz="2378" i="1" spc="-40" dirty="0" smtClean="0">
                <a:solidFill>
                  <a:srgbClr val="1A2E3D"/>
                </a:solidFill>
              </a:rPr>
              <a:t>T = -1.8. </a:t>
            </a:r>
            <a:r>
              <a:rPr lang="en-US" sz="2378" spc="-40" dirty="0" smtClean="0">
                <a:solidFill>
                  <a:srgbClr val="1A2E3D"/>
                </a:solidFill>
              </a:rPr>
              <a:t>What is the p-value?</a:t>
            </a:r>
            <a:endParaRPr sz="2378" i="1" dirty="0">
              <a:latin typeface="Times New Roman"/>
              <a:cs typeface="Times New Roman"/>
            </a:endParaRPr>
          </a:p>
        </p:txBody>
      </p:sp>
      <p:sp>
        <p:nvSpPr>
          <p:cNvPr id="4" name="object 4"/>
          <p:cNvSpPr txBox="1"/>
          <p:nvPr/>
        </p:nvSpPr>
        <p:spPr>
          <a:xfrm>
            <a:off x="417860" y="2189513"/>
            <a:ext cx="5670119" cy="1797488"/>
          </a:xfrm>
          <a:prstGeom prst="rect">
            <a:avLst/>
          </a:prstGeom>
        </p:spPr>
        <p:txBody>
          <a:bodyPr vert="horz" wrap="square" lIns="0" tIns="101926" rIns="0" bIns="0" rtlCol="0">
            <a:spAutoFit/>
          </a:bodyPr>
          <a:lstStyle/>
          <a:p>
            <a:pPr marL="505869" indent="-480701">
              <a:spcBef>
                <a:spcPts val="604"/>
              </a:spcBef>
              <a:buClr>
                <a:srgbClr val="024F84"/>
              </a:buClr>
              <a:buFontTx/>
              <a:buAutoNum type="alphaLcParenBoth"/>
              <a:tabLst>
                <a:tab pos="507125" algn="l"/>
              </a:tabLst>
            </a:pPr>
            <a:r>
              <a:rPr lang="en-US" sz="2378" spc="-40" dirty="0" smtClean="0">
                <a:latin typeface="Arial"/>
                <a:cs typeface="Arial"/>
              </a:rPr>
              <a:t>0.01 &lt; p-value &lt; 0.025</a:t>
            </a:r>
          </a:p>
          <a:p>
            <a:pPr marL="505869" indent="-480701">
              <a:spcBef>
                <a:spcPts val="604"/>
              </a:spcBef>
              <a:buClr>
                <a:srgbClr val="024F84"/>
              </a:buClr>
              <a:buAutoNum type="alphaLcParenBoth"/>
              <a:tabLst>
                <a:tab pos="507125" algn="l"/>
              </a:tabLst>
            </a:pPr>
            <a:r>
              <a:rPr lang="en-US" sz="2378" spc="-40" dirty="0" smtClean="0">
                <a:latin typeface="Arial"/>
                <a:cs typeface="Arial"/>
              </a:rPr>
              <a:t>0.025 &lt; p-value &lt; 0.05</a:t>
            </a:r>
            <a:endParaRPr lang="en-US" sz="2378" dirty="0" smtClean="0">
              <a:latin typeface="Arial"/>
              <a:cs typeface="Arial"/>
            </a:endParaRPr>
          </a:p>
          <a:p>
            <a:pPr marL="505869" indent="-480701">
              <a:spcBef>
                <a:spcPts val="604"/>
              </a:spcBef>
              <a:buClr>
                <a:srgbClr val="024F84"/>
              </a:buClr>
              <a:buAutoNum type="alphaLcParenBoth"/>
              <a:tabLst>
                <a:tab pos="507125" algn="l"/>
              </a:tabLst>
            </a:pPr>
            <a:r>
              <a:rPr lang="en-US" sz="2378" b="1" i="1" spc="-40" dirty="0" smtClean="0">
                <a:solidFill>
                  <a:srgbClr val="C00000"/>
                </a:solidFill>
                <a:latin typeface="Arial"/>
                <a:cs typeface="Arial"/>
              </a:rPr>
              <a:t>0.05 &lt; p-value &lt; 0.10</a:t>
            </a:r>
            <a:endParaRPr sz="2378" b="1" i="1" dirty="0">
              <a:solidFill>
                <a:srgbClr val="C00000"/>
              </a:solidFill>
              <a:latin typeface="Arial"/>
              <a:cs typeface="Arial"/>
            </a:endParaRPr>
          </a:p>
          <a:p>
            <a:pPr marL="505869" indent="-480701">
              <a:spcBef>
                <a:spcPts val="604"/>
              </a:spcBef>
              <a:buClr>
                <a:srgbClr val="024F84"/>
              </a:buClr>
              <a:buAutoNum type="alphaLcParenBoth"/>
              <a:tabLst>
                <a:tab pos="507125" algn="l"/>
              </a:tabLst>
            </a:pPr>
            <a:r>
              <a:rPr lang="en-US" sz="2378" spc="-40" dirty="0" smtClean="0">
                <a:latin typeface="Arial"/>
                <a:cs typeface="Arial"/>
              </a:rPr>
              <a:t>0.10 &lt; p-value &lt; 0.20</a:t>
            </a:r>
            <a:endParaRPr lang="en-US" sz="2378" dirty="0" smtClean="0">
              <a:latin typeface="Arial"/>
              <a:cs typeface="Arial"/>
            </a:endParaRPr>
          </a:p>
        </p:txBody>
      </p:sp>
      <p:sp>
        <p:nvSpPr>
          <p:cNvPr id="5" name="TextBox 4"/>
          <p:cNvSpPr txBox="1"/>
          <p:nvPr/>
        </p:nvSpPr>
        <p:spPr>
          <a:xfrm>
            <a:off x="5921141" y="2317053"/>
            <a:ext cx="6270859" cy="1569660"/>
          </a:xfrm>
          <a:prstGeom prst="rect">
            <a:avLst/>
          </a:prstGeom>
          <a:noFill/>
        </p:spPr>
        <p:txBody>
          <a:bodyPr wrap="square" rtlCol="0">
            <a:spAutoFit/>
          </a:bodyPr>
          <a:lstStyle/>
          <a:p>
            <a:r>
              <a:rPr lang="en-US" sz="2400" b="1" u="sng" dirty="0" smtClean="0"/>
              <a:t>Population Parameter of Interest:</a:t>
            </a:r>
          </a:p>
          <a:p>
            <a:pPr marL="342900" indent="-342900">
              <a:buFont typeface="Arial" panose="020B0604020202020204" pitchFamily="34" charset="0"/>
              <a:buChar char="•"/>
            </a:pPr>
            <a:r>
              <a:rPr lang="en-US" sz="2400" b="1" dirty="0" err="1" smtClean="0">
                <a:solidFill>
                  <a:srgbClr val="C00000"/>
                </a:solidFill>
              </a:rPr>
              <a:t>μ</a:t>
            </a:r>
            <a:r>
              <a:rPr lang="en-US" sz="1400" b="1" dirty="0" err="1" smtClean="0">
                <a:solidFill>
                  <a:srgbClr val="C00000"/>
                </a:solidFill>
              </a:rPr>
              <a:t>oldest</a:t>
            </a:r>
            <a:r>
              <a:rPr lang="en-US" sz="2400" b="1" dirty="0" smtClean="0">
                <a:solidFill>
                  <a:srgbClr val="C00000"/>
                </a:solidFill>
              </a:rPr>
              <a:t> – </a:t>
            </a:r>
            <a:r>
              <a:rPr lang="en-US" sz="2400" b="1" dirty="0" err="1" smtClean="0">
                <a:solidFill>
                  <a:srgbClr val="C00000"/>
                </a:solidFill>
              </a:rPr>
              <a:t>μ</a:t>
            </a:r>
            <a:r>
              <a:rPr lang="en-US" sz="1400" b="1" dirty="0" err="1" smtClean="0">
                <a:solidFill>
                  <a:srgbClr val="C00000"/>
                </a:solidFill>
              </a:rPr>
              <a:t>youngest</a:t>
            </a:r>
            <a:r>
              <a:rPr lang="en-US" sz="2400" b="1" dirty="0" smtClean="0">
                <a:solidFill>
                  <a:srgbClr val="C00000"/>
                </a:solidFill>
              </a:rPr>
              <a:t> (Independent Means Test)</a:t>
            </a:r>
          </a:p>
          <a:p>
            <a:pPr marL="342900" indent="-342900">
              <a:buFont typeface="Arial" panose="020B0604020202020204" pitchFamily="34" charset="0"/>
              <a:buChar char="•"/>
            </a:pPr>
            <a:endParaRPr lang="en-US" sz="2400" b="1" dirty="0" smtClean="0"/>
          </a:p>
          <a:p>
            <a:pPr marL="342900" indent="-342900">
              <a:buFont typeface="Arial" panose="020B0604020202020204" pitchFamily="34" charset="0"/>
              <a:buChar char="•"/>
            </a:pPr>
            <a:endParaRPr lang="en-US" sz="2400" b="1" dirty="0"/>
          </a:p>
        </p:txBody>
      </p:sp>
      <mc:AlternateContent xmlns:mc="http://schemas.openxmlformats.org/markup-compatibility/2006">
        <mc:Choice xmlns:a14="http://schemas.microsoft.com/office/drawing/2010/main" Requires="a14">
          <p:sp>
            <p:nvSpPr>
              <p:cNvPr id="6" name="TextBox 5"/>
              <p:cNvSpPr txBox="1"/>
              <p:nvPr/>
            </p:nvSpPr>
            <p:spPr>
              <a:xfrm>
                <a:off x="6511490" y="3148050"/>
                <a:ext cx="3759555" cy="1168140"/>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2400" b="0" i="1" smtClean="0">
                          <a:solidFill>
                            <a:srgbClr val="C00000"/>
                          </a:solidFill>
                          <a:latin typeface="Cambria Math" panose="02040503050406030204" pitchFamily="18" charset="0"/>
                        </a:rPr>
                        <m:t>𝐻𝑜</m:t>
                      </m:r>
                      <m:r>
                        <a:rPr lang="en-US" sz="2400" b="0" i="1" smtClean="0">
                          <a:solidFill>
                            <a:srgbClr val="C00000"/>
                          </a:solidFill>
                          <a:latin typeface="Cambria Math" panose="02040503050406030204" pitchFamily="18" charset="0"/>
                        </a:rPr>
                        <m:t>: </m:t>
                      </m:r>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ea typeface="Cambria Math" panose="02040503050406030204" pitchFamily="18" charset="0"/>
                            </a:rPr>
                            <m:t>𝜇</m:t>
                          </m:r>
                        </m:e>
                        <m:sub>
                          <m:r>
                            <a:rPr lang="en-US" sz="2400" b="0" i="1" smtClean="0">
                              <a:solidFill>
                                <a:srgbClr val="C00000"/>
                              </a:solidFill>
                              <a:latin typeface="Cambria Math" panose="02040503050406030204" pitchFamily="18" charset="0"/>
                            </a:rPr>
                            <m:t>𝑜𝑙𝑑𝑒𝑠𝑡</m:t>
                          </m:r>
                        </m:sub>
                      </m:sSub>
                      <m:r>
                        <a:rPr lang="en-US" sz="2400" b="0" i="1" smtClean="0">
                          <a:solidFill>
                            <a:srgbClr val="C00000"/>
                          </a:solidFill>
                          <a:latin typeface="Cambria Math" panose="02040503050406030204" pitchFamily="18" charset="0"/>
                        </a:rPr>
                        <m:t>−</m:t>
                      </m:r>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ea typeface="Cambria Math" panose="02040503050406030204" pitchFamily="18" charset="0"/>
                            </a:rPr>
                            <m:t>𝜇</m:t>
                          </m:r>
                        </m:e>
                        <m:sub>
                          <m:r>
                            <a:rPr lang="en-US" sz="2400" b="0" i="1" smtClean="0">
                              <a:solidFill>
                                <a:srgbClr val="C00000"/>
                              </a:solidFill>
                              <a:latin typeface="Cambria Math" panose="02040503050406030204" pitchFamily="18" charset="0"/>
                              <a:ea typeface="Cambria Math" panose="02040503050406030204" pitchFamily="18" charset="0"/>
                            </a:rPr>
                            <m:t>𝑦𝑜𝑢𝑛𝑔𝑒𝑠𝑡</m:t>
                          </m:r>
                        </m:sub>
                      </m:sSub>
                      <m:r>
                        <a:rPr lang="en-US" sz="2400" b="0" i="1" smtClean="0">
                          <a:solidFill>
                            <a:srgbClr val="C00000"/>
                          </a:solidFill>
                          <a:latin typeface="Cambria Math" panose="02040503050406030204" pitchFamily="18" charset="0"/>
                        </a:rPr>
                        <m:t>=0</m:t>
                      </m:r>
                    </m:oMath>
                  </m:oMathPara>
                </a14:m>
                <a:endParaRPr lang="en-US" sz="2400" b="0" dirty="0" smtClean="0">
                  <a:solidFill>
                    <a:srgbClr val="C00000"/>
                  </a:solidFill>
                </a:endParaRPr>
              </a:p>
              <a:p>
                <a14:m>
                  <m:oMathPara xmlns:m="http://schemas.openxmlformats.org/officeDocument/2006/math">
                    <m:oMathParaPr>
                      <m:jc m:val="centerGroup"/>
                    </m:oMathParaPr>
                    <m:oMath xmlns:m="http://schemas.openxmlformats.org/officeDocument/2006/math">
                      <m:r>
                        <a:rPr lang="en-US" sz="2400" b="0" i="1" smtClean="0">
                          <a:solidFill>
                            <a:srgbClr val="C00000"/>
                          </a:solidFill>
                          <a:latin typeface="Cambria Math" panose="02040503050406030204" pitchFamily="18" charset="0"/>
                        </a:rPr>
                        <m:t>𝐻𝑎</m:t>
                      </m:r>
                      <m:r>
                        <a:rPr lang="en-US" sz="2400" b="0" i="1" smtClean="0">
                          <a:solidFill>
                            <a:srgbClr val="C00000"/>
                          </a:solidFill>
                          <a:latin typeface="Cambria Math" panose="02040503050406030204" pitchFamily="18" charset="0"/>
                        </a:rPr>
                        <m:t>:</m:t>
                      </m:r>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ea typeface="Cambria Math" panose="02040503050406030204" pitchFamily="18" charset="0"/>
                            </a:rPr>
                            <m:t>𝜇</m:t>
                          </m:r>
                        </m:e>
                        <m:sub>
                          <m:r>
                            <a:rPr lang="en-US" sz="2400" b="0" i="1" smtClean="0">
                              <a:solidFill>
                                <a:srgbClr val="C00000"/>
                              </a:solidFill>
                              <a:latin typeface="Cambria Math" panose="02040503050406030204" pitchFamily="18" charset="0"/>
                            </a:rPr>
                            <m:t>𝑜𝑙𝑑𝑒𝑠𝑡</m:t>
                          </m:r>
                        </m:sub>
                      </m:sSub>
                      <m:r>
                        <a:rPr lang="en-US" sz="2400" b="0" i="1" smtClean="0">
                          <a:solidFill>
                            <a:srgbClr val="C00000"/>
                          </a:solidFill>
                          <a:latin typeface="Cambria Math" panose="02040503050406030204" pitchFamily="18" charset="0"/>
                        </a:rPr>
                        <m:t>−</m:t>
                      </m:r>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ea typeface="Cambria Math" panose="02040503050406030204" pitchFamily="18" charset="0"/>
                            </a:rPr>
                            <m:t>𝜇</m:t>
                          </m:r>
                        </m:e>
                        <m:sub>
                          <m:r>
                            <a:rPr lang="en-US" sz="2400" b="0" i="1" smtClean="0">
                              <a:solidFill>
                                <a:srgbClr val="C00000"/>
                              </a:solidFill>
                              <a:latin typeface="Cambria Math" panose="02040503050406030204" pitchFamily="18" charset="0"/>
                              <a:ea typeface="Cambria Math" panose="02040503050406030204" pitchFamily="18" charset="0"/>
                            </a:rPr>
                            <m:t>𝑦𝑜𝑢𝑛𝑔𝑒𝑠𝑡</m:t>
                          </m:r>
                        </m:sub>
                      </m:sSub>
                      <m:r>
                        <a:rPr lang="en-US" sz="2400" b="0" i="1" smtClean="0">
                          <a:solidFill>
                            <a:srgbClr val="C00000"/>
                          </a:solidFill>
                          <a:latin typeface="Cambria Math" panose="02040503050406030204" pitchFamily="18" charset="0"/>
                          <a:ea typeface="Cambria Math" panose="02040503050406030204" pitchFamily="18" charset="0"/>
                        </a:rPr>
                        <m:t>&gt;</m:t>
                      </m:r>
                      <m:r>
                        <a:rPr lang="en-US" sz="2400" b="0" i="1" smtClean="0">
                          <a:solidFill>
                            <a:srgbClr val="C00000"/>
                          </a:solidFill>
                          <a:latin typeface="Cambria Math" panose="02040503050406030204" pitchFamily="18" charset="0"/>
                        </a:rPr>
                        <m:t>0</m:t>
                      </m:r>
                    </m:oMath>
                  </m:oMathPara>
                </a14:m>
                <a:endParaRPr lang="en-US" sz="2400" dirty="0">
                  <a:solidFill>
                    <a:srgbClr val="C00000"/>
                  </a:solidFill>
                </a:endParaRPr>
              </a:p>
              <a:p>
                <a:endParaRPr lang="en-US" sz="2400" dirty="0">
                  <a:solidFill>
                    <a:srgbClr val="C00000"/>
                  </a:solidFill>
                </a:endParaRPr>
              </a:p>
            </p:txBody>
          </p:sp>
        </mc:Choice>
        <mc:Fallback>
          <p:sp>
            <p:nvSpPr>
              <p:cNvPr id="6" name="TextBox 5"/>
              <p:cNvSpPr txBox="1">
                <a:spLocks noRot="1" noChangeAspect="1" noMove="1" noResize="1" noEditPoints="1" noAdjustHandles="1" noChangeArrowheads="1" noChangeShapeType="1" noTextEdit="1"/>
              </p:cNvSpPr>
              <p:nvPr/>
            </p:nvSpPr>
            <p:spPr>
              <a:xfrm>
                <a:off x="6511490" y="3148050"/>
                <a:ext cx="3759555" cy="1168140"/>
              </a:xfrm>
              <a:prstGeom prst="rect">
                <a:avLst/>
              </a:prstGeom>
              <a:blipFill>
                <a:blip r:embed="rId2"/>
                <a:stretch>
                  <a:fillRect l="-648" r="-81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Rectangle 6"/>
              <p:cNvSpPr/>
              <p:nvPr/>
            </p:nvSpPr>
            <p:spPr>
              <a:xfrm>
                <a:off x="6016025" y="3884384"/>
                <a:ext cx="6247929" cy="1230401"/>
              </a:xfrm>
              <a:prstGeom prst="rect">
                <a:avLst/>
              </a:prstGeom>
            </p:spPr>
            <p:txBody>
              <a:bodyPr wrap="none">
                <a:spAutoFit/>
              </a:bodyPr>
              <a:lstStyle/>
              <a:p>
                <a:r>
                  <a:rPr lang="en-US" sz="2400" i="1" u="sng" spc="-40" dirty="0" smtClean="0">
                    <a:solidFill>
                      <a:srgbClr val="C00000"/>
                    </a:solidFill>
                  </a:rPr>
                  <a:t>T = -1.8</a:t>
                </a:r>
              </a:p>
              <a:p>
                <a:r>
                  <a:rPr lang="en-US" sz="2400" i="1" u="sng" spc="-40" dirty="0" smtClean="0">
                    <a:solidFill>
                      <a:srgbClr val="C00000"/>
                    </a:solidFill>
                  </a:rPr>
                  <a:t>Degrees of Freedom = min(</a:t>
                </a:r>
                <a14:m>
                  <m:oMath xmlns:m="http://schemas.openxmlformats.org/officeDocument/2006/math">
                    <m:sSub>
                      <m:sSubPr>
                        <m:ctrlPr>
                          <a:rPr lang="en-US" sz="2400" i="1" u="sng" spc="-40" smtClean="0">
                            <a:solidFill>
                              <a:srgbClr val="C00000"/>
                            </a:solidFill>
                            <a:latin typeface="Cambria Math" panose="02040503050406030204" pitchFamily="18" charset="0"/>
                          </a:rPr>
                        </m:ctrlPr>
                      </m:sSubPr>
                      <m:e>
                        <m:r>
                          <a:rPr lang="en-US" sz="2400" b="0" i="1" u="sng" spc="-40" smtClean="0">
                            <a:solidFill>
                              <a:srgbClr val="C00000"/>
                            </a:solidFill>
                            <a:latin typeface="Cambria Math" panose="02040503050406030204" pitchFamily="18" charset="0"/>
                          </a:rPr>
                          <m:t>𝑛</m:t>
                        </m:r>
                      </m:e>
                      <m:sub>
                        <m:r>
                          <a:rPr lang="en-US" sz="2400" b="0" i="1" u="sng" spc="-40" smtClean="0">
                            <a:solidFill>
                              <a:srgbClr val="C00000"/>
                            </a:solidFill>
                            <a:latin typeface="Cambria Math" panose="02040503050406030204" pitchFamily="18" charset="0"/>
                          </a:rPr>
                          <m:t>𝑜𝑙𝑑𝑒𝑠𝑡</m:t>
                        </m:r>
                      </m:sub>
                    </m:sSub>
                  </m:oMath>
                </a14:m>
                <a:r>
                  <a:rPr lang="en-US" sz="2400" i="1" u="sng" spc="-40" dirty="0" smtClean="0">
                    <a:solidFill>
                      <a:srgbClr val="C00000"/>
                    </a:solidFill>
                  </a:rPr>
                  <a:t>-1,</a:t>
                </a:r>
                <a:r>
                  <a:rPr lang="en-US" sz="2400" u="sng" spc="-40" dirty="0" smtClean="0">
                    <a:solidFill>
                      <a:srgbClr val="C00000"/>
                    </a:solidFill>
                  </a:rPr>
                  <a:t> </a:t>
                </a:r>
                <a14:m>
                  <m:oMath xmlns:m="http://schemas.openxmlformats.org/officeDocument/2006/math">
                    <m:sSub>
                      <m:sSubPr>
                        <m:ctrlPr>
                          <a:rPr lang="en-US" sz="2400" i="1" u="sng" spc="-40" smtClean="0">
                            <a:solidFill>
                              <a:srgbClr val="C00000"/>
                            </a:solidFill>
                            <a:latin typeface="Cambria Math" panose="02040503050406030204" pitchFamily="18" charset="0"/>
                          </a:rPr>
                        </m:ctrlPr>
                      </m:sSubPr>
                      <m:e>
                        <m:r>
                          <a:rPr lang="en-US" sz="2400" b="0" i="1" u="sng" spc="-40" smtClean="0">
                            <a:solidFill>
                              <a:srgbClr val="C00000"/>
                            </a:solidFill>
                            <a:latin typeface="Cambria Math" panose="02040503050406030204" pitchFamily="18" charset="0"/>
                          </a:rPr>
                          <m:t>𝑛</m:t>
                        </m:r>
                      </m:e>
                      <m:sub>
                        <m:r>
                          <a:rPr lang="en-US" sz="2400" b="0" i="1" u="sng" spc="-40" smtClean="0">
                            <a:solidFill>
                              <a:srgbClr val="C00000"/>
                            </a:solidFill>
                            <a:latin typeface="Cambria Math" panose="02040503050406030204" pitchFamily="18" charset="0"/>
                          </a:rPr>
                          <m:t>𝑦𝑜𝑢𝑛𝑔𝑒𝑠𝑡</m:t>
                        </m:r>
                      </m:sub>
                    </m:sSub>
                  </m:oMath>
                </a14:m>
                <a:r>
                  <a:rPr lang="en-US" sz="2400" i="1" u="sng" spc="-40" dirty="0" smtClean="0">
                    <a:solidFill>
                      <a:srgbClr val="C00000"/>
                    </a:solidFill>
                  </a:rPr>
                  <a:t>-1</a:t>
                </a:r>
                <a:r>
                  <a:rPr lang="en-US" sz="2400" i="1" u="sng" spc="-40" dirty="0" smtClean="0">
                    <a:solidFill>
                      <a:srgbClr val="C00000"/>
                    </a:solidFill>
                  </a:rPr>
                  <a:t>) </a:t>
                </a:r>
              </a:p>
              <a:p>
                <a:r>
                  <a:rPr lang="en-US" sz="2400" i="1" spc="-40" dirty="0" smtClean="0">
                    <a:solidFill>
                      <a:srgbClr val="C00000"/>
                    </a:solidFill>
                  </a:rPr>
                  <a:t>= min(10-1,10-1) = 9</a:t>
                </a:r>
                <a:endParaRPr lang="en-US" sz="2400" dirty="0">
                  <a:solidFill>
                    <a:srgbClr val="C00000"/>
                  </a:solidFill>
                </a:endParaRPr>
              </a:p>
            </p:txBody>
          </p:sp>
        </mc:Choice>
        <mc:Fallback>
          <p:sp>
            <p:nvSpPr>
              <p:cNvPr id="7" name="Rectangle 6"/>
              <p:cNvSpPr>
                <a:spLocks noRot="1" noChangeAspect="1" noMove="1" noResize="1" noEditPoints="1" noAdjustHandles="1" noChangeArrowheads="1" noChangeShapeType="1" noTextEdit="1"/>
              </p:cNvSpPr>
              <p:nvPr/>
            </p:nvSpPr>
            <p:spPr>
              <a:xfrm>
                <a:off x="6016025" y="3884384"/>
                <a:ext cx="6247929" cy="1230401"/>
              </a:xfrm>
              <a:prstGeom prst="rect">
                <a:avLst/>
              </a:prstGeom>
              <a:blipFill>
                <a:blip r:embed="rId3"/>
                <a:stretch>
                  <a:fillRect l="-1561" t="-3960" r="-488" b="-10396"/>
                </a:stretch>
              </a:blipFill>
            </p:spPr>
            <p:txBody>
              <a:bodyPr/>
              <a:lstStyle/>
              <a:p>
                <a:r>
                  <a:rPr lang="en-US">
                    <a:noFill/>
                  </a:rPr>
                  <a:t> </a:t>
                </a:r>
              </a:p>
            </p:txBody>
          </p:sp>
        </mc:Fallback>
      </mc:AlternateContent>
      <p:pic>
        <p:nvPicPr>
          <p:cNvPr id="8" name="Picture 7"/>
          <p:cNvPicPr>
            <a:picLocks noChangeAspect="1"/>
          </p:cNvPicPr>
          <p:nvPr/>
        </p:nvPicPr>
        <p:blipFill>
          <a:blip r:embed="rId4"/>
          <a:stretch>
            <a:fillRect/>
          </a:stretch>
        </p:blipFill>
        <p:spPr>
          <a:xfrm>
            <a:off x="1126157" y="4147260"/>
            <a:ext cx="4056260" cy="2594623"/>
          </a:xfrm>
          <a:prstGeom prst="rect">
            <a:avLst/>
          </a:prstGeom>
        </p:spPr>
      </p:pic>
      <p:sp>
        <p:nvSpPr>
          <p:cNvPr id="9" name="Rectangle 8"/>
          <p:cNvSpPr/>
          <p:nvPr/>
        </p:nvSpPr>
        <p:spPr>
          <a:xfrm>
            <a:off x="1726735" y="6399572"/>
            <a:ext cx="3634537" cy="36576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flipH="1">
            <a:off x="2793234" y="4256045"/>
            <a:ext cx="3294745" cy="23469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791277" y="4905712"/>
            <a:ext cx="2593404" cy="369332"/>
          </a:xfrm>
          <a:prstGeom prst="rect">
            <a:avLst/>
          </a:prstGeom>
          <a:noFill/>
        </p:spPr>
        <p:txBody>
          <a:bodyPr wrap="square" rtlCol="0">
            <a:spAutoFit/>
          </a:bodyPr>
          <a:lstStyle/>
          <a:p>
            <a:r>
              <a:rPr lang="en-US" dirty="0" smtClean="0">
                <a:solidFill>
                  <a:srgbClr val="0070C0"/>
                </a:solidFill>
              </a:rPr>
              <a:t>Take absolute value.</a:t>
            </a:r>
            <a:endParaRPr lang="en-US" dirty="0">
              <a:solidFill>
                <a:srgbClr val="0070C0"/>
              </a:solidFill>
            </a:endParaRPr>
          </a:p>
        </p:txBody>
      </p:sp>
      <p:cxnSp>
        <p:nvCxnSpPr>
          <p:cNvPr id="13" name="Straight Arrow Connector 12"/>
          <p:cNvCxnSpPr/>
          <p:nvPr/>
        </p:nvCxnSpPr>
        <p:spPr>
          <a:xfrm flipV="1">
            <a:off x="2793234" y="5958038"/>
            <a:ext cx="0" cy="6449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656153" y="5791182"/>
            <a:ext cx="596766" cy="369332"/>
          </a:xfrm>
          <a:prstGeom prst="rect">
            <a:avLst/>
          </a:prstGeom>
          <a:noFill/>
        </p:spPr>
        <p:txBody>
          <a:bodyPr wrap="square" rtlCol="0">
            <a:spAutoFit/>
          </a:bodyPr>
          <a:lstStyle/>
          <a:p>
            <a:r>
              <a:rPr lang="en-US" b="1" dirty="0" smtClean="0">
                <a:solidFill>
                  <a:srgbClr val="C00000"/>
                </a:solidFill>
              </a:rPr>
              <a:t>*</a:t>
            </a:r>
            <a:endParaRPr lang="en-US" b="1" dirty="0">
              <a:solidFill>
                <a:srgbClr val="C00000"/>
              </a:solidFill>
            </a:endParaRPr>
          </a:p>
        </p:txBody>
      </p:sp>
    </p:spTree>
    <p:extLst>
      <p:ext uri="{BB962C8B-B14F-4D97-AF65-F5344CB8AC3E}">
        <p14:creationId xmlns:p14="http://schemas.microsoft.com/office/powerpoint/2010/main" val="1185286108"/>
      </p:ext>
    </p:extLst>
  </p:cSld>
  <p:clrMapOvr>
    <a:masterClrMapping/>
  </p:clrMapOvr>
  <p:transition>
    <p:cu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36884" y="318110"/>
            <a:ext cx="11656194" cy="355845"/>
          </a:xfrm>
          <a:prstGeom prst="rect">
            <a:avLst/>
          </a:prstGeom>
          <a:solidFill>
            <a:srgbClr val="9AB8CE"/>
          </a:solidFill>
        </p:spPr>
        <p:txBody>
          <a:bodyPr vert="horz" wrap="square" lIns="0" tIns="50334" rIns="0" bIns="0" rtlCol="0">
            <a:spAutoFit/>
          </a:bodyPr>
          <a:lstStyle/>
          <a:p>
            <a:pPr marL="118288">
              <a:spcBef>
                <a:spcPts val="396"/>
              </a:spcBef>
            </a:pPr>
            <a:r>
              <a:rPr sz="1982" dirty="0">
                <a:solidFill>
                  <a:srgbClr val="1A2E3D"/>
                </a:solidFill>
                <a:latin typeface="Arial"/>
                <a:cs typeface="Arial"/>
              </a:rPr>
              <a:t>Clicker</a:t>
            </a:r>
            <a:r>
              <a:rPr sz="1982" spc="-10" dirty="0">
                <a:solidFill>
                  <a:srgbClr val="1A2E3D"/>
                </a:solidFill>
                <a:latin typeface="Arial"/>
                <a:cs typeface="Arial"/>
              </a:rPr>
              <a:t> </a:t>
            </a:r>
            <a:r>
              <a:rPr sz="1982" spc="10" dirty="0">
                <a:solidFill>
                  <a:srgbClr val="1A2E3D"/>
                </a:solidFill>
                <a:latin typeface="Arial"/>
                <a:cs typeface="Arial"/>
              </a:rPr>
              <a:t>question</a:t>
            </a:r>
            <a:endParaRPr sz="1982">
              <a:latin typeface="Arial"/>
              <a:cs typeface="Arial"/>
            </a:endParaRPr>
          </a:p>
        </p:txBody>
      </p:sp>
      <p:sp>
        <p:nvSpPr>
          <p:cNvPr id="3" name="object 3"/>
          <p:cNvSpPr txBox="1">
            <a:spLocks noGrp="1"/>
          </p:cNvSpPr>
          <p:nvPr>
            <p:ph type="title"/>
          </p:nvPr>
        </p:nvSpPr>
        <p:spPr>
          <a:xfrm>
            <a:off x="336884" y="760409"/>
            <a:ext cx="11656194" cy="1160060"/>
          </a:xfrm>
          <a:prstGeom prst="rect">
            <a:avLst/>
          </a:prstGeom>
          <a:solidFill>
            <a:srgbClr val="D6E2EB"/>
          </a:solidFill>
        </p:spPr>
        <p:txBody>
          <a:bodyPr vert="horz" wrap="square" lIns="0" tIns="61657" rIns="0" bIns="0" rtlCol="0" anchor="ctr">
            <a:spAutoFit/>
          </a:bodyPr>
          <a:lstStyle/>
          <a:p>
            <a:pPr marL="118288" marR="184982">
              <a:lnSpc>
                <a:spcPct val="100000"/>
              </a:lnSpc>
              <a:spcBef>
                <a:spcPts val="484"/>
              </a:spcBef>
            </a:pPr>
            <a:r>
              <a:rPr lang="en-US" sz="2378" spc="-40" dirty="0" smtClean="0">
                <a:solidFill>
                  <a:srgbClr val="1A2E3D"/>
                </a:solidFill>
              </a:rPr>
              <a:t>A group of researchers want to see if the average SAT score of first-born children is </a:t>
            </a:r>
            <a:r>
              <a:rPr lang="en-US" sz="2378" u="sng" spc="-40" dirty="0" smtClean="0">
                <a:solidFill>
                  <a:srgbClr val="1A2E3D"/>
                </a:solidFill>
              </a:rPr>
              <a:t>higher</a:t>
            </a:r>
            <a:r>
              <a:rPr lang="en-US" sz="2378" spc="-40" dirty="0" smtClean="0">
                <a:solidFill>
                  <a:srgbClr val="1A2E3D"/>
                </a:solidFill>
              </a:rPr>
              <a:t> than that of last-born children. </a:t>
            </a:r>
            <a:r>
              <a:rPr lang="en-US" sz="2378" u="sng" spc="-40" dirty="0" smtClean="0">
                <a:solidFill>
                  <a:srgbClr val="1A2E3D"/>
                </a:solidFill>
              </a:rPr>
              <a:t>10 first-born children were sampled </a:t>
            </a:r>
            <a:r>
              <a:rPr lang="en-US" sz="2378" spc="-40" dirty="0" smtClean="0">
                <a:solidFill>
                  <a:srgbClr val="1A2E3D"/>
                </a:solidFill>
              </a:rPr>
              <a:t>and </a:t>
            </a:r>
            <a:r>
              <a:rPr lang="en-US" sz="2378" u="sng" spc="-40" dirty="0" smtClean="0">
                <a:solidFill>
                  <a:srgbClr val="1A2E3D"/>
                </a:solidFill>
              </a:rPr>
              <a:t>10 last-born children were sampled</a:t>
            </a:r>
            <a:r>
              <a:rPr lang="en-US" sz="2378" spc="-40" dirty="0" smtClean="0">
                <a:solidFill>
                  <a:srgbClr val="1A2E3D"/>
                </a:solidFill>
              </a:rPr>
              <a:t>. The test statistic for this test is </a:t>
            </a:r>
            <a:r>
              <a:rPr lang="en-US" sz="2378" i="1" spc="-40" dirty="0" smtClean="0">
                <a:solidFill>
                  <a:srgbClr val="1A2E3D"/>
                </a:solidFill>
              </a:rPr>
              <a:t>T = -1.8. </a:t>
            </a:r>
            <a:r>
              <a:rPr lang="en-US" sz="2378" spc="-40" dirty="0" smtClean="0">
                <a:solidFill>
                  <a:srgbClr val="1A2E3D"/>
                </a:solidFill>
              </a:rPr>
              <a:t>What is the p-value?</a:t>
            </a:r>
            <a:endParaRPr sz="2378" i="1" dirty="0">
              <a:latin typeface="Times New Roman"/>
              <a:cs typeface="Times New Roman"/>
            </a:endParaRPr>
          </a:p>
        </p:txBody>
      </p:sp>
      <p:sp>
        <p:nvSpPr>
          <p:cNvPr id="4" name="object 4"/>
          <p:cNvSpPr txBox="1"/>
          <p:nvPr/>
        </p:nvSpPr>
        <p:spPr>
          <a:xfrm>
            <a:off x="417860" y="2189513"/>
            <a:ext cx="5670119" cy="1797488"/>
          </a:xfrm>
          <a:prstGeom prst="rect">
            <a:avLst/>
          </a:prstGeom>
        </p:spPr>
        <p:txBody>
          <a:bodyPr vert="horz" wrap="square" lIns="0" tIns="101926" rIns="0" bIns="0" rtlCol="0">
            <a:spAutoFit/>
          </a:bodyPr>
          <a:lstStyle/>
          <a:p>
            <a:pPr marL="505869" indent="-480701">
              <a:spcBef>
                <a:spcPts val="604"/>
              </a:spcBef>
              <a:buClr>
                <a:srgbClr val="024F84"/>
              </a:buClr>
              <a:buFontTx/>
              <a:buAutoNum type="alphaLcParenBoth"/>
              <a:tabLst>
                <a:tab pos="507125" algn="l"/>
              </a:tabLst>
            </a:pPr>
            <a:r>
              <a:rPr lang="en-US" sz="2378" spc="-40" dirty="0" smtClean="0">
                <a:latin typeface="Arial"/>
                <a:cs typeface="Arial"/>
              </a:rPr>
              <a:t>0.01 &lt; p-value &lt; 0.025</a:t>
            </a:r>
          </a:p>
          <a:p>
            <a:pPr marL="505869" indent="-480701">
              <a:spcBef>
                <a:spcPts val="604"/>
              </a:spcBef>
              <a:buClr>
                <a:srgbClr val="024F84"/>
              </a:buClr>
              <a:buAutoNum type="alphaLcParenBoth"/>
              <a:tabLst>
                <a:tab pos="507125" algn="l"/>
              </a:tabLst>
            </a:pPr>
            <a:r>
              <a:rPr lang="en-US" sz="2378" spc="-40" dirty="0" smtClean="0">
                <a:latin typeface="Arial"/>
                <a:cs typeface="Arial"/>
              </a:rPr>
              <a:t>0.025 &lt; p-value &lt; 0.05</a:t>
            </a:r>
            <a:endParaRPr lang="en-US" sz="2378" dirty="0" smtClean="0">
              <a:latin typeface="Arial"/>
              <a:cs typeface="Arial"/>
            </a:endParaRPr>
          </a:p>
          <a:p>
            <a:pPr marL="505869" indent="-480701">
              <a:spcBef>
                <a:spcPts val="604"/>
              </a:spcBef>
              <a:buClr>
                <a:srgbClr val="024F84"/>
              </a:buClr>
              <a:buAutoNum type="alphaLcParenBoth"/>
              <a:tabLst>
                <a:tab pos="507125" algn="l"/>
              </a:tabLst>
            </a:pPr>
            <a:r>
              <a:rPr lang="en-US" sz="2378" b="1" i="1" spc="-40" dirty="0" smtClean="0">
                <a:solidFill>
                  <a:srgbClr val="C00000"/>
                </a:solidFill>
                <a:latin typeface="Arial"/>
                <a:cs typeface="Arial"/>
              </a:rPr>
              <a:t>0.05 &lt; p-value &lt; 0.10</a:t>
            </a:r>
            <a:endParaRPr sz="2378" b="1" i="1" dirty="0">
              <a:solidFill>
                <a:srgbClr val="C00000"/>
              </a:solidFill>
              <a:latin typeface="Arial"/>
              <a:cs typeface="Arial"/>
            </a:endParaRPr>
          </a:p>
          <a:p>
            <a:pPr marL="505869" indent="-480701">
              <a:spcBef>
                <a:spcPts val="604"/>
              </a:spcBef>
              <a:buClr>
                <a:srgbClr val="024F84"/>
              </a:buClr>
              <a:buAutoNum type="alphaLcParenBoth"/>
              <a:tabLst>
                <a:tab pos="507125" algn="l"/>
              </a:tabLst>
            </a:pPr>
            <a:r>
              <a:rPr lang="en-US" sz="2378" spc="-40" dirty="0" smtClean="0">
                <a:latin typeface="Arial"/>
                <a:cs typeface="Arial"/>
              </a:rPr>
              <a:t>0.10 &lt; p-value &lt; 0.20</a:t>
            </a:r>
            <a:endParaRPr lang="en-US" sz="2378" dirty="0" smtClean="0">
              <a:latin typeface="Arial"/>
              <a:cs typeface="Arial"/>
            </a:endParaRPr>
          </a:p>
        </p:txBody>
      </p:sp>
      <p:sp>
        <p:nvSpPr>
          <p:cNvPr id="5" name="TextBox 4"/>
          <p:cNvSpPr txBox="1"/>
          <p:nvPr/>
        </p:nvSpPr>
        <p:spPr>
          <a:xfrm>
            <a:off x="5921141" y="2317053"/>
            <a:ext cx="6270859" cy="1569660"/>
          </a:xfrm>
          <a:prstGeom prst="rect">
            <a:avLst/>
          </a:prstGeom>
          <a:noFill/>
        </p:spPr>
        <p:txBody>
          <a:bodyPr wrap="square" rtlCol="0">
            <a:spAutoFit/>
          </a:bodyPr>
          <a:lstStyle/>
          <a:p>
            <a:r>
              <a:rPr lang="en-US" sz="2400" b="1" u="sng" dirty="0" smtClean="0"/>
              <a:t>Population Parameter of Interest:</a:t>
            </a:r>
          </a:p>
          <a:p>
            <a:pPr marL="342900" indent="-342900">
              <a:buFont typeface="Arial" panose="020B0604020202020204" pitchFamily="34" charset="0"/>
              <a:buChar char="•"/>
            </a:pPr>
            <a:r>
              <a:rPr lang="en-US" sz="2400" b="1" dirty="0" err="1" smtClean="0">
                <a:solidFill>
                  <a:srgbClr val="C00000"/>
                </a:solidFill>
              </a:rPr>
              <a:t>μ</a:t>
            </a:r>
            <a:r>
              <a:rPr lang="en-US" sz="1400" b="1" dirty="0" err="1" smtClean="0">
                <a:solidFill>
                  <a:srgbClr val="C00000"/>
                </a:solidFill>
              </a:rPr>
              <a:t>oldest</a:t>
            </a:r>
            <a:r>
              <a:rPr lang="en-US" sz="2400" b="1" dirty="0" smtClean="0">
                <a:solidFill>
                  <a:srgbClr val="C00000"/>
                </a:solidFill>
              </a:rPr>
              <a:t> – </a:t>
            </a:r>
            <a:r>
              <a:rPr lang="en-US" sz="2400" b="1" dirty="0" err="1" smtClean="0">
                <a:solidFill>
                  <a:srgbClr val="C00000"/>
                </a:solidFill>
              </a:rPr>
              <a:t>μ</a:t>
            </a:r>
            <a:r>
              <a:rPr lang="en-US" sz="1400" b="1" dirty="0" err="1" smtClean="0">
                <a:solidFill>
                  <a:srgbClr val="C00000"/>
                </a:solidFill>
              </a:rPr>
              <a:t>youngest</a:t>
            </a:r>
            <a:r>
              <a:rPr lang="en-US" sz="2400" b="1" dirty="0" smtClean="0">
                <a:solidFill>
                  <a:srgbClr val="C00000"/>
                </a:solidFill>
              </a:rPr>
              <a:t> (Independent Means Test)</a:t>
            </a:r>
          </a:p>
          <a:p>
            <a:pPr marL="342900" indent="-342900">
              <a:buFont typeface="Arial" panose="020B0604020202020204" pitchFamily="34" charset="0"/>
              <a:buChar char="•"/>
            </a:pPr>
            <a:endParaRPr lang="en-US" sz="2400" b="1" dirty="0" smtClean="0"/>
          </a:p>
          <a:p>
            <a:pPr marL="342900" indent="-342900">
              <a:buFont typeface="Arial" panose="020B0604020202020204" pitchFamily="34" charset="0"/>
              <a:buChar char="•"/>
            </a:pPr>
            <a:endParaRPr lang="en-US" sz="2400" b="1" dirty="0"/>
          </a:p>
        </p:txBody>
      </p:sp>
      <mc:AlternateContent xmlns:mc="http://schemas.openxmlformats.org/markup-compatibility/2006">
        <mc:Choice xmlns:a14="http://schemas.microsoft.com/office/drawing/2010/main" Requires="a14">
          <p:sp>
            <p:nvSpPr>
              <p:cNvPr id="6" name="TextBox 5"/>
              <p:cNvSpPr txBox="1"/>
              <p:nvPr/>
            </p:nvSpPr>
            <p:spPr>
              <a:xfrm>
                <a:off x="6511490" y="3148050"/>
                <a:ext cx="3759555" cy="1168140"/>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2400" b="0" i="1" smtClean="0">
                          <a:solidFill>
                            <a:srgbClr val="C00000"/>
                          </a:solidFill>
                          <a:latin typeface="Cambria Math" panose="02040503050406030204" pitchFamily="18" charset="0"/>
                        </a:rPr>
                        <m:t>𝐻𝑜</m:t>
                      </m:r>
                      <m:r>
                        <a:rPr lang="en-US" sz="2400" b="0" i="1" smtClean="0">
                          <a:solidFill>
                            <a:srgbClr val="C00000"/>
                          </a:solidFill>
                          <a:latin typeface="Cambria Math" panose="02040503050406030204" pitchFamily="18" charset="0"/>
                        </a:rPr>
                        <m:t>: </m:t>
                      </m:r>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ea typeface="Cambria Math" panose="02040503050406030204" pitchFamily="18" charset="0"/>
                            </a:rPr>
                            <m:t>𝜇</m:t>
                          </m:r>
                        </m:e>
                        <m:sub>
                          <m:r>
                            <a:rPr lang="en-US" sz="2400" b="0" i="1" smtClean="0">
                              <a:solidFill>
                                <a:srgbClr val="C00000"/>
                              </a:solidFill>
                              <a:latin typeface="Cambria Math" panose="02040503050406030204" pitchFamily="18" charset="0"/>
                            </a:rPr>
                            <m:t>𝑜𝑙𝑑𝑒𝑠𝑡</m:t>
                          </m:r>
                        </m:sub>
                      </m:sSub>
                      <m:r>
                        <a:rPr lang="en-US" sz="2400" b="0" i="1" smtClean="0">
                          <a:solidFill>
                            <a:srgbClr val="C00000"/>
                          </a:solidFill>
                          <a:latin typeface="Cambria Math" panose="02040503050406030204" pitchFamily="18" charset="0"/>
                        </a:rPr>
                        <m:t>−</m:t>
                      </m:r>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ea typeface="Cambria Math" panose="02040503050406030204" pitchFamily="18" charset="0"/>
                            </a:rPr>
                            <m:t>𝜇</m:t>
                          </m:r>
                        </m:e>
                        <m:sub>
                          <m:r>
                            <a:rPr lang="en-US" sz="2400" b="0" i="1" smtClean="0">
                              <a:solidFill>
                                <a:srgbClr val="C00000"/>
                              </a:solidFill>
                              <a:latin typeface="Cambria Math" panose="02040503050406030204" pitchFamily="18" charset="0"/>
                              <a:ea typeface="Cambria Math" panose="02040503050406030204" pitchFamily="18" charset="0"/>
                            </a:rPr>
                            <m:t>𝑦𝑜𝑢𝑛𝑔𝑒𝑠𝑡</m:t>
                          </m:r>
                        </m:sub>
                      </m:sSub>
                      <m:r>
                        <a:rPr lang="en-US" sz="2400" b="0" i="1" smtClean="0">
                          <a:solidFill>
                            <a:srgbClr val="C00000"/>
                          </a:solidFill>
                          <a:latin typeface="Cambria Math" panose="02040503050406030204" pitchFamily="18" charset="0"/>
                        </a:rPr>
                        <m:t>=0</m:t>
                      </m:r>
                    </m:oMath>
                  </m:oMathPara>
                </a14:m>
                <a:endParaRPr lang="en-US" sz="2400" b="0" dirty="0" smtClean="0">
                  <a:solidFill>
                    <a:srgbClr val="C00000"/>
                  </a:solidFill>
                </a:endParaRPr>
              </a:p>
              <a:p>
                <a14:m>
                  <m:oMathPara xmlns:m="http://schemas.openxmlformats.org/officeDocument/2006/math">
                    <m:oMathParaPr>
                      <m:jc m:val="centerGroup"/>
                    </m:oMathParaPr>
                    <m:oMath xmlns:m="http://schemas.openxmlformats.org/officeDocument/2006/math">
                      <m:r>
                        <a:rPr lang="en-US" sz="2400" b="0" i="1" smtClean="0">
                          <a:solidFill>
                            <a:srgbClr val="C00000"/>
                          </a:solidFill>
                          <a:latin typeface="Cambria Math" panose="02040503050406030204" pitchFamily="18" charset="0"/>
                        </a:rPr>
                        <m:t>𝐻𝑎</m:t>
                      </m:r>
                      <m:r>
                        <a:rPr lang="en-US" sz="2400" b="0" i="1" smtClean="0">
                          <a:solidFill>
                            <a:srgbClr val="C00000"/>
                          </a:solidFill>
                          <a:latin typeface="Cambria Math" panose="02040503050406030204" pitchFamily="18" charset="0"/>
                        </a:rPr>
                        <m:t>:</m:t>
                      </m:r>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ea typeface="Cambria Math" panose="02040503050406030204" pitchFamily="18" charset="0"/>
                            </a:rPr>
                            <m:t>𝜇</m:t>
                          </m:r>
                        </m:e>
                        <m:sub>
                          <m:r>
                            <a:rPr lang="en-US" sz="2400" b="0" i="1" smtClean="0">
                              <a:solidFill>
                                <a:srgbClr val="C00000"/>
                              </a:solidFill>
                              <a:latin typeface="Cambria Math" panose="02040503050406030204" pitchFamily="18" charset="0"/>
                            </a:rPr>
                            <m:t>𝑜𝑙𝑑𝑒𝑠𝑡</m:t>
                          </m:r>
                        </m:sub>
                      </m:sSub>
                      <m:r>
                        <a:rPr lang="en-US" sz="2400" b="0" i="1" smtClean="0">
                          <a:solidFill>
                            <a:srgbClr val="C00000"/>
                          </a:solidFill>
                          <a:latin typeface="Cambria Math" panose="02040503050406030204" pitchFamily="18" charset="0"/>
                        </a:rPr>
                        <m:t>−</m:t>
                      </m:r>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ea typeface="Cambria Math" panose="02040503050406030204" pitchFamily="18" charset="0"/>
                            </a:rPr>
                            <m:t>𝜇</m:t>
                          </m:r>
                        </m:e>
                        <m:sub>
                          <m:r>
                            <a:rPr lang="en-US" sz="2400" b="0" i="1" smtClean="0">
                              <a:solidFill>
                                <a:srgbClr val="C00000"/>
                              </a:solidFill>
                              <a:latin typeface="Cambria Math" panose="02040503050406030204" pitchFamily="18" charset="0"/>
                              <a:ea typeface="Cambria Math" panose="02040503050406030204" pitchFamily="18" charset="0"/>
                            </a:rPr>
                            <m:t>𝑦𝑜𝑢𝑛𝑔𝑒𝑠𝑡</m:t>
                          </m:r>
                        </m:sub>
                      </m:sSub>
                      <m:r>
                        <a:rPr lang="en-US" sz="2400" b="0" i="1" smtClean="0">
                          <a:solidFill>
                            <a:srgbClr val="C00000"/>
                          </a:solidFill>
                          <a:latin typeface="Cambria Math" panose="02040503050406030204" pitchFamily="18" charset="0"/>
                          <a:ea typeface="Cambria Math" panose="02040503050406030204" pitchFamily="18" charset="0"/>
                        </a:rPr>
                        <m:t>&gt;</m:t>
                      </m:r>
                      <m:r>
                        <a:rPr lang="en-US" sz="2400" b="0" i="1" smtClean="0">
                          <a:solidFill>
                            <a:srgbClr val="C00000"/>
                          </a:solidFill>
                          <a:latin typeface="Cambria Math" panose="02040503050406030204" pitchFamily="18" charset="0"/>
                        </a:rPr>
                        <m:t>0</m:t>
                      </m:r>
                    </m:oMath>
                  </m:oMathPara>
                </a14:m>
                <a:endParaRPr lang="en-US" sz="2400" dirty="0">
                  <a:solidFill>
                    <a:srgbClr val="C00000"/>
                  </a:solidFill>
                </a:endParaRPr>
              </a:p>
              <a:p>
                <a:endParaRPr lang="en-US" sz="2400" dirty="0">
                  <a:solidFill>
                    <a:srgbClr val="C00000"/>
                  </a:solidFill>
                </a:endParaRPr>
              </a:p>
            </p:txBody>
          </p:sp>
        </mc:Choice>
        <mc:Fallback>
          <p:sp>
            <p:nvSpPr>
              <p:cNvPr id="6" name="TextBox 5"/>
              <p:cNvSpPr txBox="1">
                <a:spLocks noRot="1" noChangeAspect="1" noMove="1" noResize="1" noEditPoints="1" noAdjustHandles="1" noChangeArrowheads="1" noChangeShapeType="1" noTextEdit="1"/>
              </p:cNvSpPr>
              <p:nvPr/>
            </p:nvSpPr>
            <p:spPr>
              <a:xfrm>
                <a:off x="6511490" y="3148050"/>
                <a:ext cx="3759555" cy="1168140"/>
              </a:xfrm>
              <a:prstGeom prst="rect">
                <a:avLst/>
              </a:prstGeom>
              <a:blipFill>
                <a:blip r:embed="rId2"/>
                <a:stretch>
                  <a:fillRect l="-648" r="-81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Rectangle 6"/>
              <p:cNvSpPr/>
              <p:nvPr/>
            </p:nvSpPr>
            <p:spPr>
              <a:xfrm>
                <a:off x="6016025" y="3884384"/>
                <a:ext cx="6247929" cy="1230401"/>
              </a:xfrm>
              <a:prstGeom prst="rect">
                <a:avLst/>
              </a:prstGeom>
            </p:spPr>
            <p:txBody>
              <a:bodyPr wrap="none">
                <a:spAutoFit/>
              </a:bodyPr>
              <a:lstStyle/>
              <a:p>
                <a:r>
                  <a:rPr lang="en-US" sz="2400" i="1" u="sng" spc="-40" dirty="0" smtClean="0">
                    <a:solidFill>
                      <a:srgbClr val="C00000"/>
                    </a:solidFill>
                  </a:rPr>
                  <a:t>T = -1.8</a:t>
                </a:r>
              </a:p>
              <a:p>
                <a:r>
                  <a:rPr lang="en-US" sz="2400" i="1" u="sng" spc="-40" dirty="0" smtClean="0">
                    <a:solidFill>
                      <a:srgbClr val="C00000"/>
                    </a:solidFill>
                  </a:rPr>
                  <a:t>Degrees of Freedom = min(</a:t>
                </a:r>
                <a14:m>
                  <m:oMath xmlns:m="http://schemas.openxmlformats.org/officeDocument/2006/math">
                    <m:sSub>
                      <m:sSubPr>
                        <m:ctrlPr>
                          <a:rPr lang="en-US" sz="2400" i="1" u="sng" spc="-40" smtClean="0">
                            <a:solidFill>
                              <a:srgbClr val="C00000"/>
                            </a:solidFill>
                            <a:latin typeface="Cambria Math" panose="02040503050406030204" pitchFamily="18" charset="0"/>
                          </a:rPr>
                        </m:ctrlPr>
                      </m:sSubPr>
                      <m:e>
                        <m:r>
                          <a:rPr lang="en-US" sz="2400" b="0" i="1" u="sng" spc="-40" smtClean="0">
                            <a:solidFill>
                              <a:srgbClr val="C00000"/>
                            </a:solidFill>
                            <a:latin typeface="Cambria Math" panose="02040503050406030204" pitchFamily="18" charset="0"/>
                          </a:rPr>
                          <m:t>𝑛</m:t>
                        </m:r>
                      </m:e>
                      <m:sub>
                        <m:r>
                          <a:rPr lang="en-US" sz="2400" b="0" i="1" u="sng" spc="-40" smtClean="0">
                            <a:solidFill>
                              <a:srgbClr val="C00000"/>
                            </a:solidFill>
                            <a:latin typeface="Cambria Math" panose="02040503050406030204" pitchFamily="18" charset="0"/>
                          </a:rPr>
                          <m:t>𝑜𝑙𝑑𝑒𝑠𝑡</m:t>
                        </m:r>
                      </m:sub>
                    </m:sSub>
                  </m:oMath>
                </a14:m>
                <a:r>
                  <a:rPr lang="en-US" sz="2400" i="1" u="sng" spc="-40" dirty="0" smtClean="0">
                    <a:solidFill>
                      <a:srgbClr val="C00000"/>
                    </a:solidFill>
                  </a:rPr>
                  <a:t>-1,</a:t>
                </a:r>
                <a:r>
                  <a:rPr lang="en-US" sz="2400" u="sng" spc="-40" dirty="0" smtClean="0">
                    <a:solidFill>
                      <a:srgbClr val="C00000"/>
                    </a:solidFill>
                  </a:rPr>
                  <a:t> </a:t>
                </a:r>
                <a14:m>
                  <m:oMath xmlns:m="http://schemas.openxmlformats.org/officeDocument/2006/math">
                    <m:sSub>
                      <m:sSubPr>
                        <m:ctrlPr>
                          <a:rPr lang="en-US" sz="2400" i="1" u="sng" spc="-40" smtClean="0">
                            <a:solidFill>
                              <a:srgbClr val="C00000"/>
                            </a:solidFill>
                            <a:latin typeface="Cambria Math" panose="02040503050406030204" pitchFamily="18" charset="0"/>
                          </a:rPr>
                        </m:ctrlPr>
                      </m:sSubPr>
                      <m:e>
                        <m:r>
                          <a:rPr lang="en-US" sz="2400" b="0" i="1" u="sng" spc="-40" smtClean="0">
                            <a:solidFill>
                              <a:srgbClr val="C00000"/>
                            </a:solidFill>
                            <a:latin typeface="Cambria Math" panose="02040503050406030204" pitchFamily="18" charset="0"/>
                          </a:rPr>
                          <m:t>𝑛</m:t>
                        </m:r>
                      </m:e>
                      <m:sub>
                        <m:r>
                          <a:rPr lang="en-US" sz="2400" b="0" i="1" u="sng" spc="-40" smtClean="0">
                            <a:solidFill>
                              <a:srgbClr val="C00000"/>
                            </a:solidFill>
                            <a:latin typeface="Cambria Math" panose="02040503050406030204" pitchFamily="18" charset="0"/>
                          </a:rPr>
                          <m:t>𝑦𝑜𝑢𝑛𝑔𝑒𝑠𝑡</m:t>
                        </m:r>
                      </m:sub>
                    </m:sSub>
                  </m:oMath>
                </a14:m>
                <a:r>
                  <a:rPr lang="en-US" sz="2400" i="1" u="sng" spc="-40" dirty="0" smtClean="0">
                    <a:solidFill>
                      <a:srgbClr val="C00000"/>
                    </a:solidFill>
                  </a:rPr>
                  <a:t>-1</a:t>
                </a:r>
                <a:r>
                  <a:rPr lang="en-US" sz="2400" i="1" u="sng" spc="-40" dirty="0" smtClean="0">
                    <a:solidFill>
                      <a:srgbClr val="C00000"/>
                    </a:solidFill>
                  </a:rPr>
                  <a:t>) </a:t>
                </a:r>
              </a:p>
              <a:p>
                <a:r>
                  <a:rPr lang="en-US" sz="2400" i="1" spc="-40" dirty="0" smtClean="0">
                    <a:solidFill>
                      <a:srgbClr val="C00000"/>
                    </a:solidFill>
                  </a:rPr>
                  <a:t>= min(10-1,10-1) = 9</a:t>
                </a:r>
                <a:endParaRPr lang="en-US" sz="2400" dirty="0">
                  <a:solidFill>
                    <a:srgbClr val="C00000"/>
                  </a:solidFill>
                </a:endParaRPr>
              </a:p>
            </p:txBody>
          </p:sp>
        </mc:Choice>
        <mc:Fallback>
          <p:sp>
            <p:nvSpPr>
              <p:cNvPr id="7" name="Rectangle 6"/>
              <p:cNvSpPr>
                <a:spLocks noRot="1" noChangeAspect="1" noMove="1" noResize="1" noEditPoints="1" noAdjustHandles="1" noChangeArrowheads="1" noChangeShapeType="1" noTextEdit="1"/>
              </p:cNvSpPr>
              <p:nvPr/>
            </p:nvSpPr>
            <p:spPr>
              <a:xfrm>
                <a:off x="6016025" y="3884384"/>
                <a:ext cx="6247929" cy="1230401"/>
              </a:xfrm>
              <a:prstGeom prst="rect">
                <a:avLst/>
              </a:prstGeom>
              <a:blipFill>
                <a:blip r:embed="rId3"/>
                <a:stretch>
                  <a:fillRect l="-1561" t="-3960" r="-488" b="-10396"/>
                </a:stretch>
              </a:blipFill>
            </p:spPr>
            <p:txBody>
              <a:bodyPr/>
              <a:lstStyle/>
              <a:p>
                <a:r>
                  <a:rPr lang="en-US">
                    <a:noFill/>
                  </a:rPr>
                  <a:t> </a:t>
                </a:r>
              </a:p>
            </p:txBody>
          </p:sp>
        </mc:Fallback>
      </mc:AlternateContent>
      <p:pic>
        <p:nvPicPr>
          <p:cNvPr id="8" name="Picture 7"/>
          <p:cNvPicPr>
            <a:picLocks noChangeAspect="1"/>
          </p:cNvPicPr>
          <p:nvPr/>
        </p:nvPicPr>
        <p:blipFill>
          <a:blip r:embed="rId4"/>
          <a:stretch>
            <a:fillRect/>
          </a:stretch>
        </p:blipFill>
        <p:spPr>
          <a:xfrm>
            <a:off x="1126157" y="4147260"/>
            <a:ext cx="4056260" cy="2594623"/>
          </a:xfrm>
          <a:prstGeom prst="rect">
            <a:avLst/>
          </a:prstGeom>
        </p:spPr>
      </p:pic>
      <p:sp>
        <p:nvSpPr>
          <p:cNvPr id="9" name="Rectangle 8"/>
          <p:cNvSpPr/>
          <p:nvPr/>
        </p:nvSpPr>
        <p:spPr>
          <a:xfrm>
            <a:off x="1726735" y="6399572"/>
            <a:ext cx="3634537" cy="36576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flipH="1">
            <a:off x="2793234" y="4256045"/>
            <a:ext cx="3294745" cy="23469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791277" y="4905712"/>
            <a:ext cx="2593404" cy="369332"/>
          </a:xfrm>
          <a:prstGeom prst="rect">
            <a:avLst/>
          </a:prstGeom>
          <a:noFill/>
        </p:spPr>
        <p:txBody>
          <a:bodyPr wrap="square" rtlCol="0">
            <a:spAutoFit/>
          </a:bodyPr>
          <a:lstStyle/>
          <a:p>
            <a:r>
              <a:rPr lang="en-US" dirty="0" smtClean="0">
                <a:solidFill>
                  <a:srgbClr val="0070C0"/>
                </a:solidFill>
              </a:rPr>
              <a:t>Take absolute value.</a:t>
            </a:r>
            <a:endParaRPr lang="en-US" dirty="0">
              <a:solidFill>
                <a:srgbClr val="0070C0"/>
              </a:solidFill>
            </a:endParaRPr>
          </a:p>
        </p:txBody>
      </p:sp>
      <p:cxnSp>
        <p:nvCxnSpPr>
          <p:cNvPr id="13" name="Straight Arrow Connector 12"/>
          <p:cNvCxnSpPr/>
          <p:nvPr/>
        </p:nvCxnSpPr>
        <p:spPr>
          <a:xfrm flipV="1">
            <a:off x="2793234" y="5958038"/>
            <a:ext cx="0" cy="6449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656153" y="5791182"/>
            <a:ext cx="596766" cy="369332"/>
          </a:xfrm>
          <a:prstGeom prst="rect">
            <a:avLst/>
          </a:prstGeom>
          <a:noFill/>
        </p:spPr>
        <p:txBody>
          <a:bodyPr wrap="square" rtlCol="0">
            <a:spAutoFit/>
          </a:bodyPr>
          <a:lstStyle/>
          <a:p>
            <a:r>
              <a:rPr lang="en-US" b="1" dirty="0" smtClean="0">
                <a:solidFill>
                  <a:srgbClr val="C00000"/>
                </a:solidFill>
              </a:rPr>
              <a:t>*</a:t>
            </a:r>
            <a:endParaRPr lang="en-US" b="1" dirty="0">
              <a:solidFill>
                <a:srgbClr val="C00000"/>
              </a:solidFill>
            </a:endParaRPr>
          </a:p>
        </p:txBody>
      </p:sp>
      <p:cxnSp>
        <p:nvCxnSpPr>
          <p:cNvPr id="16" name="Straight Arrow Connector 15"/>
          <p:cNvCxnSpPr/>
          <p:nvPr/>
        </p:nvCxnSpPr>
        <p:spPr>
          <a:xfrm flipV="1">
            <a:off x="1490231" y="3908506"/>
            <a:ext cx="8316227" cy="19870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9713151" y="3769868"/>
            <a:ext cx="2593404" cy="646331"/>
          </a:xfrm>
          <a:prstGeom prst="rect">
            <a:avLst/>
          </a:prstGeom>
          <a:noFill/>
        </p:spPr>
        <p:txBody>
          <a:bodyPr wrap="square" rtlCol="0">
            <a:spAutoFit/>
          </a:bodyPr>
          <a:lstStyle/>
          <a:p>
            <a:r>
              <a:rPr lang="en-US" dirty="0" smtClean="0">
                <a:solidFill>
                  <a:srgbClr val="0070C0"/>
                </a:solidFill>
              </a:rPr>
              <a:t>One-tailed test = one tail in t-table</a:t>
            </a:r>
            <a:endParaRPr lang="en-US" dirty="0">
              <a:solidFill>
                <a:srgbClr val="0070C0"/>
              </a:solidFill>
            </a:endParaRPr>
          </a:p>
        </p:txBody>
      </p:sp>
    </p:spTree>
    <p:extLst>
      <p:ext uri="{BB962C8B-B14F-4D97-AF65-F5344CB8AC3E}">
        <p14:creationId xmlns:p14="http://schemas.microsoft.com/office/powerpoint/2010/main" val="1722137313"/>
      </p:ext>
    </p:extLst>
  </p:cSld>
  <p:clrMapOvr>
    <a:masterClrMapping/>
  </p:clrMapOvr>
  <p:transition>
    <p:cu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5642" y="375386"/>
            <a:ext cx="6689558" cy="3416320"/>
          </a:xfrm>
          <a:prstGeom prst="rect">
            <a:avLst/>
          </a:prstGeom>
          <a:noFill/>
        </p:spPr>
        <p:txBody>
          <a:bodyPr wrap="square" rtlCol="0">
            <a:spAutoFit/>
          </a:bodyPr>
          <a:lstStyle/>
          <a:p>
            <a:r>
              <a:rPr lang="en-US" sz="5400" b="1" dirty="0" smtClean="0"/>
              <a:t>What should you try if CLT conditions not met for hypothesis test for </a:t>
            </a:r>
            <a:r>
              <a:rPr lang="en-US" sz="5400" b="1" i="1" dirty="0" smtClean="0"/>
              <a:t>p?</a:t>
            </a:r>
            <a:endParaRPr lang="en-US" sz="5400" b="1" dirty="0"/>
          </a:p>
        </p:txBody>
      </p:sp>
      <p:pic>
        <p:nvPicPr>
          <p:cNvPr id="45058" name="Picture 2" descr="Photo of Ball Pit Ball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10715" y="3936731"/>
            <a:ext cx="3334253" cy="2222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3727839"/>
      </p:ext>
    </p:extLst>
  </p:cSld>
  <p:clrMapOvr>
    <a:masterClrMapping/>
  </p:clrMapOvr>
  <p:transition>
    <p:cu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5642" y="375386"/>
            <a:ext cx="6689558" cy="3416320"/>
          </a:xfrm>
          <a:prstGeom prst="rect">
            <a:avLst/>
          </a:prstGeom>
          <a:noFill/>
        </p:spPr>
        <p:txBody>
          <a:bodyPr wrap="square" rtlCol="0">
            <a:spAutoFit/>
          </a:bodyPr>
          <a:lstStyle/>
          <a:p>
            <a:r>
              <a:rPr lang="en-US" sz="5400" b="1" dirty="0" smtClean="0"/>
              <a:t>What should you try if CLT conditions not met for hypothesis test for </a:t>
            </a:r>
            <a:r>
              <a:rPr lang="en-US" sz="5400" b="1" i="1" dirty="0" smtClean="0"/>
              <a:t>p?</a:t>
            </a:r>
            <a:endParaRPr lang="en-US" sz="5400" b="1" dirty="0"/>
          </a:p>
        </p:txBody>
      </p:sp>
      <p:pic>
        <p:nvPicPr>
          <p:cNvPr id="45058" name="Picture 2" descr="Photo of Ball Pit Ball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10715" y="3936731"/>
            <a:ext cx="3334253" cy="222283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472665" y="4427621"/>
            <a:ext cx="5842535" cy="461665"/>
          </a:xfrm>
          <a:prstGeom prst="rect">
            <a:avLst/>
          </a:prstGeom>
          <a:noFill/>
        </p:spPr>
        <p:txBody>
          <a:bodyPr wrap="square" rtlCol="0">
            <a:spAutoFit/>
          </a:bodyPr>
          <a:lstStyle/>
          <a:p>
            <a:r>
              <a:rPr lang="en-US" sz="2400" b="1" dirty="0" smtClean="0">
                <a:solidFill>
                  <a:srgbClr val="C00000"/>
                </a:solidFill>
              </a:rPr>
              <a:t>Randomization testing!</a:t>
            </a:r>
            <a:endParaRPr lang="en-US" sz="2400" b="1" dirty="0">
              <a:solidFill>
                <a:srgbClr val="C00000"/>
              </a:solidFill>
            </a:endParaRPr>
          </a:p>
        </p:txBody>
      </p:sp>
    </p:spTree>
    <p:extLst>
      <p:ext uri="{BB962C8B-B14F-4D97-AF65-F5344CB8AC3E}">
        <p14:creationId xmlns:p14="http://schemas.microsoft.com/office/powerpoint/2010/main" val="260757341"/>
      </p:ext>
    </p:extLst>
  </p:cSld>
  <p:clrMapOvr>
    <a:masterClrMapping/>
  </p:clrMapOvr>
  <p:transition>
    <p:cu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5642" y="375386"/>
            <a:ext cx="9221002" cy="4247317"/>
          </a:xfrm>
          <a:prstGeom prst="rect">
            <a:avLst/>
          </a:prstGeom>
          <a:noFill/>
        </p:spPr>
        <p:txBody>
          <a:bodyPr wrap="square" rtlCol="0">
            <a:spAutoFit/>
          </a:bodyPr>
          <a:lstStyle/>
          <a:p>
            <a:r>
              <a:rPr lang="en-US" sz="5400" b="1" dirty="0" smtClean="0"/>
              <a:t>When designing a simulation that creates a randomization distribution, what is the main property the randomization distribution should have?</a:t>
            </a:r>
            <a:endParaRPr lang="en-US" sz="5400" b="1" dirty="0"/>
          </a:p>
        </p:txBody>
      </p:sp>
      <p:pic>
        <p:nvPicPr>
          <p:cNvPr id="4" name="Picture 3"/>
          <p:cNvPicPr>
            <a:picLocks noChangeAspect="1"/>
          </p:cNvPicPr>
          <p:nvPr/>
        </p:nvPicPr>
        <p:blipFill>
          <a:blip r:embed="rId2"/>
          <a:stretch>
            <a:fillRect/>
          </a:stretch>
        </p:blipFill>
        <p:spPr>
          <a:xfrm>
            <a:off x="8038236" y="4280467"/>
            <a:ext cx="3925966" cy="2224327"/>
          </a:xfrm>
          <a:prstGeom prst="rect">
            <a:avLst/>
          </a:prstGeom>
        </p:spPr>
      </p:pic>
    </p:spTree>
    <p:extLst>
      <p:ext uri="{BB962C8B-B14F-4D97-AF65-F5344CB8AC3E}">
        <p14:creationId xmlns:p14="http://schemas.microsoft.com/office/powerpoint/2010/main" val="2363474953"/>
      </p:ext>
    </p:extLst>
  </p:cSld>
  <p:clrMapOvr>
    <a:masterClrMapping/>
  </p:clrMapOvr>
  <p:transition>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0328079" y="6498113"/>
            <a:ext cx="162327" cy="266784"/>
          </a:xfrm>
          <a:prstGeom prst="rect">
            <a:avLst/>
          </a:prstGeom>
        </p:spPr>
        <p:txBody>
          <a:bodyPr vert="horz" wrap="square" lIns="0" tIns="22650" rIns="0" bIns="0" rtlCol="0">
            <a:spAutoFit/>
          </a:bodyPr>
          <a:lstStyle/>
          <a:p>
            <a:pPr marL="25168">
              <a:spcBef>
                <a:spcPts val="178"/>
              </a:spcBef>
            </a:pPr>
            <a:r>
              <a:rPr sz="1585" spc="-10" dirty="0">
                <a:solidFill>
                  <a:srgbClr val="7F7F7F"/>
                </a:solidFill>
                <a:latin typeface="Arial"/>
                <a:cs typeface="Arial"/>
              </a:rPr>
              <a:t>1</a:t>
            </a:r>
            <a:endParaRPr sz="1585">
              <a:latin typeface="Arial"/>
              <a:cs typeface="Arial"/>
            </a:endParaRPr>
          </a:p>
        </p:txBody>
      </p:sp>
      <p:sp>
        <p:nvSpPr>
          <p:cNvPr id="5" name="object 3"/>
          <p:cNvSpPr txBox="1"/>
          <p:nvPr/>
        </p:nvSpPr>
        <p:spPr>
          <a:xfrm>
            <a:off x="1565945" y="735474"/>
            <a:ext cx="9248862" cy="4152463"/>
          </a:xfrm>
          <a:prstGeom prst="rect">
            <a:avLst/>
          </a:prstGeom>
        </p:spPr>
        <p:txBody>
          <a:bodyPr vert="horz" wrap="square" lIns="0" tIns="22650" rIns="0" bIns="0" rtlCol="0">
            <a:spAutoFit/>
          </a:bodyPr>
          <a:lstStyle/>
          <a:p>
            <a:pPr marL="25168">
              <a:spcBef>
                <a:spcPts val="178"/>
              </a:spcBef>
            </a:pPr>
            <a:r>
              <a:rPr lang="en-US" sz="2774" b="1" dirty="0" smtClean="0">
                <a:latin typeface="Arial"/>
                <a:cs typeface="Arial"/>
              </a:rPr>
              <a:t>Midterm </a:t>
            </a:r>
            <a:r>
              <a:rPr lang="en-US" sz="2774" b="1" dirty="0" smtClean="0">
                <a:latin typeface="Arial"/>
                <a:cs typeface="Arial"/>
              </a:rPr>
              <a:t>2 </a:t>
            </a:r>
            <a:r>
              <a:rPr lang="en-US" sz="2774" b="1" dirty="0">
                <a:latin typeface="Arial"/>
                <a:cs typeface="Arial"/>
              </a:rPr>
              <a:t>Review </a:t>
            </a:r>
            <a:r>
              <a:rPr lang="en-US" sz="2774" b="1" dirty="0" smtClean="0">
                <a:latin typeface="Arial"/>
                <a:cs typeface="Arial"/>
              </a:rPr>
              <a:t>Suggestions</a:t>
            </a:r>
          </a:p>
          <a:p>
            <a:pPr marL="25168">
              <a:spcBef>
                <a:spcPts val="178"/>
              </a:spcBef>
            </a:pPr>
            <a:endParaRPr lang="en-US" sz="2774" b="1" dirty="0" smtClean="0">
              <a:latin typeface="Arial"/>
              <a:cs typeface="Arial"/>
            </a:endParaRPr>
          </a:p>
          <a:p>
            <a:pPr marL="364930" indent="-339762">
              <a:spcBef>
                <a:spcPts val="178"/>
              </a:spcBef>
              <a:buFont typeface="Arial" panose="020B0604020202020204" pitchFamily="34" charset="0"/>
              <a:buChar char="•"/>
            </a:pPr>
            <a:r>
              <a:rPr lang="en-US" sz="2180" b="1" u="sng" dirty="0" smtClean="0">
                <a:latin typeface="Arial"/>
                <a:cs typeface="Arial"/>
              </a:rPr>
              <a:t>Short </a:t>
            </a:r>
            <a:r>
              <a:rPr lang="en-US" sz="2180" b="1" u="sng" dirty="0">
                <a:latin typeface="Arial"/>
                <a:cs typeface="Arial"/>
              </a:rPr>
              <a:t>answer </a:t>
            </a:r>
            <a:r>
              <a:rPr lang="en-US" sz="2180" b="1" i="1" u="sng" dirty="0">
                <a:latin typeface="Arial"/>
                <a:cs typeface="Arial"/>
              </a:rPr>
              <a:t>review</a:t>
            </a:r>
            <a:r>
              <a:rPr lang="en-US" sz="2180" b="1" u="sng" dirty="0">
                <a:latin typeface="Arial"/>
                <a:cs typeface="Arial"/>
              </a:rPr>
              <a:t>:</a:t>
            </a:r>
          </a:p>
          <a:p>
            <a:pPr marL="1270963" lvl="1" indent="-339762">
              <a:spcBef>
                <a:spcPts val="178"/>
              </a:spcBef>
              <a:buFont typeface="Arial" panose="020B0604020202020204" pitchFamily="34" charset="0"/>
              <a:buChar char="•"/>
            </a:pPr>
            <a:r>
              <a:rPr lang="en-US" sz="2180" dirty="0">
                <a:latin typeface="Arial"/>
                <a:cs typeface="Arial"/>
              </a:rPr>
              <a:t>Make sure you understand how to do the application exercises.</a:t>
            </a:r>
          </a:p>
          <a:p>
            <a:pPr marL="1270963" lvl="1" indent="-339762">
              <a:spcBef>
                <a:spcPts val="178"/>
              </a:spcBef>
              <a:buFont typeface="Arial" panose="020B0604020202020204" pitchFamily="34" charset="0"/>
              <a:buChar char="•"/>
            </a:pPr>
            <a:r>
              <a:rPr lang="en-US" sz="2180" dirty="0">
                <a:latin typeface="Arial"/>
                <a:cs typeface="Arial"/>
              </a:rPr>
              <a:t>Review Problem Sets (graded)</a:t>
            </a:r>
          </a:p>
          <a:p>
            <a:pPr marL="1270963" lvl="1" indent="-339762">
              <a:spcBef>
                <a:spcPts val="178"/>
              </a:spcBef>
              <a:buFont typeface="Arial" panose="020B0604020202020204" pitchFamily="34" charset="0"/>
              <a:buChar char="•"/>
            </a:pPr>
            <a:endParaRPr lang="en-US" sz="2180" dirty="0">
              <a:latin typeface="Arial"/>
              <a:cs typeface="Arial"/>
            </a:endParaRPr>
          </a:p>
          <a:p>
            <a:pPr marL="364930" indent="-339762">
              <a:spcBef>
                <a:spcPts val="178"/>
              </a:spcBef>
              <a:buFont typeface="Arial" panose="020B0604020202020204" pitchFamily="34" charset="0"/>
              <a:buChar char="•"/>
            </a:pPr>
            <a:r>
              <a:rPr lang="en-US" sz="2180" b="1" u="sng" dirty="0">
                <a:latin typeface="Arial"/>
                <a:cs typeface="Arial"/>
              </a:rPr>
              <a:t>Short answer </a:t>
            </a:r>
            <a:r>
              <a:rPr lang="en-US" sz="2180" b="1" i="1" u="sng" dirty="0">
                <a:latin typeface="Arial"/>
                <a:cs typeface="Arial"/>
              </a:rPr>
              <a:t>practice</a:t>
            </a:r>
            <a:r>
              <a:rPr lang="en-US" sz="2180" b="1" u="sng" dirty="0">
                <a:latin typeface="Arial"/>
                <a:cs typeface="Arial"/>
              </a:rPr>
              <a:t>:</a:t>
            </a:r>
          </a:p>
          <a:p>
            <a:pPr marL="1270963" lvl="1" indent="-339762">
              <a:spcBef>
                <a:spcPts val="178"/>
              </a:spcBef>
              <a:buFont typeface="Arial" panose="020B0604020202020204" pitchFamily="34" charset="0"/>
              <a:buChar char="•"/>
            </a:pPr>
            <a:r>
              <a:rPr lang="en-US" sz="2180" dirty="0" smtClean="0">
                <a:latin typeface="Arial"/>
                <a:cs typeface="Arial"/>
              </a:rPr>
              <a:t>Tomorrow’s lab practice problem review</a:t>
            </a:r>
          </a:p>
          <a:p>
            <a:pPr marL="1270963" lvl="1" indent="-339762">
              <a:spcBef>
                <a:spcPts val="178"/>
              </a:spcBef>
              <a:buFont typeface="Arial" panose="020B0604020202020204" pitchFamily="34" charset="0"/>
              <a:buChar char="•"/>
            </a:pPr>
            <a:r>
              <a:rPr lang="en-US" sz="2180" dirty="0" smtClean="0">
                <a:latin typeface="Arial"/>
                <a:cs typeface="Arial"/>
              </a:rPr>
              <a:t>Practice </a:t>
            </a:r>
            <a:r>
              <a:rPr lang="en-US" sz="2180" dirty="0">
                <a:latin typeface="Arial"/>
                <a:cs typeface="Arial"/>
              </a:rPr>
              <a:t>test</a:t>
            </a:r>
          </a:p>
          <a:p>
            <a:pPr marL="1270963" lvl="1" indent="-339762">
              <a:spcBef>
                <a:spcPts val="178"/>
              </a:spcBef>
              <a:buFont typeface="Arial" panose="020B0604020202020204" pitchFamily="34" charset="0"/>
              <a:buChar char="•"/>
            </a:pPr>
            <a:r>
              <a:rPr lang="en-US" sz="2180" dirty="0">
                <a:latin typeface="Arial"/>
                <a:cs typeface="Arial"/>
              </a:rPr>
              <a:t>Suggested practice problems in the </a:t>
            </a:r>
            <a:r>
              <a:rPr lang="en-US" sz="2180" dirty="0" smtClean="0">
                <a:latin typeface="Arial"/>
                <a:cs typeface="Arial"/>
              </a:rPr>
              <a:t>book</a:t>
            </a:r>
            <a:endParaRPr lang="en-US" sz="2180" dirty="0">
              <a:latin typeface="Arial"/>
              <a:cs typeface="Arial"/>
            </a:endParaRPr>
          </a:p>
          <a:p>
            <a:pPr marL="2176997" lvl="2" indent="-339762">
              <a:spcBef>
                <a:spcPts val="178"/>
              </a:spcBef>
              <a:buFont typeface="Arial" panose="020B0604020202020204" pitchFamily="34" charset="0"/>
              <a:buChar char="•"/>
            </a:pPr>
            <a:endParaRPr sz="2180" dirty="0">
              <a:latin typeface="Arial"/>
              <a:cs typeface="Arial"/>
            </a:endParaRPr>
          </a:p>
        </p:txBody>
      </p:sp>
    </p:spTree>
    <p:extLst>
      <p:ext uri="{BB962C8B-B14F-4D97-AF65-F5344CB8AC3E}">
        <p14:creationId xmlns:p14="http://schemas.microsoft.com/office/powerpoint/2010/main" val="2222542567"/>
      </p:ext>
    </p:extLst>
  </p:cSld>
  <p:clrMapOvr>
    <a:masterClrMapping/>
  </p:clrMapOvr>
  <p:transition>
    <p:cu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5642" y="375386"/>
            <a:ext cx="9221002" cy="4247317"/>
          </a:xfrm>
          <a:prstGeom prst="rect">
            <a:avLst/>
          </a:prstGeom>
          <a:noFill/>
        </p:spPr>
        <p:txBody>
          <a:bodyPr wrap="square" rtlCol="0">
            <a:spAutoFit/>
          </a:bodyPr>
          <a:lstStyle/>
          <a:p>
            <a:r>
              <a:rPr lang="en-US" sz="5400" b="1" dirty="0" smtClean="0"/>
              <a:t>When designing a simulation that creates a randomization distribution, what is the main property the randomization distribution should have?</a:t>
            </a:r>
            <a:endParaRPr lang="en-US" sz="5400" b="1" dirty="0"/>
          </a:p>
        </p:txBody>
      </p:sp>
      <p:pic>
        <p:nvPicPr>
          <p:cNvPr id="4" name="Picture 3"/>
          <p:cNvPicPr>
            <a:picLocks noChangeAspect="1"/>
          </p:cNvPicPr>
          <p:nvPr/>
        </p:nvPicPr>
        <p:blipFill>
          <a:blip r:embed="rId2"/>
          <a:stretch>
            <a:fillRect/>
          </a:stretch>
        </p:blipFill>
        <p:spPr>
          <a:xfrm>
            <a:off x="8038236" y="4280467"/>
            <a:ext cx="3925966" cy="2224327"/>
          </a:xfrm>
          <a:prstGeom prst="rect">
            <a:avLst/>
          </a:prstGeom>
        </p:spPr>
      </p:pic>
      <p:sp>
        <p:nvSpPr>
          <p:cNvPr id="5" name="TextBox 4"/>
          <p:cNvSpPr txBox="1"/>
          <p:nvPr/>
        </p:nvSpPr>
        <p:spPr>
          <a:xfrm>
            <a:off x="423513" y="4622703"/>
            <a:ext cx="6945198" cy="1938992"/>
          </a:xfrm>
          <a:prstGeom prst="rect">
            <a:avLst/>
          </a:prstGeom>
          <a:noFill/>
        </p:spPr>
        <p:txBody>
          <a:bodyPr wrap="square" rtlCol="0">
            <a:spAutoFit/>
          </a:bodyPr>
          <a:lstStyle/>
          <a:p>
            <a:r>
              <a:rPr lang="en-US" sz="2400" b="1" dirty="0" smtClean="0">
                <a:solidFill>
                  <a:srgbClr val="C00000"/>
                </a:solidFill>
              </a:rPr>
              <a:t>Should be </a:t>
            </a:r>
            <a:r>
              <a:rPr lang="en-US" sz="2400" b="1" u="sng" dirty="0" smtClean="0">
                <a:solidFill>
                  <a:srgbClr val="C00000"/>
                </a:solidFill>
              </a:rPr>
              <a:t>roughly</a:t>
            </a:r>
            <a:r>
              <a:rPr lang="en-US" sz="2400" b="1" dirty="0" smtClean="0">
                <a:solidFill>
                  <a:srgbClr val="C00000"/>
                </a:solidFill>
              </a:rPr>
              <a:t> </a:t>
            </a:r>
            <a:r>
              <a:rPr lang="en-US" sz="2400" b="1" u="sng" dirty="0" smtClean="0">
                <a:solidFill>
                  <a:srgbClr val="C00000"/>
                </a:solidFill>
              </a:rPr>
              <a:t>centered</a:t>
            </a:r>
            <a:r>
              <a:rPr lang="en-US" sz="2400" b="1" dirty="0" smtClean="0">
                <a:solidFill>
                  <a:srgbClr val="C00000"/>
                </a:solidFill>
              </a:rPr>
              <a:t> at the null value.</a:t>
            </a:r>
          </a:p>
          <a:p>
            <a:endParaRPr lang="en-US" sz="2400" b="1" dirty="0" smtClean="0">
              <a:solidFill>
                <a:srgbClr val="C00000"/>
              </a:solidFill>
            </a:endParaRPr>
          </a:p>
          <a:p>
            <a:r>
              <a:rPr lang="en-US" sz="2400" b="1" dirty="0" smtClean="0">
                <a:solidFill>
                  <a:srgbClr val="C00000"/>
                </a:solidFill>
              </a:rPr>
              <a:t>Assumes Ho.</a:t>
            </a:r>
          </a:p>
          <a:p>
            <a:endParaRPr lang="en-US" sz="2400" b="1" dirty="0">
              <a:solidFill>
                <a:srgbClr val="C00000"/>
              </a:solidFill>
            </a:endParaRPr>
          </a:p>
          <a:p>
            <a:r>
              <a:rPr lang="en-US" sz="2400" b="1" dirty="0" smtClean="0">
                <a:solidFill>
                  <a:srgbClr val="C00000"/>
                </a:solidFill>
              </a:rPr>
              <a:t>We would expect the null value.</a:t>
            </a:r>
            <a:endParaRPr lang="en-US" sz="2400" b="1" dirty="0">
              <a:solidFill>
                <a:srgbClr val="C00000"/>
              </a:solidFill>
            </a:endParaRPr>
          </a:p>
        </p:txBody>
      </p:sp>
      <p:sp>
        <p:nvSpPr>
          <p:cNvPr id="3" name="Up-Down Arrow 2"/>
          <p:cNvSpPr/>
          <p:nvPr/>
        </p:nvSpPr>
        <p:spPr>
          <a:xfrm>
            <a:off x="2290813" y="4985887"/>
            <a:ext cx="356134" cy="510139"/>
          </a:xfrm>
          <a:prstGeom prst="upDownArrow">
            <a:avLst>
              <a:gd name="adj1" fmla="val 39189"/>
              <a:gd name="adj2" fmla="val 22973"/>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Up-Down Arrow 5"/>
          <p:cNvSpPr/>
          <p:nvPr/>
        </p:nvSpPr>
        <p:spPr>
          <a:xfrm>
            <a:off x="2290813" y="5686927"/>
            <a:ext cx="356134" cy="510139"/>
          </a:xfrm>
          <a:prstGeom prst="upDownArrow">
            <a:avLst>
              <a:gd name="adj1" fmla="val 39189"/>
              <a:gd name="adj2" fmla="val 22973"/>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4682544"/>
      </p:ext>
    </p:extLst>
  </p:cSld>
  <p:clrMapOvr>
    <a:masterClrMapping/>
  </p:clrMapOvr>
  <p:transition>
    <p:cu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36884" y="318110"/>
            <a:ext cx="11656194" cy="355845"/>
          </a:xfrm>
          <a:prstGeom prst="rect">
            <a:avLst/>
          </a:prstGeom>
          <a:solidFill>
            <a:srgbClr val="9AB8CE"/>
          </a:solidFill>
        </p:spPr>
        <p:txBody>
          <a:bodyPr vert="horz" wrap="square" lIns="0" tIns="50334" rIns="0" bIns="0" rtlCol="0">
            <a:spAutoFit/>
          </a:bodyPr>
          <a:lstStyle/>
          <a:p>
            <a:pPr marL="118288">
              <a:spcBef>
                <a:spcPts val="396"/>
              </a:spcBef>
            </a:pPr>
            <a:r>
              <a:rPr sz="1982" dirty="0">
                <a:solidFill>
                  <a:srgbClr val="1A2E3D"/>
                </a:solidFill>
                <a:latin typeface="Arial"/>
                <a:cs typeface="Arial"/>
              </a:rPr>
              <a:t>Clicker</a:t>
            </a:r>
            <a:r>
              <a:rPr sz="1982" spc="-10" dirty="0">
                <a:solidFill>
                  <a:srgbClr val="1A2E3D"/>
                </a:solidFill>
                <a:latin typeface="Arial"/>
                <a:cs typeface="Arial"/>
              </a:rPr>
              <a:t> </a:t>
            </a:r>
            <a:r>
              <a:rPr sz="1982" spc="10" dirty="0">
                <a:solidFill>
                  <a:srgbClr val="1A2E3D"/>
                </a:solidFill>
                <a:latin typeface="Arial"/>
                <a:cs typeface="Arial"/>
              </a:rPr>
              <a:t>question</a:t>
            </a:r>
            <a:endParaRPr sz="1982">
              <a:latin typeface="Arial"/>
              <a:cs typeface="Arial"/>
            </a:endParaRPr>
          </a:p>
        </p:txBody>
      </p:sp>
      <p:sp>
        <p:nvSpPr>
          <p:cNvPr id="3" name="object 3"/>
          <p:cNvSpPr txBox="1">
            <a:spLocks noGrp="1"/>
          </p:cNvSpPr>
          <p:nvPr>
            <p:ph type="title"/>
          </p:nvPr>
        </p:nvSpPr>
        <p:spPr>
          <a:xfrm>
            <a:off x="336884" y="772789"/>
            <a:ext cx="11656194" cy="3355661"/>
          </a:xfrm>
          <a:prstGeom prst="rect">
            <a:avLst/>
          </a:prstGeom>
          <a:solidFill>
            <a:srgbClr val="D6E2EB"/>
          </a:solidFill>
        </p:spPr>
        <p:txBody>
          <a:bodyPr vert="horz" wrap="square" lIns="0" tIns="61657" rIns="0" bIns="0" rtlCol="0" anchor="ctr">
            <a:spAutoFit/>
          </a:bodyPr>
          <a:lstStyle/>
          <a:p>
            <a:pPr marL="118288" marR="184982">
              <a:lnSpc>
                <a:spcPct val="100000"/>
              </a:lnSpc>
              <a:spcBef>
                <a:spcPts val="484"/>
              </a:spcBef>
            </a:pPr>
            <a:r>
              <a:rPr lang="en-US" sz="2378" spc="-40" dirty="0" smtClean="0">
                <a:solidFill>
                  <a:srgbClr val="1A2E3D"/>
                </a:solidFill>
              </a:rPr>
              <a:t>A researcher has set up the following randomization test for </a:t>
            </a:r>
            <a:r>
              <a:rPr lang="en-US" sz="2378" i="1" spc="-40" dirty="0" smtClean="0">
                <a:solidFill>
                  <a:srgbClr val="1A2E3D"/>
                </a:solidFill>
              </a:rPr>
              <a:t>p</a:t>
            </a:r>
            <a:r>
              <a:rPr lang="en-US" sz="2378" spc="-40" dirty="0" smtClean="0">
                <a:solidFill>
                  <a:srgbClr val="1A2E3D"/>
                </a:solidFill>
              </a:rPr>
              <a:t>. What were her </a:t>
            </a:r>
            <a:r>
              <a:rPr lang="en-US" sz="2378" u="sng" spc="-40" dirty="0" smtClean="0">
                <a:solidFill>
                  <a:srgbClr val="1A2E3D"/>
                </a:solidFill>
              </a:rPr>
              <a:t>hypotheses</a:t>
            </a:r>
            <a:r>
              <a:rPr lang="en-US" sz="2378" spc="-40" dirty="0" smtClean="0">
                <a:solidFill>
                  <a:srgbClr val="1A2E3D"/>
                </a:solidFill>
              </a:rPr>
              <a:t>, </a:t>
            </a:r>
            <a:r>
              <a:rPr lang="en-US" sz="2378" u="sng" spc="-40" dirty="0" smtClean="0">
                <a:solidFill>
                  <a:srgbClr val="1A2E3D"/>
                </a:solidFill>
              </a:rPr>
              <a:t>observed sample proportion</a:t>
            </a:r>
            <a:r>
              <a:rPr lang="en-US" sz="2378" spc="-40" dirty="0" smtClean="0">
                <a:solidFill>
                  <a:srgbClr val="1A2E3D"/>
                </a:solidFill>
              </a:rPr>
              <a:t>, and </a:t>
            </a:r>
            <a:r>
              <a:rPr lang="en-US" sz="2378" u="sng" spc="-40" dirty="0" smtClean="0">
                <a:solidFill>
                  <a:srgbClr val="1A2E3D"/>
                </a:solidFill>
              </a:rPr>
              <a:t>sample size</a:t>
            </a:r>
            <a:r>
              <a:rPr lang="en-US" sz="2378" spc="-40" dirty="0" smtClean="0">
                <a:solidFill>
                  <a:srgbClr val="1A2E3D"/>
                </a:solidFill>
              </a:rPr>
              <a:t>?</a:t>
            </a:r>
            <a:br>
              <a:rPr lang="en-US" sz="2378" spc="-40" dirty="0" smtClean="0">
                <a:solidFill>
                  <a:srgbClr val="1A2E3D"/>
                </a:solidFill>
              </a:rPr>
            </a:br>
            <a:r>
              <a:rPr lang="en-US" sz="2378" spc="-40" dirty="0">
                <a:solidFill>
                  <a:srgbClr val="1A2E3D"/>
                </a:solidFill>
              </a:rPr>
              <a:t/>
            </a:r>
            <a:br>
              <a:rPr lang="en-US" sz="2378" spc="-40" dirty="0">
                <a:solidFill>
                  <a:srgbClr val="1A2E3D"/>
                </a:solidFill>
              </a:rPr>
            </a:br>
            <a:r>
              <a:rPr lang="en-US" sz="2378" spc="-40" dirty="0" smtClean="0">
                <a:solidFill>
                  <a:srgbClr val="1A2E3D"/>
                </a:solidFill>
              </a:rPr>
              <a:t/>
            </a:r>
            <a:br>
              <a:rPr lang="en-US" sz="2378" spc="-40" dirty="0" smtClean="0">
                <a:solidFill>
                  <a:srgbClr val="1A2E3D"/>
                </a:solidFill>
              </a:rPr>
            </a:br>
            <a:r>
              <a:rPr lang="en-US" sz="2378" spc="-40" dirty="0" smtClean="0">
                <a:solidFill>
                  <a:srgbClr val="1A2E3D"/>
                </a:solidFill>
              </a:rPr>
              <a:t/>
            </a:r>
            <a:br>
              <a:rPr lang="en-US" sz="2378" spc="-40" dirty="0" smtClean="0">
                <a:solidFill>
                  <a:srgbClr val="1A2E3D"/>
                </a:solidFill>
              </a:rPr>
            </a:br>
            <a:r>
              <a:rPr lang="en-US" sz="2378" spc="-40" dirty="0">
                <a:solidFill>
                  <a:srgbClr val="1A2E3D"/>
                </a:solidFill>
              </a:rPr>
              <a:t/>
            </a:r>
            <a:br>
              <a:rPr lang="en-US" sz="2378" spc="-40" dirty="0">
                <a:solidFill>
                  <a:srgbClr val="1A2E3D"/>
                </a:solidFill>
              </a:rPr>
            </a:br>
            <a:r>
              <a:rPr lang="en-US" sz="2378" spc="-40" dirty="0" smtClean="0">
                <a:solidFill>
                  <a:srgbClr val="1A2E3D"/>
                </a:solidFill>
              </a:rPr>
              <a:t/>
            </a:r>
            <a:br>
              <a:rPr lang="en-US" sz="2378" spc="-40" dirty="0" smtClean="0">
                <a:solidFill>
                  <a:srgbClr val="1A2E3D"/>
                </a:solidFill>
              </a:rPr>
            </a:br>
            <a:r>
              <a:rPr lang="en-US" sz="2378" spc="-40" dirty="0" smtClean="0">
                <a:solidFill>
                  <a:srgbClr val="1A2E3D"/>
                </a:solidFill>
              </a:rPr>
              <a:t/>
            </a:r>
            <a:br>
              <a:rPr lang="en-US" sz="2378" spc="-40" dirty="0" smtClean="0">
                <a:solidFill>
                  <a:srgbClr val="1A2E3D"/>
                </a:solidFill>
              </a:rPr>
            </a:br>
            <a:endParaRPr sz="2378" i="1" dirty="0">
              <a:latin typeface="Times New Roman"/>
              <a:cs typeface="Times New Roman"/>
            </a:endParaRPr>
          </a:p>
        </p:txBody>
      </p:sp>
      <p:sp>
        <p:nvSpPr>
          <p:cNvPr id="14" name="TextBox 13"/>
          <p:cNvSpPr txBox="1"/>
          <p:nvPr/>
        </p:nvSpPr>
        <p:spPr>
          <a:xfrm>
            <a:off x="683393" y="1628066"/>
            <a:ext cx="9365381" cy="2031325"/>
          </a:xfrm>
          <a:prstGeom prst="rect">
            <a:avLst/>
          </a:prstGeom>
          <a:noFill/>
          <a:ln w="19050">
            <a:solidFill>
              <a:schemeClr val="tx1"/>
            </a:solidFill>
          </a:ln>
        </p:spPr>
        <p:txBody>
          <a:bodyPr wrap="square" rtlCol="0">
            <a:spAutoFit/>
          </a:bodyPr>
          <a:lstStyle/>
          <a:p>
            <a:r>
              <a:rPr lang="en-US" b="1" dirty="0" smtClean="0"/>
              <a:t>Randomization Test for p</a:t>
            </a:r>
          </a:p>
          <a:p>
            <a:pPr marL="342900" indent="-342900">
              <a:buFont typeface="+mj-lt"/>
              <a:buAutoNum type="arabicPeriod"/>
            </a:pPr>
            <a:r>
              <a:rPr lang="en-US" dirty="0" smtClean="0"/>
              <a:t>Place 100 chips in a bag, 20 red and 80 green.</a:t>
            </a:r>
          </a:p>
          <a:p>
            <a:pPr marL="342900" indent="-342900">
              <a:buFont typeface="+mj-lt"/>
              <a:buAutoNum type="arabicPeriod"/>
            </a:pPr>
            <a:r>
              <a:rPr lang="en-US" dirty="0" smtClean="0"/>
              <a:t>Draw 10 chips from the bag with replacement.</a:t>
            </a:r>
          </a:p>
          <a:p>
            <a:pPr marL="342900" indent="-342900">
              <a:buFont typeface="+mj-lt"/>
              <a:buAutoNum type="arabicPeriod"/>
            </a:pPr>
            <a:r>
              <a:rPr lang="en-US" dirty="0" smtClean="0"/>
              <a:t>Note the proportion of the 10 chips that were red and plot it in the randomization distribution.</a:t>
            </a:r>
          </a:p>
          <a:p>
            <a:pPr marL="342900" indent="-342900">
              <a:buFont typeface="+mj-lt"/>
              <a:buAutoNum type="arabicPeriod"/>
            </a:pPr>
            <a:r>
              <a:rPr lang="en-US" dirty="0" smtClean="0"/>
              <a:t>Repeat (2) and (3) many times.</a:t>
            </a:r>
          </a:p>
          <a:p>
            <a:pPr marL="342900" indent="-342900">
              <a:buFont typeface="+mj-lt"/>
              <a:buAutoNum type="arabicPeriod"/>
            </a:pPr>
            <a:r>
              <a:rPr lang="en-US" dirty="0" smtClean="0"/>
              <a:t>In the randomization distribution find the proportion of simulations where the sample proportion was 17% or less.</a:t>
            </a:r>
          </a:p>
        </p:txBody>
      </p:sp>
      <mc:AlternateContent xmlns:mc="http://schemas.openxmlformats.org/markup-compatibility/2006">
        <mc:Choice xmlns:a14="http://schemas.microsoft.com/office/drawing/2010/main" Requires="a14">
          <p:sp>
            <p:nvSpPr>
              <p:cNvPr id="18" name="TextBox 17"/>
              <p:cNvSpPr txBox="1"/>
              <p:nvPr/>
            </p:nvSpPr>
            <p:spPr>
              <a:xfrm>
                <a:off x="423512" y="4323536"/>
                <a:ext cx="10135402" cy="2246769"/>
              </a:xfrm>
              <a:prstGeom prst="rect">
                <a:avLst/>
              </a:prstGeom>
              <a:noFill/>
            </p:spPr>
            <p:txBody>
              <a:bodyPr wrap="square" rtlCol="0">
                <a:spAutoFit/>
              </a:bodyPr>
              <a:lstStyle/>
              <a:p>
                <a:pPr marL="342900" indent="-342900">
                  <a:buFont typeface="+mj-lt"/>
                  <a:buAutoNum type="alphaLcParenR"/>
                </a:pPr>
                <a:r>
                  <a:rPr lang="en-US" sz="2800" dirty="0" smtClean="0"/>
                  <a:t>Ho: p = 0.17; Ha: </a:t>
                </a:r>
                <a:r>
                  <a:rPr lang="en-US" sz="2800" dirty="0" smtClean="0"/>
                  <a:t>p &lt; 0.17           </a:t>
                </a:r>
                <a14:m>
                  <m:oMath xmlns:m="http://schemas.openxmlformats.org/officeDocument/2006/math">
                    <m:acc>
                      <m:accPr>
                        <m:chr m:val="̂"/>
                        <m:ctrlPr>
                          <a:rPr lang="en-US" sz="2800" i="1" smtClean="0">
                            <a:latin typeface="Cambria Math" panose="02040503050406030204" pitchFamily="18" charset="0"/>
                          </a:rPr>
                        </m:ctrlPr>
                      </m:accPr>
                      <m:e>
                        <m:r>
                          <a:rPr lang="en-US" sz="2800" b="0" i="1" smtClean="0">
                            <a:latin typeface="Cambria Math" panose="02040503050406030204" pitchFamily="18" charset="0"/>
                          </a:rPr>
                          <m:t>𝑝</m:t>
                        </m:r>
                      </m:e>
                    </m:acc>
                    <m:r>
                      <a:rPr lang="en-US" sz="2800" b="0" i="1" smtClean="0">
                        <a:latin typeface="Cambria Math" panose="02040503050406030204" pitchFamily="18" charset="0"/>
                      </a:rPr>
                      <m:t>=0.20</m:t>
                    </m:r>
                  </m:oMath>
                </a14:m>
                <a:r>
                  <a:rPr lang="en-US" sz="2800" dirty="0" smtClean="0"/>
                  <a:t>                 n=10</a:t>
                </a:r>
              </a:p>
              <a:p>
                <a:pPr marL="342900" indent="-342900">
                  <a:buFont typeface="+mj-lt"/>
                  <a:buAutoNum type="alphaLcParenR"/>
                </a:pPr>
                <a:r>
                  <a:rPr lang="en-US" sz="2800" dirty="0" smtClean="0"/>
                  <a:t>Ho: p = 0.20; Ha: p ≠ 0.20 </a:t>
                </a:r>
                <a14:m>
                  <m:oMath xmlns:m="http://schemas.openxmlformats.org/officeDocument/2006/math">
                    <m:r>
                      <a:rPr lang="en-US" sz="2800" b="0" i="0" smtClean="0">
                        <a:latin typeface="Cambria Math" panose="02040503050406030204" pitchFamily="18" charset="0"/>
                      </a:rPr>
                      <m:t>          </m:t>
                    </m:r>
                    <m:acc>
                      <m:accPr>
                        <m:chr m:val="̂"/>
                        <m:ctrlPr>
                          <a:rPr lang="en-US" sz="2800" i="1" smtClean="0">
                            <a:latin typeface="Cambria Math" panose="02040503050406030204" pitchFamily="18" charset="0"/>
                          </a:rPr>
                        </m:ctrlPr>
                      </m:accPr>
                      <m:e>
                        <m:r>
                          <a:rPr lang="en-US" sz="2800" b="0" i="1" smtClean="0">
                            <a:latin typeface="Cambria Math" panose="02040503050406030204" pitchFamily="18" charset="0"/>
                          </a:rPr>
                          <m:t> </m:t>
                        </m:r>
                        <m:r>
                          <a:rPr lang="en-US" sz="2800" b="0" i="1" smtClean="0">
                            <a:latin typeface="Cambria Math" panose="02040503050406030204" pitchFamily="18" charset="0"/>
                          </a:rPr>
                          <m:t>𝑝</m:t>
                        </m:r>
                      </m:e>
                    </m:acc>
                    <m:r>
                      <a:rPr lang="en-US" sz="2800" b="0" i="1" smtClean="0">
                        <a:latin typeface="Cambria Math" panose="02040503050406030204" pitchFamily="18" charset="0"/>
                      </a:rPr>
                      <m:t>=0.</m:t>
                    </m:r>
                    <m:r>
                      <a:rPr lang="en-US" sz="2800" b="0" i="1" smtClean="0">
                        <a:latin typeface="Cambria Math" panose="02040503050406030204" pitchFamily="18" charset="0"/>
                      </a:rPr>
                      <m:t>17</m:t>
                    </m:r>
                  </m:oMath>
                </a14:m>
                <a:r>
                  <a:rPr lang="en-US" sz="2800" dirty="0" smtClean="0"/>
                  <a:t>                 n=100</a:t>
                </a:r>
              </a:p>
              <a:p>
                <a:pPr marL="342900" indent="-342900">
                  <a:buFont typeface="+mj-lt"/>
                  <a:buAutoNum type="alphaLcParenR"/>
                </a:pPr>
                <a:r>
                  <a:rPr lang="en-US" sz="2800" dirty="0" smtClean="0"/>
                  <a:t>Ho: p = 0.17; Ha: p &lt; 0.17           </a:t>
                </a:r>
                <a14:m>
                  <m:oMath xmlns:m="http://schemas.openxmlformats.org/officeDocument/2006/math">
                    <m:acc>
                      <m:accPr>
                        <m:chr m:val="̂"/>
                        <m:ctrlPr>
                          <a:rPr lang="en-US" sz="2800" i="1" smtClean="0">
                            <a:latin typeface="Cambria Math" panose="02040503050406030204" pitchFamily="18" charset="0"/>
                          </a:rPr>
                        </m:ctrlPr>
                      </m:accPr>
                      <m:e>
                        <m:r>
                          <a:rPr lang="en-US" sz="2800" b="0" i="1" smtClean="0">
                            <a:latin typeface="Cambria Math" panose="02040503050406030204" pitchFamily="18" charset="0"/>
                          </a:rPr>
                          <m:t>𝑝</m:t>
                        </m:r>
                      </m:e>
                    </m:acc>
                    <m:r>
                      <a:rPr lang="en-US" sz="2800" b="0" i="1" smtClean="0">
                        <a:latin typeface="Cambria Math" panose="02040503050406030204" pitchFamily="18" charset="0"/>
                      </a:rPr>
                      <m:t>=0.20</m:t>
                    </m:r>
                  </m:oMath>
                </a14:m>
                <a:r>
                  <a:rPr lang="en-US" sz="2800" dirty="0" smtClean="0"/>
                  <a:t>                 n=20</a:t>
                </a:r>
              </a:p>
              <a:p>
                <a:pPr marL="342900" indent="-342900">
                  <a:buFont typeface="+mj-lt"/>
                  <a:buAutoNum type="alphaLcParenR"/>
                </a:pPr>
                <a:r>
                  <a:rPr lang="en-US" sz="2800" dirty="0" smtClean="0"/>
                  <a:t>Ho: p = 0.20; Ha: p &lt; 0.20           </a:t>
                </a:r>
                <a14:m>
                  <m:oMath xmlns:m="http://schemas.openxmlformats.org/officeDocument/2006/math">
                    <m:acc>
                      <m:accPr>
                        <m:chr m:val="̂"/>
                        <m:ctrlPr>
                          <a:rPr lang="en-US" sz="2800" i="1" smtClean="0">
                            <a:latin typeface="Cambria Math" panose="02040503050406030204" pitchFamily="18" charset="0"/>
                          </a:rPr>
                        </m:ctrlPr>
                      </m:accPr>
                      <m:e>
                        <m:r>
                          <a:rPr lang="en-US" sz="2800" b="0" i="1" smtClean="0">
                            <a:latin typeface="Cambria Math" panose="02040503050406030204" pitchFamily="18" charset="0"/>
                          </a:rPr>
                          <m:t>𝑝</m:t>
                        </m:r>
                      </m:e>
                    </m:acc>
                    <m:r>
                      <a:rPr lang="en-US" sz="2800" b="0" i="1" smtClean="0">
                        <a:latin typeface="Cambria Math" panose="02040503050406030204" pitchFamily="18" charset="0"/>
                      </a:rPr>
                      <m:t>=0.</m:t>
                    </m:r>
                    <m:r>
                      <a:rPr lang="en-US" sz="2800" b="0" i="1" smtClean="0">
                        <a:latin typeface="Cambria Math" panose="02040503050406030204" pitchFamily="18" charset="0"/>
                      </a:rPr>
                      <m:t>17</m:t>
                    </m:r>
                  </m:oMath>
                </a14:m>
                <a:r>
                  <a:rPr lang="en-US" sz="2800" dirty="0" smtClean="0"/>
                  <a:t>                 n=10</a:t>
                </a:r>
              </a:p>
              <a:p>
                <a:pPr marL="342900" indent="-342900">
                  <a:buFont typeface="+mj-lt"/>
                  <a:buAutoNum type="alphaLcParenR"/>
                </a:pPr>
                <a:r>
                  <a:rPr lang="en-US" sz="2800" dirty="0" smtClean="0"/>
                  <a:t>Ho: p = 0.20; Ha: p &lt; 0.20           </a:t>
                </a:r>
                <a14:m>
                  <m:oMath xmlns:m="http://schemas.openxmlformats.org/officeDocument/2006/math">
                    <m:acc>
                      <m:accPr>
                        <m:chr m:val="̂"/>
                        <m:ctrlPr>
                          <a:rPr lang="en-US" sz="2800" i="1" smtClean="0">
                            <a:latin typeface="Cambria Math" panose="02040503050406030204" pitchFamily="18" charset="0"/>
                          </a:rPr>
                        </m:ctrlPr>
                      </m:accPr>
                      <m:e>
                        <m:r>
                          <m:rPr>
                            <m:sty m:val="p"/>
                          </m:rPr>
                          <a:rPr lang="en-US" sz="2800" b="0" i="0" smtClean="0">
                            <a:latin typeface="Cambria Math" panose="02040503050406030204" pitchFamily="18" charset="0"/>
                          </a:rPr>
                          <m:t>p</m:t>
                        </m:r>
                      </m:e>
                    </m:acc>
                    <m:r>
                      <a:rPr lang="en-US" sz="2800" b="0" i="1" smtClean="0">
                        <a:latin typeface="Cambria Math" panose="02040503050406030204" pitchFamily="18" charset="0"/>
                      </a:rPr>
                      <m:t>=0.20</m:t>
                    </m:r>
                  </m:oMath>
                </a14:m>
                <a:r>
                  <a:rPr lang="en-US" sz="2800" dirty="0" smtClean="0"/>
                  <a:t>                 n=100</a:t>
                </a:r>
              </a:p>
            </p:txBody>
          </p:sp>
        </mc:Choice>
        <mc:Fallback>
          <p:sp>
            <p:nvSpPr>
              <p:cNvPr id="18" name="TextBox 17"/>
              <p:cNvSpPr txBox="1">
                <a:spLocks noRot="1" noChangeAspect="1" noMove="1" noResize="1" noEditPoints="1" noAdjustHandles="1" noChangeArrowheads="1" noChangeShapeType="1" noTextEdit="1"/>
              </p:cNvSpPr>
              <p:nvPr/>
            </p:nvSpPr>
            <p:spPr>
              <a:xfrm>
                <a:off x="423512" y="4323536"/>
                <a:ext cx="10135402" cy="2246769"/>
              </a:xfrm>
              <a:prstGeom prst="rect">
                <a:avLst/>
              </a:prstGeom>
              <a:blipFill>
                <a:blip r:embed="rId2"/>
                <a:stretch>
                  <a:fillRect l="-1263" t="-2981" b="-7046"/>
                </a:stretch>
              </a:blipFill>
            </p:spPr>
            <p:txBody>
              <a:bodyPr/>
              <a:lstStyle/>
              <a:p>
                <a:r>
                  <a:rPr lang="en-US">
                    <a:noFill/>
                  </a:rPr>
                  <a:t> </a:t>
                </a:r>
              </a:p>
            </p:txBody>
          </p:sp>
        </mc:Fallback>
      </mc:AlternateContent>
    </p:spTree>
    <p:extLst>
      <p:ext uri="{BB962C8B-B14F-4D97-AF65-F5344CB8AC3E}">
        <p14:creationId xmlns:p14="http://schemas.microsoft.com/office/powerpoint/2010/main" val="450860876"/>
      </p:ext>
    </p:extLst>
  </p:cSld>
  <p:clrMapOvr>
    <a:masterClrMapping/>
  </p:clrMapOvr>
  <p:transition>
    <p:cu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36884" y="318110"/>
            <a:ext cx="11656194" cy="355845"/>
          </a:xfrm>
          <a:prstGeom prst="rect">
            <a:avLst/>
          </a:prstGeom>
          <a:solidFill>
            <a:srgbClr val="9AB8CE"/>
          </a:solidFill>
        </p:spPr>
        <p:txBody>
          <a:bodyPr vert="horz" wrap="square" lIns="0" tIns="50334" rIns="0" bIns="0" rtlCol="0">
            <a:spAutoFit/>
          </a:bodyPr>
          <a:lstStyle/>
          <a:p>
            <a:pPr marL="118288">
              <a:spcBef>
                <a:spcPts val="396"/>
              </a:spcBef>
            </a:pPr>
            <a:r>
              <a:rPr sz="1982" dirty="0">
                <a:solidFill>
                  <a:srgbClr val="1A2E3D"/>
                </a:solidFill>
                <a:latin typeface="Arial"/>
                <a:cs typeface="Arial"/>
              </a:rPr>
              <a:t>Clicker</a:t>
            </a:r>
            <a:r>
              <a:rPr sz="1982" spc="-10" dirty="0">
                <a:solidFill>
                  <a:srgbClr val="1A2E3D"/>
                </a:solidFill>
                <a:latin typeface="Arial"/>
                <a:cs typeface="Arial"/>
              </a:rPr>
              <a:t> </a:t>
            </a:r>
            <a:r>
              <a:rPr sz="1982" spc="10" dirty="0">
                <a:solidFill>
                  <a:srgbClr val="1A2E3D"/>
                </a:solidFill>
                <a:latin typeface="Arial"/>
                <a:cs typeface="Arial"/>
              </a:rPr>
              <a:t>question</a:t>
            </a:r>
            <a:endParaRPr sz="1982">
              <a:latin typeface="Arial"/>
              <a:cs typeface="Arial"/>
            </a:endParaRPr>
          </a:p>
        </p:txBody>
      </p:sp>
      <p:sp>
        <p:nvSpPr>
          <p:cNvPr id="3" name="object 3"/>
          <p:cNvSpPr txBox="1">
            <a:spLocks noGrp="1"/>
          </p:cNvSpPr>
          <p:nvPr>
            <p:ph type="title"/>
          </p:nvPr>
        </p:nvSpPr>
        <p:spPr>
          <a:xfrm>
            <a:off x="336884" y="772789"/>
            <a:ext cx="11656194" cy="3355661"/>
          </a:xfrm>
          <a:prstGeom prst="rect">
            <a:avLst/>
          </a:prstGeom>
          <a:solidFill>
            <a:srgbClr val="D6E2EB"/>
          </a:solidFill>
        </p:spPr>
        <p:txBody>
          <a:bodyPr vert="horz" wrap="square" lIns="0" tIns="61657" rIns="0" bIns="0" rtlCol="0" anchor="ctr">
            <a:spAutoFit/>
          </a:bodyPr>
          <a:lstStyle/>
          <a:p>
            <a:pPr marL="118288" marR="184982">
              <a:lnSpc>
                <a:spcPct val="100000"/>
              </a:lnSpc>
              <a:spcBef>
                <a:spcPts val="484"/>
              </a:spcBef>
            </a:pPr>
            <a:r>
              <a:rPr lang="en-US" sz="2378" spc="-40" dirty="0" smtClean="0">
                <a:solidFill>
                  <a:srgbClr val="1A2E3D"/>
                </a:solidFill>
              </a:rPr>
              <a:t>A researcher has set up the following randomization test for </a:t>
            </a:r>
            <a:r>
              <a:rPr lang="en-US" sz="2378" i="1" spc="-40" dirty="0" smtClean="0">
                <a:solidFill>
                  <a:srgbClr val="1A2E3D"/>
                </a:solidFill>
              </a:rPr>
              <a:t>p</a:t>
            </a:r>
            <a:r>
              <a:rPr lang="en-US" sz="2378" spc="-40" dirty="0" smtClean="0">
                <a:solidFill>
                  <a:srgbClr val="1A2E3D"/>
                </a:solidFill>
              </a:rPr>
              <a:t>. What were her </a:t>
            </a:r>
            <a:r>
              <a:rPr lang="en-US" sz="2378" u="sng" spc="-40" dirty="0" smtClean="0">
                <a:solidFill>
                  <a:srgbClr val="1A2E3D"/>
                </a:solidFill>
              </a:rPr>
              <a:t>hypotheses</a:t>
            </a:r>
            <a:r>
              <a:rPr lang="en-US" sz="2378" spc="-40" dirty="0" smtClean="0">
                <a:solidFill>
                  <a:srgbClr val="1A2E3D"/>
                </a:solidFill>
              </a:rPr>
              <a:t>, </a:t>
            </a:r>
            <a:r>
              <a:rPr lang="en-US" sz="2378" u="sng" spc="-40" dirty="0" smtClean="0">
                <a:solidFill>
                  <a:srgbClr val="1A2E3D"/>
                </a:solidFill>
              </a:rPr>
              <a:t>observed sample proportion</a:t>
            </a:r>
            <a:r>
              <a:rPr lang="en-US" sz="2378" spc="-40" dirty="0" smtClean="0">
                <a:solidFill>
                  <a:srgbClr val="1A2E3D"/>
                </a:solidFill>
              </a:rPr>
              <a:t>, and </a:t>
            </a:r>
            <a:r>
              <a:rPr lang="en-US" sz="2378" u="sng" spc="-40" dirty="0" smtClean="0">
                <a:solidFill>
                  <a:srgbClr val="1A2E3D"/>
                </a:solidFill>
              </a:rPr>
              <a:t>sample size</a:t>
            </a:r>
            <a:r>
              <a:rPr lang="en-US" sz="2378" spc="-40" dirty="0" smtClean="0">
                <a:solidFill>
                  <a:srgbClr val="1A2E3D"/>
                </a:solidFill>
              </a:rPr>
              <a:t>?</a:t>
            </a:r>
            <a:br>
              <a:rPr lang="en-US" sz="2378" spc="-40" dirty="0" smtClean="0">
                <a:solidFill>
                  <a:srgbClr val="1A2E3D"/>
                </a:solidFill>
              </a:rPr>
            </a:br>
            <a:r>
              <a:rPr lang="en-US" sz="2378" spc="-40" dirty="0">
                <a:solidFill>
                  <a:srgbClr val="1A2E3D"/>
                </a:solidFill>
              </a:rPr>
              <a:t/>
            </a:r>
            <a:br>
              <a:rPr lang="en-US" sz="2378" spc="-40" dirty="0">
                <a:solidFill>
                  <a:srgbClr val="1A2E3D"/>
                </a:solidFill>
              </a:rPr>
            </a:br>
            <a:r>
              <a:rPr lang="en-US" sz="2378" spc="-40" dirty="0" smtClean="0">
                <a:solidFill>
                  <a:srgbClr val="1A2E3D"/>
                </a:solidFill>
              </a:rPr>
              <a:t/>
            </a:r>
            <a:br>
              <a:rPr lang="en-US" sz="2378" spc="-40" dirty="0" smtClean="0">
                <a:solidFill>
                  <a:srgbClr val="1A2E3D"/>
                </a:solidFill>
              </a:rPr>
            </a:br>
            <a:r>
              <a:rPr lang="en-US" sz="2378" spc="-40" dirty="0" smtClean="0">
                <a:solidFill>
                  <a:srgbClr val="1A2E3D"/>
                </a:solidFill>
              </a:rPr>
              <a:t/>
            </a:r>
            <a:br>
              <a:rPr lang="en-US" sz="2378" spc="-40" dirty="0" smtClean="0">
                <a:solidFill>
                  <a:srgbClr val="1A2E3D"/>
                </a:solidFill>
              </a:rPr>
            </a:br>
            <a:r>
              <a:rPr lang="en-US" sz="2378" spc="-40" dirty="0">
                <a:solidFill>
                  <a:srgbClr val="1A2E3D"/>
                </a:solidFill>
              </a:rPr>
              <a:t/>
            </a:r>
            <a:br>
              <a:rPr lang="en-US" sz="2378" spc="-40" dirty="0">
                <a:solidFill>
                  <a:srgbClr val="1A2E3D"/>
                </a:solidFill>
              </a:rPr>
            </a:br>
            <a:r>
              <a:rPr lang="en-US" sz="2378" spc="-40" dirty="0" smtClean="0">
                <a:solidFill>
                  <a:srgbClr val="1A2E3D"/>
                </a:solidFill>
              </a:rPr>
              <a:t/>
            </a:r>
            <a:br>
              <a:rPr lang="en-US" sz="2378" spc="-40" dirty="0" smtClean="0">
                <a:solidFill>
                  <a:srgbClr val="1A2E3D"/>
                </a:solidFill>
              </a:rPr>
            </a:br>
            <a:r>
              <a:rPr lang="en-US" sz="2378" spc="-40" dirty="0" smtClean="0">
                <a:solidFill>
                  <a:srgbClr val="1A2E3D"/>
                </a:solidFill>
              </a:rPr>
              <a:t/>
            </a:r>
            <a:br>
              <a:rPr lang="en-US" sz="2378" spc="-40" dirty="0" smtClean="0">
                <a:solidFill>
                  <a:srgbClr val="1A2E3D"/>
                </a:solidFill>
              </a:rPr>
            </a:br>
            <a:endParaRPr sz="2378" i="1" dirty="0">
              <a:latin typeface="Times New Roman"/>
              <a:cs typeface="Times New Roman"/>
            </a:endParaRPr>
          </a:p>
        </p:txBody>
      </p:sp>
      <p:sp>
        <p:nvSpPr>
          <p:cNvPr id="14" name="TextBox 13"/>
          <p:cNvSpPr txBox="1"/>
          <p:nvPr/>
        </p:nvSpPr>
        <p:spPr>
          <a:xfrm>
            <a:off x="683393" y="1628066"/>
            <a:ext cx="9365381" cy="2031325"/>
          </a:xfrm>
          <a:prstGeom prst="rect">
            <a:avLst/>
          </a:prstGeom>
          <a:noFill/>
          <a:ln w="19050">
            <a:solidFill>
              <a:schemeClr val="tx1"/>
            </a:solidFill>
          </a:ln>
        </p:spPr>
        <p:txBody>
          <a:bodyPr wrap="square" rtlCol="0">
            <a:spAutoFit/>
          </a:bodyPr>
          <a:lstStyle/>
          <a:p>
            <a:r>
              <a:rPr lang="en-US" b="1" dirty="0" smtClean="0"/>
              <a:t>Randomization Test for p</a:t>
            </a:r>
          </a:p>
          <a:p>
            <a:pPr marL="342900" indent="-342900">
              <a:buFont typeface="+mj-lt"/>
              <a:buAutoNum type="arabicPeriod"/>
            </a:pPr>
            <a:r>
              <a:rPr lang="en-US" dirty="0" smtClean="0"/>
              <a:t>Place 100 chips in a bag, 20 red and 80 green.</a:t>
            </a:r>
          </a:p>
          <a:p>
            <a:pPr marL="342900" indent="-342900">
              <a:buFont typeface="+mj-lt"/>
              <a:buAutoNum type="arabicPeriod"/>
            </a:pPr>
            <a:r>
              <a:rPr lang="en-US" dirty="0" smtClean="0"/>
              <a:t>Draw 10 chips from the bag with replacement.</a:t>
            </a:r>
          </a:p>
          <a:p>
            <a:pPr marL="342900" indent="-342900">
              <a:buFont typeface="+mj-lt"/>
              <a:buAutoNum type="arabicPeriod"/>
            </a:pPr>
            <a:r>
              <a:rPr lang="en-US" dirty="0" smtClean="0"/>
              <a:t>Note the proportion of the 10 chips that were red and plot it in the randomization distribution.</a:t>
            </a:r>
          </a:p>
          <a:p>
            <a:pPr marL="342900" indent="-342900">
              <a:buFont typeface="+mj-lt"/>
              <a:buAutoNum type="arabicPeriod"/>
            </a:pPr>
            <a:r>
              <a:rPr lang="en-US" dirty="0" smtClean="0"/>
              <a:t>Repeat (2) and (3) many times.</a:t>
            </a:r>
          </a:p>
          <a:p>
            <a:pPr marL="342900" indent="-342900">
              <a:buFont typeface="+mj-lt"/>
              <a:buAutoNum type="arabicPeriod"/>
            </a:pPr>
            <a:r>
              <a:rPr lang="en-US" dirty="0" smtClean="0"/>
              <a:t>In the randomization distribution find the proportion of simulations where the sample proportion was 17% or less.</a:t>
            </a:r>
          </a:p>
        </p:txBody>
      </p:sp>
      <mc:AlternateContent xmlns:mc="http://schemas.openxmlformats.org/markup-compatibility/2006">
        <mc:Choice xmlns:a14="http://schemas.microsoft.com/office/drawing/2010/main" Requires="a14">
          <p:sp>
            <p:nvSpPr>
              <p:cNvPr id="18" name="TextBox 17"/>
              <p:cNvSpPr txBox="1"/>
              <p:nvPr/>
            </p:nvSpPr>
            <p:spPr>
              <a:xfrm>
                <a:off x="423512" y="4323536"/>
                <a:ext cx="10135402" cy="2246769"/>
              </a:xfrm>
              <a:prstGeom prst="rect">
                <a:avLst/>
              </a:prstGeom>
              <a:noFill/>
            </p:spPr>
            <p:txBody>
              <a:bodyPr wrap="square" rtlCol="0">
                <a:spAutoFit/>
              </a:bodyPr>
              <a:lstStyle/>
              <a:p>
                <a:pPr marL="342900" indent="-342900">
                  <a:buFont typeface="+mj-lt"/>
                  <a:buAutoNum type="alphaLcParenR"/>
                </a:pPr>
                <a:r>
                  <a:rPr lang="en-US" sz="2800" dirty="0" smtClean="0"/>
                  <a:t>Ho: p = 0.17; Ha: </a:t>
                </a:r>
                <a:r>
                  <a:rPr lang="en-US" sz="2800" dirty="0" smtClean="0"/>
                  <a:t>p &lt; 0.17           </a:t>
                </a:r>
                <a14:m>
                  <m:oMath xmlns:m="http://schemas.openxmlformats.org/officeDocument/2006/math">
                    <m:acc>
                      <m:accPr>
                        <m:chr m:val="̂"/>
                        <m:ctrlPr>
                          <a:rPr lang="en-US" sz="2800" i="1" smtClean="0">
                            <a:latin typeface="Cambria Math" panose="02040503050406030204" pitchFamily="18" charset="0"/>
                          </a:rPr>
                        </m:ctrlPr>
                      </m:accPr>
                      <m:e>
                        <m:r>
                          <a:rPr lang="en-US" sz="2800" b="0" i="1" smtClean="0">
                            <a:latin typeface="Cambria Math" panose="02040503050406030204" pitchFamily="18" charset="0"/>
                          </a:rPr>
                          <m:t>𝑝</m:t>
                        </m:r>
                      </m:e>
                    </m:acc>
                    <m:r>
                      <a:rPr lang="en-US" sz="2800" b="0" i="1" smtClean="0">
                        <a:latin typeface="Cambria Math" panose="02040503050406030204" pitchFamily="18" charset="0"/>
                      </a:rPr>
                      <m:t>=0.20</m:t>
                    </m:r>
                  </m:oMath>
                </a14:m>
                <a:r>
                  <a:rPr lang="en-US" sz="2800" dirty="0" smtClean="0"/>
                  <a:t>                 n=10</a:t>
                </a:r>
              </a:p>
              <a:p>
                <a:pPr marL="342900" indent="-342900">
                  <a:buFont typeface="+mj-lt"/>
                  <a:buAutoNum type="alphaLcParenR"/>
                </a:pPr>
                <a:r>
                  <a:rPr lang="en-US" sz="2800" dirty="0" smtClean="0"/>
                  <a:t>Ho: p = 0.20; Ha: p ≠ 0.20 </a:t>
                </a:r>
                <a14:m>
                  <m:oMath xmlns:m="http://schemas.openxmlformats.org/officeDocument/2006/math">
                    <m:r>
                      <a:rPr lang="en-US" sz="2800" b="0" i="0" smtClean="0">
                        <a:latin typeface="Cambria Math" panose="02040503050406030204" pitchFamily="18" charset="0"/>
                      </a:rPr>
                      <m:t>          </m:t>
                    </m:r>
                    <m:acc>
                      <m:accPr>
                        <m:chr m:val="̂"/>
                        <m:ctrlPr>
                          <a:rPr lang="en-US" sz="2800" i="1" smtClean="0">
                            <a:latin typeface="Cambria Math" panose="02040503050406030204" pitchFamily="18" charset="0"/>
                          </a:rPr>
                        </m:ctrlPr>
                      </m:accPr>
                      <m:e>
                        <m:r>
                          <a:rPr lang="en-US" sz="2800" b="0" i="1" smtClean="0">
                            <a:latin typeface="Cambria Math" panose="02040503050406030204" pitchFamily="18" charset="0"/>
                          </a:rPr>
                          <m:t> </m:t>
                        </m:r>
                        <m:r>
                          <a:rPr lang="en-US" sz="2800" b="0" i="1" smtClean="0">
                            <a:latin typeface="Cambria Math" panose="02040503050406030204" pitchFamily="18" charset="0"/>
                          </a:rPr>
                          <m:t>𝑝</m:t>
                        </m:r>
                      </m:e>
                    </m:acc>
                    <m:r>
                      <a:rPr lang="en-US" sz="2800" b="0" i="1" smtClean="0">
                        <a:latin typeface="Cambria Math" panose="02040503050406030204" pitchFamily="18" charset="0"/>
                      </a:rPr>
                      <m:t>=0.</m:t>
                    </m:r>
                    <m:r>
                      <a:rPr lang="en-US" sz="2800" b="0" i="1" smtClean="0">
                        <a:latin typeface="Cambria Math" panose="02040503050406030204" pitchFamily="18" charset="0"/>
                      </a:rPr>
                      <m:t>17</m:t>
                    </m:r>
                  </m:oMath>
                </a14:m>
                <a:r>
                  <a:rPr lang="en-US" sz="2800" dirty="0" smtClean="0"/>
                  <a:t>                 n=100</a:t>
                </a:r>
              </a:p>
              <a:p>
                <a:pPr marL="342900" indent="-342900">
                  <a:buFont typeface="+mj-lt"/>
                  <a:buAutoNum type="alphaLcParenR"/>
                </a:pPr>
                <a:r>
                  <a:rPr lang="en-US" sz="2800" dirty="0" smtClean="0"/>
                  <a:t>Ho: p = 0.17; Ha: p &lt; 0.17           </a:t>
                </a:r>
                <a14:m>
                  <m:oMath xmlns:m="http://schemas.openxmlformats.org/officeDocument/2006/math">
                    <m:acc>
                      <m:accPr>
                        <m:chr m:val="̂"/>
                        <m:ctrlPr>
                          <a:rPr lang="en-US" sz="2800" i="1" smtClean="0">
                            <a:latin typeface="Cambria Math" panose="02040503050406030204" pitchFamily="18" charset="0"/>
                          </a:rPr>
                        </m:ctrlPr>
                      </m:accPr>
                      <m:e>
                        <m:r>
                          <a:rPr lang="en-US" sz="2800" b="0" i="1" smtClean="0">
                            <a:latin typeface="Cambria Math" panose="02040503050406030204" pitchFamily="18" charset="0"/>
                          </a:rPr>
                          <m:t>𝑝</m:t>
                        </m:r>
                      </m:e>
                    </m:acc>
                    <m:r>
                      <a:rPr lang="en-US" sz="2800" b="0" i="1" smtClean="0">
                        <a:latin typeface="Cambria Math" panose="02040503050406030204" pitchFamily="18" charset="0"/>
                      </a:rPr>
                      <m:t>=0.20</m:t>
                    </m:r>
                  </m:oMath>
                </a14:m>
                <a:r>
                  <a:rPr lang="en-US" sz="2800" dirty="0" smtClean="0"/>
                  <a:t>                 n=20</a:t>
                </a:r>
              </a:p>
              <a:p>
                <a:pPr marL="342900" indent="-342900">
                  <a:buFont typeface="+mj-lt"/>
                  <a:buAutoNum type="alphaLcParenR"/>
                </a:pPr>
                <a:r>
                  <a:rPr lang="en-US" sz="2800" b="1" i="1" dirty="0" smtClean="0">
                    <a:solidFill>
                      <a:srgbClr val="C00000"/>
                    </a:solidFill>
                  </a:rPr>
                  <a:t>Ho: p = 0.20; Ha: p &lt; 0.20           </a:t>
                </a:r>
                <a14:m>
                  <m:oMath xmlns:m="http://schemas.openxmlformats.org/officeDocument/2006/math">
                    <m:acc>
                      <m:accPr>
                        <m:chr m:val="̂"/>
                        <m:ctrlPr>
                          <a:rPr lang="en-US" sz="2800" b="1" i="1" smtClean="0">
                            <a:solidFill>
                              <a:srgbClr val="C00000"/>
                            </a:solidFill>
                            <a:latin typeface="Cambria Math" panose="02040503050406030204" pitchFamily="18" charset="0"/>
                          </a:rPr>
                        </m:ctrlPr>
                      </m:accPr>
                      <m:e>
                        <m:r>
                          <a:rPr lang="en-US" sz="2800" b="1" i="1" smtClean="0">
                            <a:solidFill>
                              <a:srgbClr val="C00000"/>
                            </a:solidFill>
                            <a:latin typeface="Cambria Math" panose="02040503050406030204" pitchFamily="18" charset="0"/>
                          </a:rPr>
                          <m:t>𝒑</m:t>
                        </m:r>
                      </m:e>
                    </m:acc>
                    <m:r>
                      <a:rPr lang="en-US" sz="2800" b="1" i="1" smtClean="0">
                        <a:solidFill>
                          <a:srgbClr val="C00000"/>
                        </a:solidFill>
                        <a:latin typeface="Cambria Math" panose="02040503050406030204" pitchFamily="18" charset="0"/>
                      </a:rPr>
                      <m:t>=</m:t>
                    </m:r>
                    <m:r>
                      <a:rPr lang="en-US" sz="2800" b="1" i="1" smtClean="0">
                        <a:solidFill>
                          <a:srgbClr val="C00000"/>
                        </a:solidFill>
                        <a:latin typeface="Cambria Math" panose="02040503050406030204" pitchFamily="18" charset="0"/>
                      </a:rPr>
                      <m:t>𝟎</m:t>
                    </m:r>
                    <m:r>
                      <a:rPr lang="en-US" sz="2800" b="1" i="1" smtClean="0">
                        <a:solidFill>
                          <a:srgbClr val="C00000"/>
                        </a:solidFill>
                        <a:latin typeface="Cambria Math" panose="02040503050406030204" pitchFamily="18" charset="0"/>
                      </a:rPr>
                      <m:t>.</m:t>
                    </m:r>
                    <m:r>
                      <a:rPr lang="en-US" sz="2800" b="1" i="1" smtClean="0">
                        <a:solidFill>
                          <a:srgbClr val="C00000"/>
                        </a:solidFill>
                        <a:latin typeface="Cambria Math" panose="02040503050406030204" pitchFamily="18" charset="0"/>
                      </a:rPr>
                      <m:t>𝟏𝟕</m:t>
                    </m:r>
                  </m:oMath>
                </a14:m>
                <a:r>
                  <a:rPr lang="en-US" sz="2800" b="1" i="1" dirty="0" smtClean="0">
                    <a:solidFill>
                      <a:srgbClr val="C00000"/>
                    </a:solidFill>
                  </a:rPr>
                  <a:t>                 n=10</a:t>
                </a:r>
              </a:p>
              <a:p>
                <a:pPr marL="342900" indent="-342900">
                  <a:buFont typeface="+mj-lt"/>
                  <a:buAutoNum type="alphaLcParenR"/>
                </a:pPr>
                <a:r>
                  <a:rPr lang="en-US" sz="2800" dirty="0" smtClean="0">
                    <a:solidFill>
                      <a:schemeClr val="tx1"/>
                    </a:solidFill>
                  </a:rPr>
                  <a:t>Ho: p = 0.20; Ha: p &lt; 0.20           </a:t>
                </a:r>
                <a14:m>
                  <m:oMath xmlns:m="http://schemas.openxmlformats.org/officeDocument/2006/math">
                    <m:acc>
                      <m:accPr>
                        <m:chr m:val="̂"/>
                        <m:ctrlPr>
                          <a:rPr lang="en-US" sz="2800" smtClean="0">
                            <a:solidFill>
                              <a:schemeClr val="tx1"/>
                            </a:solidFill>
                            <a:latin typeface="Cambria Math" panose="02040503050406030204" pitchFamily="18" charset="0"/>
                          </a:rPr>
                        </m:ctrlPr>
                      </m:accPr>
                      <m:e>
                        <m:r>
                          <m:rPr>
                            <m:sty m:val="p"/>
                          </m:rPr>
                          <a:rPr lang="en-US" sz="2800" b="0" i="0" smtClean="0">
                            <a:solidFill>
                              <a:schemeClr val="tx1"/>
                            </a:solidFill>
                            <a:latin typeface="Cambria Math" panose="02040503050406030204" pitchFamily="18" charset="0"/>
                          </a:rPr>
                          <m:t>p</m:t>
                        </m:r>
                      </m:e>
                    </m:acc>
                    <m:r>
                      <a:rPr lang="en-US" sz="2800" b="0" i="0" smtClean="0">
                        <a:solidFill>
                          <a:schemeClr val="tx1"/>
                        </a:solidFill>
                        <a:latin typeface="Cambria Math" panose="02040503050406030204" pitchFamily="18" charset="0"/>
                      </a:rPr>
                      <m:t>=0.20</m:t>
                    </m:r>
                  </m:oMath>
                </a14:m>
                <a:r>
                  <a:rPr lang="en-US" sz="2800" dirty="0" smtClean="0">
                    <a:solidFill>
                      <a:schemeClr val="tx1"/>
                    </a:solidFill>
                  </a:rPr>
                  <a:t>                 n=100</a:t>
                </a:r>
              </a:p>
            </p:txBody>
          </p:sp>
        </mc:Choice>
        <mc:Fallback>
          <p:sp>
            <p:nvSpPr>
              <p:cNvPr id="18" name="TextBox 17"/>
              <p:cNvSpPr txBox="1">
                <a:spLocks noRot="1" noChangeAspect="1" noMove="1" noResize="1" noEditPoints="1" noAdjustHandles="1" noChangeArrowheads="1" noChangeShapeType="1" noTextEdit="1"/>
              </p:cNvSpPr>
              <p:nvPr/>
            </p:nvSpPr>
            <p:spPr>
              <a:xfrm>
                <a:off x="423512" y="4323536"/>
                <a:ext cx="10135402" cy="2246769"/>
              </a:xfrm>
              <a:prstGeom prst="rect">
                <a:avLst/>
              </a:prstGeom>
              <a:blipFill>
                <a:blip r:embed="rId2"/>
                <a:stretch>
                  <a:fillRect l="-1263" t="-2981" b="-7046"/>
                </a:stretch>
              </a:blipFill>
            </p:spPr>
            <p:txBody>
              <a:bodyPr/>
              <a:lstStyle/>
              <a:p>
                <a:r>
                  <a:rPr lang="en-US">
                    <a:noFill/>
                  </a:rPr>
                  <a:t> </a:t>
                </a:r>
              </a:p>
            </p:txBody>
          </p:sp>
        </mc:Fallback>
      </mc:AlternateContent>
    </p:spTree>
    <p:extLst>
      <p:ext uri="{BB962C8B-B14F-4D97-AF65-F5344CB8AC3E}">
        <p14:creationId xmlns:p14="http://schemas.microsoft.com/office/powerpoint/2010/main" val="3920485491"/>
      </p:ext>
    </p:extLst>
  </p:cSld>
  <p:clrMapOvr>
    <a:masterClrMapping/>
  </p:clrMapOvr>
  <p:transition>
    <p:cu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36884" y="318110"/>
            <a:ext cx="11656194" cy="355845"/>
          </a:xfrm>
          <a:prstGeom prst="rect">
            <a:avLst/>
          </a:prstGeom>
          <a:solidFill>
            <a:srgbClr val="9AB8CE"/>
          </a:solidFill>
        </p:spPr>
        <p:txBody>
          <a:bodyPr vert="horz" wrap="square" lIns="0" tIns="50334" rIns="0" bIns="0" rtlCol="0">
            <a:spAutoFit/>
          </a:bodyPr>
          <a:lstStyle/>
          <a:p>
            <a:pPr marL="118288">
              <a:spcBef>
                <a:spcPts val="396"/>
              </a:spcBef>
            </a:pPr>
            <a:r>
              <a:rPr sz="1982" dirty="0">
                <a:solidFill>
                  <a:srgbClr val="1A2E3D"/>
                </a:solidFill>
                <a:latin typeface="Arial"/>
                <a:cs typeface="Arial"/>
              </a:rPr>
              <a:t>Clicker</a:t>
            </a:r>
            <a:r>
              <a:rPr sz="1982" spc="-10" dirty="0">
                <a:solidFill>
                  <a:srgbClr val="1A2E3D"/>
                </a:solidFill>
                <a:latin typeface="Arial"/>
                <a:cs typeface="Arial"/>
              </a:rPr>
              <a:t> </a:t>
            </a:r>
            <a:r>
              <a:rPr sz="1982" spc="10" dirty="0">
                <a:solidFill>
                  <a:srgbClr val="1A2E3D"/>
                </a:solidFill>
                <a:latin typeface="Arial"/>
                <a:cs typeface="Arial"/>
              </a:rPr>
              <a:t>question</a:t>
            </a:r>
            <a:endParaRPr sz="1982">
              <a:latin typeface="Arial"/>
              <a:cs typeface="Arial"/>
            </a:endParaRPr>
          </a:p>
        </p:txBody>
      </p:sp>
      <p:sp>
        <p:nvSpPr>
          <p:cNvPr id="3" name="object 3"/>
          <p:cNvSpPr txBox="1">
            <a:spLocks noGrp="1"/>
          </p:cNvSpPr>
          <p:nvPr>
            <p:ph type="title"/>
          </p:nvPr>
        </p:nvSpPr>
        <p:spPr>
          <a:xfrm>
            <a:off x="336884" y="772789"/>
            <a:ext cx="11656194" cy="3355661"/>
          </a:xfrm>
          <a:prstGeom prst="rect">
            <a:avLst/>
          </a:prstGeom>
          <a:solidFill>
            <a:srgbClr val="D6E2EB"/>
          </a:solidFill>
        </p:spPr>
        <p:txBody>
          <a:bodyPr vert="horz" wrap="square" lIns="0" tIns="61657" rIns="0" bIns="0" rtlCol="0" anchor="ctr">
            <a:spAutoFit/>
          </a:bodyPr>
          <a:lstStyle/>
          <a:p>
            <a:pPr marL="118288" marR="184982">
              <a:lnSpc>
                <a:spcPct val="100000"/>
              </a:lnSpc>
              <a:spcBef>
                <a:spcPts val="484"/>
              </a:spcBef>
            </a:pPr>
            <a:r>
              <a:rPr lang="en-US" sz="2378" spc="-40" dirty="0" smtClean="0">
                <a:solidFill>
                  <a:srgbClr val="1A2E3D"/>
                </a:solidFill>
              </a:rPr>
              <a:t>A researcher has set up the following randomization test for </a:t>
            </a:r>
            <a:r>
              <a:rPr lang="en-US" sz="2378" i="1" spc="-40" dirty="0" smtClean="0">
                <a:solidFill>
                  <a:srgbClr val="1A2E3D"/>
                </a:solidFill>
              </a:rPr>
              <a:t>p</a:t>
            </a:r>
            <a:r>
              <a:rPr lang="en-US" sz="2378" spc="-40" dirty="0" smtClean="0">
                <a:solidFill>
                  <a:srgbClr val="1A2E3D"/>
                </a:solidFill>
              </a:rPr>
              <a:t>. What were her </a:t>
            </a:r>
            <a:r>
              <a:rPr lang="en-US" sz="2378" u="sng" spc="-40" dirty="0" smtClean="0">
                <a:solidFill>
                  <a:srgbClr val="1A2E3D"/>
                </a:solidFill>
              </a:rPr>
              <a:t>hypotheses</a:t>
            </a:r>
            <a:r>
              <a:rPr lang="en-US" sz="2378" spc="-40" dirty="0" smtClean="0">
                <a:solidFill>
                  <a:srgbClr val="1A2E3D"/>
                </a:solidFill>
              </a:rPr>
              <a:t>, </a:t>
            </a:r>
            <a:r>
              <a:rPr lang="en-US" sz="2378" u="sng" spc="-40" dirty="0" smtClean="0">
                <a:solidFill>
                  <a:srgbClr val="1A2E3D"/>
                </a:solidFill>
              </a:rPr>
              <a:t>observed sample proportion</a:t>
            </a:r>
            <a:r>
              <a:rPr lang="en-US" sz="2378" spc="-40" dirty="0" smtClean="0">
                <a:solidFill>
                  <a:srgbClr val="1A2E3D"/>
                </a:solidFill>
              </a:rPr>
              <a:t>, and </a:t>
            </a:r>
            <a:r>
              <a:rPr lang="en-US" sz="2378" u="sng" spc="-40" dirty="0" smtClean="0">
                <a:solidFill>
                  <a:srgbClr val="1A2E3D"/>
                </a:solidFill>
              </a:rPr>
              <a:t>sample size</a:t>
            </a:r>
            <a:r>
              <a:rPr lang="en-US" sz="2378" spc="-40" dirty="0" smtClean="0">
                <a:solidFill>
                  <a:srgbClr val="1A2E3D"/>
                </a:solidFill>
              </a:rPr>
              <a:t>?</a:t>
            </a:r>
            <a:br>
              <a:rPr lang="en-US" sz="2378" spc="-40" dirty="0" smtClean="0">
                <a:solidFill>
                  <a:srgbClr val="1A2E3D"/>
                </a:solidFill>
              </a:rPr>
            </a:br>
            <a:r>
              <a:rPr lang="en-US" sz="2378" spc="-40" dirty="0">
                <a:solidFill>
                  <a:srgbClr val="1A2E3D"/>
                </a:solidFill>
              </a:rPr>
              <a:t/>
            </a:r>
            <a:br>
              <a:rPr lang="en-US" sz="2378" spc="-40" dirty="0">
                <a:solidFill>
                  <a:srgbClr val="1A2E3D"/>
                </a:solidFill>
              </a:rPr>
            </a:br>
            <a:r>
              <a:rPr lang="en-US" sz="2378" spc="-40" dirty="0" smtClean="0">
                <a:solidFill>
                  <a:srgbClr val="1A2E3D"/>
                </a:solidFill>
              </a:rPr>
              <a:t/>
            </a:r>
            <a:br>
              <a:rPr lang="en-US" sz="2378" spc="-40" dirty="0" smtClean="0">
                <a:solidFill>
                  <a:srgbClr val="1A2E3D"/>
                </a:solidFill>
              </a:rPr>
            </a:br>
            <a:r>
              <a:rPr lang="en-US" sz="2378" spc="-40" dirty="0" smtClean="0">
                <a:solidFill>
                  <a:srgbClr val="1A2E3D"/>
                </a:solidFill>
              </a:rPr>
              <a:t/>
            </a:r>
            <a:br>
              <a:rPr lang="en-US" sz="2378" spc="-40" dirty="0" smtClean="0">
                <a:solidFill>
                  <a:srgbClr val="1A2E3D"/>
                </a:solidFill>
              </a:rPr>
            </a:br>
            <a:r>
              <a:rPr lang="en-US" sz="2378" spc="-40" dirty="0">
                <a:solidFill>
                  <a:srgbClr val="1A2E3D"/>
                </a:solidFill>
              </a:rPr>
              <a:t/>
            </a:r>
            <a:br>
              <a:rPr lang="en-US" sz="2378" spc="-40" dirty="0">
                <a:solidFill>
                  <a:srgbClr val="1A2E3D"/>
                </a:solidFill>
              </a:rPr>
            </a:br>
            <a:r>
              <a:rPr lang="en-US" sz="2378" spc="-40" dirty="0" smtClean="0">
                <a:solidFill>
                  <a:srgbClr val="1A2E3D"/>
                </a:solidFill>
              </a:rPr>
              <a:t/>
            </a:r>
            <a:br>
              <a:rPr lang="en-US" sz="2378" spc="-40" dirty="0" smtClean="0">
                <a:solidFill>
                  <a:srgbClr val="1A2E3D"/>
                </a:solidFill>
              </a:rPr>
            </a:br>
            <a:r>
              <a:rPr lang="en-US" sz="2378" spc="-40" dirty="0" smtClean="0">
                <a:solidFill>
                  <a:srgbClr val="1A2E3D"/>
                </a:solidFill>
              </a:rPr>
              <a:t/>
            </a:r>
            <a:br>
              <a:rPr lang="en-US" sz="2378" spc="-40" dirty="0" smtClean="0">
                <a:solidFill>
                  <a:srgbClr val="1A2E3D"/>
                </a:solidFill>
              </a:rPr>
            </a:br>
            <a:endParaRPr sz="2378" i="1" dirty="0">
              <a:latin typeface="Times New Roman"/>
              <a:cs typeface="Times New Roman"/>
            </a:endParaRPr>
          </a:p>
        </p:txBody>
      </p:sp>
      <p:sp>
        <p:nvSpPr>
          <p:cNvPr id="14" name="TextBox 13"/>
          <p:cNvSpPr txBox="1"/>
          <p:nvPr/>
        </p:nvSpPr>
        <p:spPr>
          <a:xfrm>
            <a:off x="683393" y="1628066"/>
            <a:ext cx="9365381" cy="2031325"/>
          </a:xfrm>
          <a:prstGeom prst="rect">
            <a:avLst/>
          </a:prstGeom>
          <a:noFill/>
          <a:ln w="19050">
            <a:solidFill>
              <a:schemeClr val="tx1"/>
            </a:solidFill>
          </a:ln>
        </p:spPr>
        <p:txBody>
          <a:bodyPr wrap="square" rtlCol="0">
            <a:spAutoFit/>
          </a:bodyPr>
          <a:lstStyle/>
          <a:p>
            <a:r>
              <a:rPr lang="en-US" b="1" dirty="0" smtClean="0"/>
              <a:t>Randomization Test for p</a:t>
            </a:r>
          </a:p>
          <a:p>
            <a:pPr marL="342900" indent="-342900">
              <a:buFont typeface="+mj-lt"/>
              <a:buAutoNum type="arabicPeriod"/>
            </a:pPr>
            <a:r>
              <a:rPr lang="en-US" dirty="0" smtClean="0"/>
              <a:t>Place </a:t>
            </a:r>
            <a:r>
              <a:rPr lang="en-US" dirty="0" smtClean="0">
                <a:solidFill>
                  <a:srgbClr val="C00000"/>
                </a:solidFill>
              </a:rPr>
              <a:t>100 chips in a bag, 20 red </a:t>
            </a:r>
            <a:r>
              <a:rPr lang="en-US" dirty="0" smtClean="0"/>
              <a:t>and 80 green.</a:t>
            </a:r>
          </a:p>
          <a:p>
            <a:pPr marL="342900" indent="-342900">
              <a:buFont typeface="+mj-lt"/>
              <a:buAutoNum type="arabicPeriod"/>
            </a:pPr>
            <a:r>
              <a:rPr lang="en-US" dirty="0" smtClean="0"/>
              <a:t>Draw 10 chips from the bag </a:t>
            </a:r>
            <a:r>
              <a:rPr lang="en-US" dirty="0" smtClean="0">
                <a:solidFill>
                  <a:srgbClr val="C00000"/>
                </a:solidFill>
              </a:rPr>
              <a:t>with replacement</a:t>
            </a:r>
            <a:r>
              <a:rPr lang="en-US" dirty="0" smtClean="0"/>
              <a:t>.</a:t>
            </a:r>
          </a:p>
          <a:p>
            <a:pPr marL="342900" indent="-342900">
              <a:buFont typeface="+mj-lt"/>
              <a:buAutoNum type="arabicPeriod"/>
            </a:pPr>
            <a:r>
              <a:rPr lang="en-US" dirty="0" smtClean="0">
                <a:solidFill>
                  <a:srgbClr val="C00000"/>
                </a:solidFill>
              </a:rPr>
              <a:t>Note the proportion of the</a:t>
            </a:r>
            <a:r>
              <a:rPr lang="en-US" dirty="0" smtClean="0"/>
              <a:t> 10 </a:t>
            </a:r>
            <a:r>
              <a:rPr lang="en-US" dirty="0" smtClean="0">
                <a:solidFill>
                  <a:srgbClr val="C00000"/>
                </a:solidFill>
              </a:rPr>
              <a:t>chips</a:t>
            </a:r>
            <a:r>
              <a:rPr lang="en-US" dirty="0" smtClean="0"/>
              <a:t> </a:t>
            </a:r>
            <a:r>
              <a:rPr lang="en-US" dirty="0" smtClean="0">
                <a:solidFill>
                  <a:srgbClr val="C00000"/>
                </a:solidFill>
              </a:rPr>
              <a:t>that were red</a:t>
            </a:r>
            <a:r>
              <a:rPr lang="en-US" dirty="0" smtClean="0"/>
              <a:t> and </a:t>
            </a:r>
            <a:r>
              <a:rPr lang="en-US" dirty="0" smtClean="0">
                <a:solidFill>
                  <a:srgbClr val="C00000"/>
                </a:solidFill>
              </a:rPr>
              <a:t>plot it in the randomization distribution</a:t>
            </a:r>
            <a:r>
              <a:rPr lang="en-US" dirty="0" smtClean="0"/>
              <a:t>.</a:t>
            </a:r>
          </a:p>
          <a:p>
            <a:pPr marL="342900" indent="-342900">
              <a:buFont typeface="+mj-lt"/>
              <a:buAutoNum type="arabicPeriod"/>
            </a:pPr>
            <a:r>
              <a:rPr lang="en-US" dirty="0" smtClean="0">
                <a:solidFill>
                  <a:srgbClr val="C00000"/>
                </a:solidFill>
              </a:rPr>
              <a:t>Repeat (2) and (3) many times.</a:t>
            </a:r>
          </a:p>
          <a:p>
            <a:pPr marL="342900" indent="-342900">
              <a:buFont typeface="+mj-lt"/>
              <a:buAutoNum type="arabicPeriod"/>
            </a:pPr>
            <a:r>
              <a:rPr lang="en-US" dirty="0" smtClean="0"/>
              <a:t>In the randomization distribution find the proportion of simulations where the sample proportion was 17% or less.</a:t>
            </a:r>
          </a:p>
        </p:txBody>
      </p:sp>
      <mc:AlternateContent xmlns:mc="http://schemas.openxmlformats.org/markup-compatibility/2006">
        <mc:Choice xmlns:a14="http://schemas.microsoft.com/office/drawing/2010/main" Requires="a14">
          <p:sp>
            <p:nvSpPr>
              <p:cNvPr id="18" name="TextBox 17"/>
              <p:cNvSpPr txBox="1"/>
              <p:nvPr/>
            </p:nvSpPr>
            <p:spPr>
              <a:xfrm>
                <a:off x="490889" y="6229338"/>
                <a:ext cx="10135402" cy="523220"/>
              </a:xfrm>
              <a:prstGeom prst="rect">
                <a:avLst/>
              </a:prstGeom>
              <a:noFill/>
            </p:spPr>
            <p:txBody>
              <a:bodyPr wrap="square" rtlCol="0">
                <a:spAutoFit/>
              </a:bodyPr>
              <a:lstStyle/>
              <a:p>
                <a:r>
                  <a:rPr lang="en-US" sz="2800" i="1" dirty="0" smtClean="0">
                    <a:solidFill>
                      <a:srgbClr val="C00000"/>
                    </a:solidFill>
                  </a:rPr>
                  <a:t>Ho:</a:t>
                </a:r>
                <a:r>
                  <a:rPr lang="en-US" sz="2800" i="1" dirty="0" smtClean="0">
                    <a:solidFill>
                      <a:schemeClr val="tx1"/>
                    </a:solidFill>
                  </a:rPr>
                  <a:t> </a:t>
                </a:r>
                <a:r>
                  <a:rPr lang="en-US" sz="2800" i="1" dirty="0" smtClean="0">
                    <a:solidFill>
                      <a:srgbClr val="C00000"/>
                    </a:solidFill>
                  </a:rPr>
                  <a:t>p = 0.20</a:t>
                </a:r>
                <a:r>
                  <a:rPr lang="en-US" sz="2800" i="1" dirty="0" smtClean="0">
                    <a:solidFill>
                      <a:schemeClr val="tx1"/>
                    </a:solidFill>
                  </a:rPr>
                  <a:t>; </a:t>
                </a:r>
                <a:r>
                  <a:rPr lang="en-US" sz="2800" i="1" dirty="0" smtClean="0">
                    <a:solidFill>
                      <a:srgbClr val="C00000"/>
                    </a:solidFill>
                  </a:rPr>
                  <a:t>Ha: p </a:t>
                </a:r>
                <a:r>
                  <a:rPr lang="en-US" sz="2800" i="1" dirty="0" smtClean="0">
                    <a:solidFill>
                      <a:schemeClr val="tx1"/>
                    </a:solidFill>
                  </a:rPr>
                  <a:t>&lt; </a:t>
                </a:r>
                <a:r>
                  <a:rPr lang="en-US" sz="2800" i="1" dirty="0" smtClean="0">
                    <a:solidFill>
                      <a:srgbClr val="C00000"/>
                    </a:solidFill>
                  </a:rPr>
                  <a:t>0.20</a:t>
                </a:r>
                <a:r>
                  <a:rPr lang="en-US" sz="2800" i="1" dirty="0" smtClean="0">
                    <a:solidFill>
                      <a:schemeClr val="tx1"/>
                    </a:solidFill>
                  </a:rPr>
                  <a:t>  </a:t>
                </a:r>
                <a14:m>
                  <m:oMath xmlns:m="http://schemas.openxmlformats.org/officeDocument/2006/math">
                    <m:acc>
                      <m:accPr>
                        <m:chr m:val="̂"/>
                        <m:ctrlPr>
                          <a:rPr lang="en-US" sz="2800" i="1" smtClean="0">
                            <a:solidFill>
                              <a:schemeClr val="tx1"/>
                            </a:solidFill>
                            <a:latin typeface="Cambria Math" panose="02040503050406030204" pitchFamily="18" charset="0"/>
                          </a:rPr>
                        </m:ctrlPr>
                      </m:accPr>
                      <m:e>
                        <m:r>
                          <a:rPr lang="en-US" sz="2800" b="0" i="1" smtClean="0">
                            <a:solidFill>
                              <a:schemeClr val="tx1"/>
                            </a:solidFill>
                            <a:latin typeface="Cambria Math" panose="02040503050406030204" pitchFamily="18" charset="0"/>
                          </a:rPr>
                          <m:t>𝑝</m:t>
                        </m:r>
                      </m:e>
                    </m:acc>
                    <m:r>
                      <a:rPr lang="en-US" sz="2800" b="0" i="1" smtClean="0">
                        <a:solidFill>
                          <a:schemeClr val="tx1"/>
                        </a:solidFill>
                        <a:latin typeface="Cambria Math" panose="02040503050406030204" pitchFamily="18" charset="0"/>
                      </a:rPr>
                      <m:t>=0.</m:t>
                    </m:r>
                    <m:r>
                      <a:rPr lang="en-US" sz="2800" b="0" i="1" smtClean="0">
                        <a:solidFill>
                          <a:schemeClr val="tx1"/>
                        </a:solidFill>
                        <a:latin typeface="Cambria Math" panose="02040503050406030204" pitchFamily="18" charset="0"/>
                      </a:rPr>
                      <m:t>17 </m:t>
                    </m:r>
                  </m:oMath>
                </a14:m>
                <a:r>
                  <a:rPr lang="en-US" sz="2800" i="1" dirty="0" smtClean="0">
                    <a:solidFill>
                      <a:schemeClr val="tx1"/>
                    </a:solidFill>
                  </a:rPr>
                  <a:t> n=10</a:t>
                </a:r>
              </a:p>
            </p:txBody>
          </p:sp>
        </mc:Choice>
        <mc:Fallback>
          <p:sp>
            <p:nvSpPr>
              <p:cNvPr id="18" name="TextBox 17"/>
              <p:cNvSpPr txBox="1">
                <a:spLocks noRot="1" noChangeAspect="1" noMove="1" noResize="1" noEditPoints="1" noAdjustHandles="1" noChangeArrowheads="1" noChangeShapeType="1" noTextEdit="1"/>
              </p:cNvSpPr>
              <p:nvPr/>
            </p:nvSpPr>
            <p:spPr>
              <a:xfrm>
                <a:off x="490889" y="6229338"/>
                <a:ext cx="10135402" cy="523220"/>
              </a:xfrm>
              <a:prstGeom prst="rect">
                <a:avLst/>
              </a:prstGeom>
              <a:blipFill>
                <a:blip r:embed="rId2"/>
                <a:stretch>
                  <a:fillRect l="-1264" t="-11628" b="-32558"/>
                </a:stretch>
              </a:blipFill>
            </p:spPr>
            <p:txBody>
              <a:bodyPr/>
              <a:lstStyle/>
              <a:p>
                <a:r>
                  <a:rPr lang="en-US">
                    <a:noFill/>
                  </a:rPr>
                  <a:t> </a:t>
                </a:r>
              </a:p>
            </p:txBody>
          </p:sp>
        </mc:Fallback>
      </mc:AlternateContent>
    </p:spTree>
    <p:extLst>
      <p:ext uri="{BB962C8B-B14F-4D97-AF65-F5344CB8AC3E}">
        <p14:creationId xmlns:p14="http://schemas.microsoft.com/office/powerpoint/2010/main" val="1962015174"/>
      </p:ext>
    </p:extLst>
  </p:cSld>
  <p:clrMapOvr>
    <a:masterClrMapping/>
  </p:clrMapOvr>
  <p:transition>
    <p:cu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36884" y="318110"/>
            <a:ext cx="11656194" cy="355845"/>
          </a:xfrm>
          <a:prstGeom prst="rect">
            <a:avLst/>
          </a:prstGeom>
          <a:solidFill>
            <a:srgbClr val="9AB8CE"/>
          </a:solidFill>
        </p:spPr>
        <p:txBody>
          <a:bodyPr vert="horz" wrap="square" lIns="0" tIns="50334" rIns="0" bIns="0" rtlCol="0">
            <a:spAutoFit/>
          </a:bodyPr>
          <a:lstStyle/>
          <a:p>
            <a:pPr marL="118288">
              <a:spcBef>
                <a:spcPts val="396"/>
              </a:spcBef>
            </a:pPr>
            <a:r>
              <a:rPr sz="1982" dirty="0">
                <a:solidFill>
                  <a:srgbClr val="1A2E3D"/>
                </a:solidFill>
                <a:latin typeface="Arial"/>
                <a:cs typeface="Arial"/>
              </a:rPr>
              <a:t>Clicker</a:t>
            </a:r>
            <a:r>
              <a:rPr sz="1982" spc="-10" dirty="0">
                <a:solidFill>
                  <a:srgbClr val="1A2E3D"/>
                </a:solidFill>
                <a:latin typeface="Arial"/>
                <a:cs typeface="Arial"/>
              </a:rPr>
              <a:t> </a:t>
            </a:r>
            <a:r>
              <a:rPr sz="1982" spc="10" dirty="0">
                <a:solidFill>
                  <a:srgbClr val="1A2E3D"/>
                </a:solidFill>
                <a:latin typeface="Arial"/>
                <a:cs typeface="Arial"/>
              </a:rPr>
              <a:t>question</a:t>
            </a:r>
            <a:endParaRPr sz="1982">
              <a:latin typeface="Arial"/>
              <a:cs typeface="Arial"/>
            </a:endParaRPr>
          </a:p>
        </p:txBody>
      </p:sp>
      <p:sp>
        <p:nvSpPr>
          <p:cNvPr id="3" name="object 3"/>
          <p:cNvSpPr txBox="1">
            <a:spLocks noGrp="1"/>
          </p:cNvSpPr>
          <p:nvPr>
            <p:ph type="title"/>
          </p:nvPr>
        </p:nvSpPr>
        <p:spPr>
          <a:xfrm>
            <a:off x="336884" y="772789"/>
            <a:ext cx="11656194" cy="3355661"/>
          </a:xfrm>
          <a:prstGeom prst="rect">
            <a:avLst/>
          </a:prstGeom>
          <a:solidFill>
            <a:srgbClr val="D6E2EB"/>
          </a:solidFill>
        </p:spPr>
        <p:txBody>
          <a:bodyPr vert="horz" wrap="square" lIns="0" tIns="61657" rIns="0" bIns="0" rtlCol="0" anchor="ctr">
            <a:spAutoFit/>
          </a:bodyPr>
          <a:lstStyle/>
          <a:p>
            <a:pPr marL="118288" marR="184982">
              <a:lnSpc>
                <a:spcPct val="100000"/>
              </a:lnSpc>
              <a:spcBef>
                <a:spcPts val="484"/>
              </a:spcBef>
            </a:pPr>
            <a:r>
              <a:rPr lang="en-US" sz="2378" spc="-40" dirty="0" smtClean="0">
                <a:solidFill>
                  <a:srgbClr val="1A2E3D"/>
                </a:solidFill>
              </a:rPr>
              <a:t>A researcher has set up the following randomization test for </a:t>
            </a:r>
            <a:r>
              <a:rPr lang="en-US" sz="2378" i="1" spc="-40" dirty="0" smtClean="0">
                <a:solidFill>
                  <a:srgbClr val="1A2E3D"/>
                </a:solidFill>
              </a:rPr>
              <a:t>p</a:t>
            </a:r>
            <a:r>
              <a:rPr lang="en-US" sz="2378" spc="-40" dirty="0" smtClean="0">
                <a:solidFill>
                  <a:srgbClr val="1A2E3D"/>
                </a:solidFill>
              </a:rPr>
              <a:t>. What were her </a:t>
            </a:r>
            <a:r>
              <a:rPr lang="en-US" sz="2378" u="sng" spc="-40" dirty="0" smtClean="0">
                <a:solidFill>
                  <a:srgbClr val="1A2E3D"/>
                </a:solidFill>
              </a:rPr>
              <a:t>hypotheses</a:t>
            </a:r>
            <a:r>
              <a:rPr lang="en-US" sz="2378" spc="-40" dirty="0" smtClean="0">
                <a:solidFill>
                  <a:srgbClr val="1A2E3D"/>
                </a:solidFill>
              </a:rPr>
              <a:t>, </a:t>
            </a:r>
            <a:r>
              <a:rPr lang="en-US" sz="2378" u="sng" spc="-40" dirty="0" smtClean="0">
                <a:solidFill>
                  <a:srgbClr val="1A2E3D"/>
                </a:solidFill>
              </a:rPr>
              <a:t>observed sample proportion</a:t>
            </a:r>
            <a:r>
              <a:rPr lang="en-US" sz="2378" spc="-40" dirty="0" smtClean="0">
                <a:solidFill>
                  <a:srgbClr val="1A2E3D"/>
                </a:solidFill>
              </a:rPr>
              <a:t>, and </a:t>
            </a:r>
            <a:r>
              <a:rPr lang="en-US" sz="2378" u="sng" spc="-40" dirty="0" smtClean="0">
                <a:solidFill>
                  <a:srgbClr val="1A2E3D"/>
                </a:solidFill>
              </a:rPr>
              <a:t>sample size</a:t>
            </a:r>
            <a:r>
              <a:rPr lang="en-US" sz="2378" spc="-40" dirty="0" smtClean="0">
                <a:solidFill>
                  <a:srgbClr val="1A2E3D"/>
                </a:solidFill>
              </a:rPr>
              <a:t>?</a:t>
            </a:r>
            <a:br>
              <a:rPr lang="en-US" sz="2378" spc="-40" dirty="0" smtClean="0">
                <a:solidFill>
                  <a:srgbClr val="1A2E3D"/>
                </a:solidFill>
              </a:rPr>
            </a:br>
            <a:r>
              <a:rPr lang="en-US" sz="2378" spc="-40" dirty="0">
                <a:solidFill>
                  <a:srgbClr val="1A2E3D"/>
                </a:solidFill>
              </a:rPr>
              <a:t/>
            </a:r>
            <a:br>
              <a:rPr lang="en-US" sz="2378" spc="-40" dirty="0">
                <a:solidFill>
                  <a:srgbClr val="1A2E3D"/>
                </a:solidFill>
              </a:rPr>
            </a:br>
            <a:r>
              <a:rPr lang="en-US" sz="2378" spc="-40" dirty="0" smtClean="0">
                <a:solidFill>
                  <a:srgbClr val="1A2E3D"/>
                </a:solidFill>
              </a:rPr>
              <a:t/>
            </a:r>
            <a:br>
              <a:rPr lang="en-US" sz="2378" spc="-40" dirty="0" smtClean="0">
                <a:solidFill>
                  <a:srgbClr val="1A2E3D"/>
                </a:solidFill>
              </a:rPr>
            </a:br>
            <a:r>
              <a:rPr lang="en-US" sz="2378" spc="-40" dirty="0" smtClean="0">
                <a:solidFill>
                  <a:srgbClr val="1A2E3D"/>
                </a:solidFill>
              </a:rPr>
              <a:t/>
            </a:r>
            <a:br>
              <a:rPr lang="en-US" sz="2378" spc="-40" dirty="0" smtClean="0">
                <a:solidFill>
                  <a:srgbClr val="1A2E3D"/>
                </a:solidFill>
              </a:rPr>
            </a:br>
            <a:r>
              <a:rPr lang="en-US" sz="2378" spc="-40" dirty="0">
                <a:solidFill>
                  <a:srgbClr val="1A2E3D"/>
                </a:solidFill>
              </a:rPr>
              <a:t/>
            </a:r>
            <a:br>
              <a:rPr lang="en-US" sz="2378" spc="-40" dirty="0">
                <a:solidFill>
                  <a:srgbClr val="1A2E3D"/>
                </a:solidFill>
              </a:rPr>
            </a:br>
            <a:r>
              <a:rPr lang="en-US" sz="2378" spc="-40" dirty="0" smtClean="0">
                <a:solidFill>
                  <a:srgbClr val="1A2E3D"/>
                </a:solidFill>
              </a:rPr>
              <a:t/>
            </a:r>
            <a:br>
              <a:rPr lang="en-US" sz="2378" spc="-40" dirty="0" smtClean="0">
                <a:solidFill>
                  <a:srgbClr val="1A2E3D"/>
                </a:solidFill>
              </a:rPr>
            </a:br>
            <a:r>
              <a:rPr lang="en-US" sz="2378" spc="-40" dirty="0" smtClean="0">
                <a:solidFill>
                  <a:srgbClr val="1A2E3D"/>
                </a:solidFill>
              </a:rPr>
              <a:t/>
            </a:r>
            <a:br>
              <a:rPr lang="en-US" sz="2378" spc="-40" dirty="0" smtClean="0">
                <a:solidFill>
                  <a:srgbClr val="1A2E3D"/>
                </a:solidFill>
              </a:rPr>
            </a:br>
            <a:endParaRPr sz="2378" i="1" dirty="0">
              <a:latin typeface="Times New Roman"/>
              <a:cs typeface="Times New Roman"/>
            </a:endParaRPr>
          </a:p>
        </p:txBody>
      </p:sp>
      <p:sp>
        <p:nvSpPr>
          <p:cNvPr id="14" name="TextBox 13"/>
          <p:cNvSpPr txBox="1"/>
          <p:nvPr/>
        </p:nvSpPr>
        <p:spPr>
          <a:xfrm>
            <a:off x="683393" y="1628066"/>
            <a:ext cx="9365381" cy="2031325"/>
          </a:xfrm>
          <a:prstGeom prst="rect">
            <a:avLst/>
          </a:prstGeom>
          <a:noFill/>
          <a:ln w="19050">
            <a:solidFill>
              <a:schemeClr val="tx1"/>
            </a:solidFill>
          </a:ln>
        </p:spPr>
        <p:txBody>
          <a:bodyPr wrap="square" rtlCol="0">
            <a:spAutoFit/>
          </a:bodyPr>
          <a:lstStyle/>
          <a:p>
            <a:r>
              <a:rPr lang="en-US" b="1" dirty="0" smtClean="0"/>
              <a:t>Randomization Test for p</a:t>
            </a:r>
          </a:p>
          <a:p>
            <a:pPr marL="342900" indent="-342900">
              <a:buFont typeface="+mj-lt"/>
              <a:buAutoNum type="arabicPeriod"/>
            </a:pPr>
            <a:r>
              <a:rPr lang="en-US" dirty="0" smtClean="0"/>
              <a:t>Place </a:t>
            </a:r>
            <a:r>
              <a:rPr lang="en-US" dirty="0" smtClean="0">
                <a:solidFill>
                  <a:srgbClr val="C00000"/>
                </a:solidFill>
              </a:rPr>
              <a:t>100 chips in a bag, 20 red </a:t>
            </a:r>
            <a:r>
              <a:rPr lang="en-US" dirty="0" smtClean="0"/>
              <a:t>and 80 green.</a:t>
            </a:r>
          </a:p>
          <a:p>
            <a:pPr marL="342900" indent="-342900">
              <a:buFont typeface="+mj-lt"/>
              <a:buAutoNum type="arabicPeriod"/>
            </a:pPr>
            <a:r>
              <a:rPr lang="en-US" dirty="0" smtClean="0"/>
              <a:t>Draw 10 chips from the bag </a:t>
            </a:r>
            <a:r>
              <a:rPr lang="en-US" dirty="0" smtClean="0">
                <a:solidFill>
                  <a:srgbClr val="C00000"/>
                </a:solidFill>
              </a:rPr>
              <a:t>with replacement</a:t>
            </a:r>
            <a:r>
              <a:rPr lang="en-US" dirty="0" smtClean="0"/>
              <a:t>.</a:t>
            </a:r>
          </a:p>
          <a:p>
            <a:pPr marL="342900" indent="-342900">
              <a:buFont typeface="+mj-lt"/>
              <a:buAutoNum type="arabicPeriod"/>
            </a:pPr>
            <a:r>
              <a:rPr lang="en-US" dirty="0" smtClean="0">
                <a:solidFill>
                  <a:srgbClr val="C00000"/>
                </a:solidFill>
              </a:rPr>
              <a:t>Note the proportion of the</a:t>
            </a:r>
            <a:r>
              <a:rPr lang="en-US" dirty="0" smtClean="0"/>
              <a:t> 10 </a:t>
            </a:r>
            <a:r>
              <a:rPr lang="en-US" dirty="0" smtClean="0">
                <a:solidFill>
                  <a:srgbClr val="C00000"/>
                </a:solidFill>
              </a:rPr>
              <a:t>chips</a:t>
            </a:r>
            <a:r>
              <a:rPr lang="en-US" dirty="0" smtClean="0"/>
              <a:t> </a:t>
            </a:r>
            <a:r>
              <a:rPr lang="en-US" dirty="0" smtClean="0">
                <a:solidFill>
                  <a:srgbClr val="C00000"/>
                </a:solidFill>
              </a:rPr>
              <a:t>that were red</a:t>
            </a:r>
            <a:r>
              <a:rPr lang="en-US" dirty="0" smtClean="0"/>
              <a:t> and </a:t>
            </a:r>
            <a:r>
              <a:rPr lang="en-US" dirty="0" smtClean="0">
                <a:solidFill>
                  <a:srgbClr val="C00000"/>
                </a:solidFill>
              </a:rPr>
              <a:t>plot it in the randomization distribution</a:t>
            </a:r>
            <a:r>
              <a:rPr lang="en-US" dirty="0" smtClean="0"/>
              <a:t>.</a:t>
            </a:r>
          </a:p>
          <a:p>
            <a:pPr marL="342900" indent="-342900">
              <a:buFont typeface="+mj-lt"/>
              <a:buAutoNum type="arabicPeriod"/>
            </a:pPr>
            <a:r>
              <a:rPr lang="en-US" dirty="0" smtClean="0">
                <a:solidFill>
                  <a:srgbClr val="C00000"/>
                </a:solidFill>
              </a:rPr>
              <a:t>Repeat (2) and (3) many times.</a:t>
            </a:r>
          </a:p>
          <a:p>
            <a:pPr marL="342900" indent="-342900">
              <a:buFont typeface="+mj-lt"/>
              <a:buAutoNum type="arabicPeriod"/>
            </a:pPr>
            <a:r>
              <a:rPr lang="en-US" dirty="0" smtClean="0"/>
              <a:t>In the randomization distribution find the proportion of simulations where the sample proportion was 17% or less.</a:t>
            </a:r>
          </a:p>
        </p:txBody>
      </p:sp>
      <p:pic>
        <p:nvPicPr>
          <p:cNvPr id="5" name="Picture 4"/>
          <p:cNvPicPr>
            <a:picLocks noChangeAspect="1"/>
          </p:cNvPicPr>
          <p:nvPr/>
        </p:nvPicPr>
        <p:blipFill>
          <a:blip r:embed="rId2"/>
          <a:stretch>
            <a:fillRect/>
          </a:stretch>
        </p:blipFill>
        <p:spPr>
          <a:xfrm>
            <a:off x="7845731" y="3751078"/>
            <a:ext cx="3925966" cy="2224327"/>
          </a:xfrm>
          <a:prstGeom prst="rect">
            <a:avLst/>
          </a:prstGeom>
        </p:spPr>
      </p:pic>
      <p:sp>
        <p:nvSpPr>
          <p:cNvPr id="6" name="Rectangle 5"/>
          <p:cNvSpPr/>
          <p:nvPr/>
        </p:nvSpPr>
        <p:spPr>
          <a:xfrm>
            <a:off x="8228186" y="5975405"/>
            <a:ext cx="593432" cy="369332"/>
          </a:xfrm>
          <a:prstGeom prst="rect">
            <a:avLst/>
          </a:prstGeom>
        </p:spPr>
        <p:txBody>
          <a:bodyPr wrap="none">
            <a:spAutoFit/>
          </a:bodyPr>
          <a:lstStyle/>
          <a:p>
            <a:r>
              <a:rPr lang="en-US" i="1" dirty="0" smtClean="0">
                <a:solidFill>
                  <a:srgbClr val="C00000"/>
                </a:solidFill>
              </a:rPr>
              <a:t>0.20</a:t>
            </a:r>
            <a:endParaRPr lang="en-US" dirty="0"/>
          </a:p>
        </p:txBody>
      </p:sp>
      <p:sp>
        <p:nvSpPr>
          <p:cNvPr id="9" name="Rectangle 8"/>
          <p:cNvSpPr/>
          <p:nvPr/>
        </p:nvSpPr>
        <p:spPr>
          <a:xfrm>
            <a:off x="9101085" y="6041737"/>
            <a:ext cx="3000245" cy="369332"/>
          </a:xfrm>
          <a:prstGeom prst="rect">
            <a:avLst/>
          </a:prstGeom>
        </p:spPr>
        <p:txBody>
          <a:bodyPr wrap="none">
            <a:spAutoFit/>
          </a:bodyPr>
          <a:lstStyle/>
          <a:p>
            <a:r>
              <a:rPr lang="en-US" i="1" dirty="0" smtClean="0">
                <a:solidFill>
                  <a:srgbClr val="C00000"/>
                </a:solidFill>
              </a:rPr>
              <a:t>Simulated Sample Proportions</a:t>
            </a:r>
          </a:p>
        </p:txBody>
      </p:sp>
      <p:sp>
        <p:nvSpPr>
          <p:cNvPr id="11" name="Rectangle 10"/>
          <p:cNvSpPr/>
          <p:nvPr/>
        </p:nvSpPr>
        <p:spPr>
          <a:xfrm>
            <a:off x="9751592" y="3805284"/>
            <a:ext cx="2073003" cy="646331"/>
          </a:xfrm>
          <a:prstGeom prst="rect">
            <a:avLst/>
          </a:prstGeom>
        </p:spPr>
        <p:txBody>
          <a:bodyPr wrap="none">
            <a:spAutoFit/>
          </a:bodyPr>
          <a:lstStyle/>
          <a:p>
            <a:r>
              <a:rPr lang="en-US" i="1" dirty="0" smtClean="0">
                <a:solidFill>
                  <a:srgbClr val="C00000"/>
                </a:solidFill>
              </a:rPr>
              <a:t>Randomization </a:t>
            </a:r>
            <a:r>
              <a:rPr lang="en-US" i="1" dirty="0" err="1" smtClean="0">
                <a:solidFill>
                  <a:srgbClr val="C00000"/>
                </a:solidFill>
              </a:rPr>
              <a:t>Dist</a:t>
            </a:r>
            <a:endParaRPr lang="en-US" i="1" dirty="0" smtClean="0">
              <a:solidFill>
                <a:srgbClr val="C00000"/>
              </a:solidFill>
            </a:endParaRPr>
          </a:p>
          <a:p>
            <a:r>
              <a:rPr lang="en-US" i="1" dirty="0" smtClean="0">
                <a:solidFill>
                  <a:srgbClr val="C00000"/>
                </a:solidFill>
              </a:rPr>
              <a:t>Assumes Ho: p=0.20</a:t>
            </a:r>
          </a:p>
        </p:txBody>
      </p:sp>
      <mc:AlternateContent xmlns:mc="http://schemas.openxmlformats.org/markup-compatibility/2006">
        <mc:Choice xmlns:a14="http://schemas.microsoft.com/office/drawing/2010/main" Requires="a14">
          <p:sp>
            <p:nvSpPr>
              <p:cNvPr id="12" name="TextBox 11"/>
              <p:cNvSpPr txBox="1"/>
              <p:nvPr/>
            </p:nvSpPr>
            <p:spPr>
              <a:xfrm>
                <a:off x="490889" y="6229338"/>
                <a:ext cx="10135402" cy="523220"/>
              </a:xfrm>
              <a:prstGeom prst="rect">
                <a:avLst/>
              </a:prstGeom>
              <a:noFill/>
            </p:spPr>
            <p:txBody>
              <a:bodyPr wrap="square" rtlCol="0">
                <a:spAutoFit/>
              </a:bodyPr>
              <a:lstStyle/>
              <a:p>
                <a:r>
                  <a:rPr lang="en-US" sz="2800" i="1" dirty="0" smtClean="0">
                    <a:solidFill>
                      <a:srgbClr val="C00000"/>
                    </a:solidFill>
                  </a:rPr>
                  <a:t>Ho:</a:t>
                </a:r>
                <a:r>
                  <a:rPr lang="en-US" sz="2800" i="1" dirty="0" smtClean="0">
                    <a:solidFill>
                      <a:schemeClr val="tx1"/>
                    </a:solidFill>
                  </a:rPr>
                  <a:t> </a:t>
                </a:r>
                <a:r>
                  <a:rPr lang="en-US" sz="2800" i="1" dirty="0" smtClean="0">
                    <a:solidFill>
                      <a:srgbClr val="C00000"/>
                    </a:solidFill>
                  </a:rPr>
                  <a:t>p = 0.20</a:t>
                </a:r>
                <a:r>
                  <a:rPr lang="en-US" sz="2800" i="1" dirty="0" smtClean="0">
                    <a:solidFill>
                      <a:schemeClr val="tx1"/>
                    </a:solidFill>
                  </a:rPr>
                  <a:t>; </a:t>
                </a:r>
                <a:r>
                  <a:rPr lang="en-US" sz="2800" i="1" dirty="0" smtClean="0">
                    <a:solidFill>
                      <a:srgbClr val="C00000"/>
                    </a:solidFill>
                  </a:rPr>
                  <a:t>Ha: p </a:t>
                </a:r>
                <a:r>
                  <a:rPr lang="en-US" sz="2800" i="1" dirty="0" smtClean="0">
                    <a:solidFill>
                      <a:schemeClr val="tx1"/>
                    </a:solidFill>
                  </a:rPr>
                  <a:t>&lt; </a:t>
                </a:r>
                <a:r>
                  <a:rPr lang="en-US" sz="2800" i="1" dirty="0" smtClean="0">
                    <a:solidFill>
                      <a:srgbClr val="C00000"/>
                    </a:solidFill>
                  </a:rPr>
                  <a:t>0.20</a:t>
                </a:r>
                <a:r>
                  <a:rPr lang="en-US" sz="2800" i="1" dirty="0" smtClean="0">
                    <a:solidFill>
                      <a:schemeClr val="tx1"/>
                    </a:solidFill>
                  </a:rPr>
                  <a:t>  </a:t>
                </a:r>
                <a14:m>
                  <m:oMath xmlns:m="http://schemas.openxmlformats.org/officeDocument/2006/math">
                    <m:acc>
                      <m:accPr>
                        <m:chr m:val="̂"/>
                        <m:ctrlPr>
                          <a:rPr lang="en-US" sz="2800" i="1" smtClean="0">
                            <a:solidFill>
                              <a:schemeClr val="tx1"/>
                            </a:solidFill>
                            <a:latin typeface="Cambria Math" panose="02040503050406030204" pitchFamily="18" charset="0"/>
                          </a:rPr>
                        </m:ctrlPr>
                      </m:accPr>
                      <m:e>
                        <m:r>
                          <a:rPr lang="en-US" sz="2800" b="0" i="1" smtClean="0">
                            <a:solidFill>
                              <a:schemeClr val="tx1"/>
                            </a:solidFill>
                            <a:latin typeface="Cambria Math" panose="02040503050406030204" pitchFamily="18" charset="0"/>
                          </a:rPr>
                          <m:t>𝑝</m:t>
                        </m:r>
                      </m:e>
                    </m:acc>
                    <m:r>
                      <a:rPr lang="en-US" sz="2800" b="0" i="1" smtClean="0">
                        <a:solidFill>
                          <a:schemeClr val="tx1"/>
                        </a:solidFill>
                        <a:latin typeface="Cambria Math" panose="02040503050406030204" pitchFamily="18" charset="0"/>
                      </a:rPr>
                      <m:t>=0.</m:t>
                    </m:r>
                    <m:r>
                      <a:rPr lang="en-US" sz="2800" b="0" i="1" smtClean="0">
                        <a:solidFill>
                          <a:schemeClr val="tx1"/>
                        </a:solidFill>
                        <a:latin typeface="Cambria Math" panose="02040503050406030204" pitchFamily="18" charset="0"/>
                      </a:rPr>
                      <m:t>17 </m:t>
                    </m:r>
                  </m:oMath>
                </a14:m>
                <a:r>
                  <a:rPr lang="en-US" sz="2800" i="1" dirty="0" smtClean="0">
                    <a:solidFill>
                      <a:schemeClr val="tx1"/>
                    </a:solidFill>
                  </a:rPr>
                  <a:t> n=10</a:t>
                </a:r>
              </a:p>
            </p:txBody>
          </p:sp>
        </mc:Choice>
        <mc:Fallback>
          <p:sp>
            <p:nvSpPr>
              <p:cNvPr id="12" name="TextBox 11"/>
              <p:cNvSpPr txBox="1">
                <a:spLocks noRot="1" noChangeAspect="1" noMove="1" noResize="1" noEditPoints="1" noAdjustHandles="1" noChangeArrowheads="1" noChangeShapeType="1" noTextEdit="1"/>
              </p:cNvSpPr>
              <p:nvPr/>
            </p:nvSpPr>
            <p:spPr>
              <a:xfrm>
                <a:off x="490889" y="6229338"/>
                <a:ext cx="10135402" cy="523220"/>
              </a:xfrm>
              <a:prstGeom prst="rect">
                <a:avLst/>
              </a:prstGeom>
              <a:blipFill>
                <a:blip r:embed="rId3"/>
                <a:stretch>
                  <a:fillRect l="-1264" t="-11628" b="-32558"/>
                </a:stretch>
              </a:blipFill>
            </p:spPr>
            <p:txBody>
              <a:bodyPr/>
              <a:lstStyle/>
              <a:p>
                <a:r>
                  <a:rPr lang="en-US">
                    <a:noFill/>
                  </a:rPr>
                  <a:t> </a:t>
                </a:r>
              </a:p>
            </p:txBody>
          </p:sp>
        </mc:Fallback>
      </mc:AlternateContent>
    </p:spTree>
    <p:extLst>
      <p:ext uri="{BB962C8B-B14F-4D97-AF65-F5344CB8AC3E}">
        <p14:creationId xmlns:p14="http://schemas.microsoft.com/office/powerpoint/2010/main" val="3923228739"/>
      </p:ext>
    </p:extLst>
  </p:cSld>
  <p:clrMapOvr>
    <a:masterClrMapping/>
  </p:clrMapOvr>
  <p:transition>
    <p:cu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36884" y="318110"/>
            <a:ext cx="11656194" cy="355845"/>
          </a:xfrm>
          <a:prstGeom prst="rect">
            <a:avLst/>
          </a:prstGeom>
          <a:solidFill>
            <a:srgbClr val="9AB8CE"/>
          </a:solidFill>
        </p:spPr>
        <p:txBody>
          <a:bodyPr vert="horz" wrap="square" lIns="0" tIns="50334" rIns="0" bIns="0" rtlCol="0">
            <a:spAutoFit/>
          </a:bodyPr>
          <a:lstStyle/>
          <a:p>
            <a:pPr marL="118288">
              <a:spcBef>
                <a:spcPts val="396"/>
              </a:spcBef>
            </a:pPr>
            <a:r>
              <a:rPr sz="1982" dirty="0">
                <a:solidFill>
                  <a:srgbClr val="1A2E3D"/>
                </a:solidFill>
                <a:latin typeface="Arial"/>
                <a:cs typeface="Arial"/>
              </a:rPr>
              <a:t>Clicker</a:t>
            </a:r>
            <a:r>
              <a:rPr sz="1982" spc="-10" dirty="0">
                <a:solidFill>
                  <a:srgbClr val="1A2E3D"/>
                </a:solidFill>
                <a:latin typeface="Arial"/>
                <a:cs typeface="Arial"/>
              </a:rPr>
              <a:t> </a:t>
            </a:r>
            <a:r>
              <a:rPr sz="1982" spc="10" dirty="0">
                <a:solidFill>
                  <a:srgbClr val="1A2E3D"/>
                </a:solidFill>
                <a:latin typeface="Arial"/>
                <a:cs typeface="Arial"/>
              </a:rPr>
              <a:t>question</a:t>
            </a:r>
            <a:endParaRPr sz="1982">
              <a:latin typeface="Arial"/>
              <a:cs typeface="Arial"/>
            </a:endParaRPr>
          </a:p>
        </p:txBody>
      </p:sp>
      <p:sp>
        <p:nvSpPr>
          <p:cNvPr id="3" name="object 3"/>
          <p:cNvSpPr txBox="1">
            <a:spLocks noGrp="1"/>
          </p:cNvSpPr>
          <p:nvPr>
            <p:ph type="title"/>
          </p:nvPr>
        </p:nvSpPr>
        <p:spPr>
          <a:xfrm>
            <a:off x="336884" y="772789"/>
            <a:ext cx="11656194" cy="3355661"/>
          </a:xfrm>
          <a:prstGeom prst="rect">
            <a:avLst/>
          </a:prstGeom>
          <a:solidFill>
            <a:srgbClr val="D6E2EB"/>
          </a:solidFill>
        </p:spPr>
        <p:txBody>
          <a:bodyPr vert="horz" wrap="square" lIns="0" tIns="61657" rIns="0" bIns="0" rtlCol="0" anchor="ctr">
            <a:spAutoFit/>
          </a:bodyPr>
          <a:lstStyle/>
          <a:p>
            <a:pPr marL="118288" marR="184982">
              <a:lnSpc>
                <a:spcPct val="100000"/>
              </a:lnSpc>
              <a:spcBef>
                <a:spcPts val="484"/>
              </a:spcBef>
            </a:pPr>
            <a:r>
              <a:rPr lang="en-US" sz="2378" spc="-40" dirty="0" smtClean="0">
                <a:solidFill>
                  <a:srgbClr val="1A2E3D"/>
                </a:solidFill>
              </a:rPr>
              <a:t>A researcher has set up the following randomization test for </a:t>
            </a:r>
            <a:r>
              <a:rPr lang="en-US" sz="2378" i="1" spc="-40" dirty="0" smtClean="0">
                <a:solidFill>
                  <a:srgbClr val="1A2E3D"/>
                </a:solidFill>
              </a:rPr>
              <a:t>p</a:t>
            </a:r>
            <a:r>
              <a:rPr lang="en-US" sz="2378" spc="-40" dirty="0" smtClean="0">
                <a:solidFill>
                  <a:srgbClr val="1A2E3D"/>
                </a:solidFill>
              </a:rPr>
              <a:t>. What were her </a:t>
            </a:r>
            <a:r>
              <a:rPr lang="en-US" sz="2378" u="sng" spc="-40" dirty="0" smtClean="0">
                <a:solidFill>
                  <a:srgbClr val="1A2E3D"/>
                </a:solidFill>
              </a:rPr>
              <a:t>hypotheses</a:t>
            </a:r>
            <a:r>
              <a:rPr lang="en-US" sz="2378" spc="-40" dirty="0" smtClean="0">
                <a:solidFill>
                  <a:srgbClr val="1A2E3D"/>
                </a:solidFill>
              </a:rPr>
              <a:t>, </a:t>
            </a:r>
            <a:r>
              <a:rPr lang="en-US" sz="2378" u="sng" spc="-40" dirty="0" smtClean="0">
                <a:solidFill>
                  <a:srgbClr val="1A2E3D"/>
                </a:solidFill>
              </a:rPr>
              <a:t>observed sample proportion</a:t>
            </a:r>
            <a:r>
              <a:rPr lang="en-US" sz="2378" spc="-40" dirty="0" smtClean="0">
                <a:solidFill>
                  <a:srgbClr val="1A2E3D"/>
                </a:solidFill>
              </a:rPr>
              <a:t>, and </a:t>
            </a:r>
            <a:r>
              <a:rPr lang="en-US" sz="2378" u="sng" spc="-40" dirty="0" smtClean="0">
                <a:solidFill>
                  <a:srgbClr val="1A2E3D"/>
                </a:solidFill>
              </a:rPr>
              <a:t>sample size</a:t>
            </a:r>
            <a:r>
              <a:rPr lang="en-US" sz="2378" spc="-40" dirty="0" smtClean="0">
                <a:solidFill>
                  <a:srgbClr val="1A2E3D"/>
                </a:solidFill>
              </a:rPr>
              <a:t>?</a:t>
            </a:r>
            <a:br>
              <a:rPr lang="en-US" sz="2378" spc="-40" dirty="0" smtClean="0">
                <a:solidFill>
                  <a:srgbClr val="1A2E3D"/>
                </a:solidFill>
              </a:rPr>
            </a:br>
            <a:r>
              <a:rPr lang="en-US" sz="2378" spc="-40" dirty="0">
                <a:solidFill>
                  <a:srgbClr val="1A2E3D"/>
                </a:solidFill>
              </a:rPr>
              <a:t/>
            </a:r>
            <a:br>
              <a:rPr lang="en-US" sz="2378" spc="-40" dirty="0">
                <a:solidFill>
                  <a:srgbClr val="1A2E3D"/>
                </a:solidFill>
              </a:rPr>
            </a:br>
            <a:r>
              <a:rPr lang="en-US" sz="2378" spc="-40" dirty="0" smtClean="0">
                <a:solidFill>
                  <a:srgbClr val="1A2E3D"/>
                </a:solidFill>
              </a:rPr>
              <a:t/>
            </a:r>
            <a:br>
              <a:rPr lang="en-US" sz="2378" spc="-40" dirty="0" smtClean="0">
                <a:solidFill>
                  <a:srgbClr val="1A2E3D"/>
                </a:solidFill>
              </a:rPr>
            </a:br>
            <a:r>
              <a:rPr lang="en-US" sz="2378" spc="-40" dirty="0" smtClean="0">
                <a:solidFill>
                  <a:srgbClr val="1A2E3D"/>
                </a:solidFill>
              </a:rPr>
              <a:t/>
            </a:r>
            <a:br>
              <a:rPr lang="en-US" sz="2378" spc="-40" dirty="0" smtClean="0">
                <a:solidFill>
                  <a:srgbClr val="1A2E3D"/>
                </a:solidFill>
              </a:rPr>
            </a:br>
            <a:r>
              <a:rPr lang="en-US" sz="2378" spc="-40" dirty="0">
                <a:solidFill>
                  <a:srgbClr val="1A2E3D"/>
                </a:solidFill>
              </a:rPr>
              <a:t/>
            </a:r>
            <a:br>
              <a:rPr lang="en-US" sz="2378" spc="-40" dirty="0">
                <a:solidFill>
                  <a:srgbClr val="1A2E3D"/>
                </a:solidFill>
              </a:rPr>
            </a:br>
            <a:r>
              <a:rPr lang="en-US" sz="2378" spc="-40" dirty="0" smtClean="0">
                <a:solidFill>
                  <a:srgbClr val="1A2E3D"/>
                </a:solidFill>
              </a:rPr>
              <a:t/>
            </a:r>
            <a:br>
              <a:rPr lang="en-US" sz="2378" spc="-40" dirty="0" smtClean="0">
                <a:solidFill>
                  <a:srgbClr val="1A2E3D"/>
                </a:solidFill>
              </a:rPr>
            </a:br>
            <a:r>
              <a:rPr lang="en-US" sz="2378" spc="-40" dirty="0" smtClean="0">
                <a:solidFill>
                  <a:srgbClr val="1A2E3D"/>
                </a:solidFill>
              </a:rPr>
              <a:t/>
            </a:r>
            <a:br>
              <a:rPr lang="en-US" sz="2378" spc="-40" dirty="0" smtClean="0">
                <a:solidFill>
                  <a:srgbClr val="1A2E3D"/>
                </a:solidFill>
              </a:rPr>
            </a:br>
            <a:endParaRPr sz="2378" i="1" dirty="0">
              <a:latin typeface="Times New Roman"/>
              <a:cs typeface="Times New Roman"/>
            </a:endParaRPr>
          </a:p>
        </p:txBody>
      </p:sp>
      <p:sp>
        <p:nvSpPr>
          <p:cNvPr id="14" name="TextBox 13"/>
          <p:cNvSpPr txBox="1"/>
          <p:nvPr/>
        </p:nvSpPr>
        <p:spPr>
          <a:xfrm>
            <a:off x="683393" y="1628066"/>
            <a:ext cx="9365381" cy="2031325"/>
          </a:xfrm>
          <a:prstGeom prst="rect">
            <a:avLst/>
          </a:prstGeom>
          <a:noFill/>
          <a:ln w="19050">
            <a:solidFill>
              <a:schemeClr val="tx1"/>
            </a:solidFill>
          </a:ln>
        </p:spPr>
        <p:txBody>
          <a:bodyPr wrap="square" rtlCol="0">
            <a:spAutoFit/>
          </a:bodyPr>
          <a:lstStyle/>
          <a:p>
            <a:r>
              <a:rPr lang="en-US" b="1" dirty="0" smtClean="0"/>
              <a:t>Randomization Test for p</a:t>
            </a:r>
          </a:p>
          <a:p>
            <a:pPr marL="342900" indent="-342900">
              <a:buFont typeface="+mj-lt"/>
              <a:buAutoNum type="arabicPeriod"/>
            </a:pPr>
            <a:r>
              <a:rPr lang="en-US" dirty="0" smtClean="0"/>
              <a:t>Place </a:t>
            </a:r>
            <a:r>
              <a:rPr lang="en-US" dirty="0" smtClean="0">
                <a:solidFill>
                  <a:srgbClr val="C00000"/>
                </a:solidFill>
              </a:rPr>
              <a:t>100 chips in a bag, 20 red </a:t>
            </a:r>
            <a:r>
              <a:rPr lang="en-US" dirty="0" smtClean="0"/>
              <a:t>and 80 green.</a:t>
            </a:r>
          </a:p>
          <a:p>
            <a:pPr marL="342900" indent="-342900">
              <a:buFont typeface="+mj-lt"/>
              <a:buAutoNum type="arabicPeriod"/>
            </a:pPr>
            <a:r>
              <a:rPr lang="en-US" dirty="0" smtClean="0">
                <a:solidFill>
                  <a:srgbClr val="0070C0"/>
                </a:solidFill>
              </a:rPr>
              <a:t>Draw 10 chips from the bag </a:t>
            </a:r>
            <a:r>
              <a:rPr lang="en-US" dirty="0" smtClean="0">
                <a:solidFill>
                  <a:srgbClr val="C00000"/>
                </a:solidFill>
              </a:rPr>
              <a:t>with replacement</a:t>
            </a:r>
            <a:r>
              <a:rPr lang="en-US" dirty="0" smtClean="0"/>
              <a:t>.</a:t>
            </a:r>
          </a:p>
          <a:p>
            <a:pPr marL="342900" indent="-342900">
              <a:buFont typeface="+mj-lt"/>
              <a:buAutoNum type="arabicPeriod"/>
            </a:pPr>
            <a:r>
              <a:rPr lang="en-US" dirty="0" smtClean="0">
                <a:solidFill>
                  <a:srgbClr val="C00000"/>
                </a:solidFill>
              </a:rPr>
              <a:t>Note the proportion of the</a:t>
            </a:r>
            <a:r>
              <a:rPr lang="en-US" dirty="0" smtClean="0"/>
              <a:t> </a:t>
            </a:r>
            <a:r>
              <a:rPr lang="en-US" dirty="0" smtClean="0">
                <a:solidFill>
                  <a:srgbClr val="0070C0"/>
                </a:solidFill>
              </a:rPr>
              <a:t>10</a:t>
            </a:r>
            <a:r>
              <a:rPr lang="en-US" dirty="0" smtClean="0"/>
              <a:t> </a:t>
            </a:r>
            <a:r>
              <a:rPr lang="en-US" dirty="0" smtClean="0">
                <a:solidFill>
                  <a:srgbClr val="C00000"/>
                </a:solidFill>
              </a:rPr>
              <a:t>chips</a:t>
            </a:r>
            <a:r>
              <a:rPr lang="en-US" dirty="0" smtClean="0"/>
              <a:t> </a:t>
            </a:r>
            <a:r>
              <a:rPr lang="en-US" dirty="0" smtClean="0">
                <a:solidFill>
                  <a:srgbClr val="C00000"/>
                </a:solidFill>
              </a:rPr>
              <a:t>that were red</a:t>
            </a:r>
            <a:r>
              <a:rPr lang="en-US" dirty="0" smtClean="0"/>
              <a:t> and </a:t>
            </a:r>
            <a:r>
              <a:rPr lang="en-US" dirty="0" smtClean="0">
                <a:solidFill>
                  <a:srgbClr val="C00000"/>
                </a:solidFill>
              </a:rPr>
              <a:t>plot it in the randomization distribution</a:t>
            </a:r>
            <a:r>
              <a:rPr lang="en-US" dirty="0" smtClean="0"/>
              <a:t>.</a:t>
            </a:r>
          </a:p>
          <a:p>
            <a:pPr marL="342900" indent="-342900">
              <a:buFont typeface="+mj-lt"/>
              <a:buAutoNum type="arabicPeriod"/>
            </a:pPr>
            <a:r>
              <a:rPr lang="en-US" dirty="0" smtClean="0">
                <a:solidFill>
                  <a:srgbClr val="C00000"/>
                </a:solidFill>
              </a:rPr>
              <a:t>Repeat (2) and (3) many times.</a:t>
            </a:r>
          </a:p>
          <a:p>
            <a:pPr marL="342900" indent="-342900">
              <a:buFont typeface="+mj-lt"/>
              <a:buAutoNum type="arabicPeriod"/>
            </a:pPr>
            <a:r>
              <a:rPr lang="en-US" dirty="0" smtClean="0"/>
              <a:t>In the randomization distribution find the proportion of simulations where the sample proportion was 17% or less.</a:t>
            </a:r>
          </a:p>
        </p:txBody>
      </p:sp>
      <p:pic>
        <p:nvPicPr>
          <p:cNvPr id="5" name="Picture 4"/>
          <p:cNvPicPr>
            <a:picLocks noChangeAspect="1"/>
          </p:cNvPicPr>
          <p:nvPr/>
        </p:nvPicPr>
        <p:blipFill>
          <a:blip r:embed="rId2"/>
          <a:stretch>
            <a:fillRect/>
          </a:stretch>
        </p:blipFill>
        <p:spPr>
          <a:xfrm>
            <a:off x="7845731" y="3751078"/>
            <a:ext cx="3925966" cy="2224327"/>
          </a:xfrm>
          <a:prstGeom prst="rect">
            <a:avLst/>
          </a:prstGeom>
        </p:spPr>
      </p:pic>
      <p:sp>
        <p:nvSpPr>
          <p:cNvPr id="6" name="Rectangle 5"/>
          <p:cNvSpPr/>
          <p:nvPr/>
        </p:nvSpPr>
        <p:spPr>
          <a:xfrm>
            <a:off x="8228186" y="5975405"/>
            <a:ext cx="593432" cy="369332"/>
          </a:xfrm>
          <a:prstGeom prst="rect">
            <a:avLst/>
          </a:prstGeom>
        </p:spPr>
        <p:txBody>
          <a:bodyPr wrap="none">
            <a:spAutoFit/>
          </a:bodyPr>
          <a:lstStyle/>
          <a:p>
            <a:r>
              <a:rPr lang="en-US" i="1" dirty="0" smtClean="0">
                <a:solidFill>
                  <a:srgbClr val="C00000"/>
                </a:solidFill>
              </a:rPr>
              <a:t>0.20</a:t>
            </a:r>
            <a:endParaRPr lang="en-US" dirty="0"/>
          </a:p>
        </p:txBody>
      </p:sp>
      <p:sp>
        <p:nvSpPr>
          <p:cNvPr id="9" name="Rectangle 8"/>
          <p:cNvSpPr/>
          <p:nvPr/>
        </p:nvSpPr>
        <p:spPr>
          <a:xfrm>
            <a:off x="9101085" y="6041737"/>
            <a:ext cx="3000245" cy="646331"/>
          </a:xfrm>
          <a:prstGeom prst="rect">
            <a:avLst/>
          </a:prstGeom>
        </p:spPr>
        <p:txBody>
          <a:bodyPr wrap="none">
            <a:spAutoFit/>
          </a:bodyPr>
          <a:lstStyle/>
          <a:p>
            <a:r>
              <a:rPr lang="en-US" i="1" dirty="0" smtClean="0">
                <a:solidFill>
                  <a:srgbClr val="C00000"/>
                </a:solidFill>
              </a:rPr>
              <a:t>Simulated Sample Proportions</a:t>
            </a:r>
          </a:p>
          <a:p>
            <a:r>
              <a:rPr lang="en-US" i="1" dirty="0" smtClean="0">
                <a:solidFill>
                  <a:srgbClr val="0070C0"/>
                </a:solidFill>
              </a:rPr>
              <a:t>Of size n=10</a:t>
            </a:r>
          </a:p>
        </p:txBody>
      </p:sp>
      <p:sp>
        <p:nvSpPr>
          <p:cNvPr id="11" name="Rectangle 10"/>
          <p:cNvSpPr/>
          <p:nvPr/>
        </p:nvSpPr>
        <p:spPr>
          <a:xfrm>
            <a:off x="9751592" y="3805284"/>
            <a:ext cx="2073003" cy="646331"/>
          </a:xfrm>
          <a:prstGeom prst="rect">
            <a:avLst/>
          </a:prstGeom>
        </p:spPr>
        <p:txBody>
          <a:bodyPr wrap="none">
            <a:spAutoFit/>
          </a:bodyPr>
          <a:lstStyle/>
          <a:p>
            <a:r>
              <a:rPr lang="en-US" i="1" dirty="0" smtClean="0">
                <a:solidFill>
                  <a:srgbClr val="C00000"/>
                </a:solidFill>
              </a:rPr>
              <a:t>Randomization </a:t>
            </a:r>
            <a:r>
              <a:rPr lang="en-US" i="1" dirty="0" err="1" smtClean="0">
                <a:solidFill>
                  <a:srgbClr val="C00000"/>
                </a:solidFill>
              </a:rPr>
              <a:t>Dist</a:t>
            </a:r>
            <a:endParaRPr lang="en-US" i="1" dirty="0" smtClean="0">
              <a:solidFill>
                <a:srgbClr val="C00000"/>
              </a:solidFill>
            </a:endParaRPr>
          </a:p>
          <a:p>
            <a:r>
              <a:rPr lang="en-US" i="1" dirty="0" smtClean="0">
                <a:solidFill>
                  <a:srgbClr val="C00000"/>
                </a:solidFill>
              </a:rPr>
              <a:t>Assumes Ho: p=0.20</a:t>
            </a:r>
          </a:p>
        </p:txBody>
      </p:sp>
      <mc:AlternateContent xmlns:mc="http://schemas.openxmlformats.org/markup-compatibility/2006">
        <mc:Choice xmlns:a14="http://schemas.microsoft.com/office/drawing/2010/main" Requires="a14">
          <p:sp>
            <p:nvSpPr>
              <p:cNvPr id="10" name="TextBox 9"/>
              <p:cNvSpPr txBox="1"/>
              <p:nvPr/>
            </p:nvSpPr>
            <p:spPr>
              <a:xfrm>
                <a:off x="490889" y="6229338"/>
                <a:ext cx="10135402" cy="523220"/>
              </a:xfrm>
              <a:prstGeom prst="rect">
                <a:avLst/>
              </a:prstGeom>
              <a:noFill/>
            </p:spPr>
            <p:txBody>
              <a:bodyPr wrap="square" rtlCol="0">
                <a:spAutoFit/>
              </a:bodyPr>
              <a:lstStyle/>
              <a:p>
                <a:r>
                  <a:rPr lang="en-US" sz="2800" i="1" dirty="0" smtClean="0">
                    <a:solidFill>
                      <a:srgbClr val="C00000"/>
                    </a:solidFill>
                  </a:rPr>
                  <a:t>Ho:</a:t>
                </a:r>
                <a:r>
                  <a:rPr lang="en-US" sz="2800" i="1" dirty="0" smtClean="0">
                    <a:solidFill>
                      <a:schemeClr val="tx1"/>
                    </a:solidFill>
                  </a:rPr>
                  <a:t> </a:t>
                </a:r>
                <a:r>
                  <a:rPr lang="en-US" sz="2800" i="1" dirty="0" smtClean="0">
                    <a:solidFill>
                      <a:srgbClr val="C00000"/>
                    </a:solidFill>
                  </a:rPr>
                  <a:t>p = 0.20</a:t>
                </a:r>
                <a:r>
                  <a:rPr lang="en-US" sz="2800" i="1" dirty="0" smtClean="0">
                    <a:solidFill>
                      <a:schemeClr val="tx1"/>
                    </a:solidFill>
                  </a:rPr>
                  <a:t>; </a:t>
                </a:r>
                <a:r>
                  <a:rPr lang="en-US" sz="2800" i="1" dirty="0" smtClean="0">
                    <a:solidFill>
                      <a:srgbClr val="C00000"/>
                    </a:solidFill>
                  </a:rPr>
                  <a:t>Ha: p </a:t>
                </a:r>
                <a:r>
                  <a:rPr lang="en-US" sz="2800" i="1" dirty="0" smtClean="0">
                    <a:solidFill>
                      <a:schemeClr val="tx1"/>
                    </a:solidFill>
                  </a:rPr>
                  <a:t>&lt; </a:t>
                </a:r>
                <a:r>
                  <a:rPr lang="en-US" sz="2800" i="1" dirty="0" smtClean="0">
                    <a:solidFill>
                      <a:srgbClr val="C00000"/>
                    </a:solidFill>
                  </a:rPr>
                  <a:t>0.20</a:t>
                </a:r>
                <a:r>
                  <a:rPr lang="en-US" sz="2800" i="1" dirty="0" smtClean="0">
                    <a:solidFill>
                      <a:schemeClr val="tx1"/>
                    </a:solidFill>
                  </a:rPr>
                  <a:t>  </a:t>
                </a:r>
                <a14:m>
                  <m:oMath xmlns:m="http://schemas.openxmlformats.org/officeDocument/2006/math">
                    <m:acc>
                      <m:accPr>
                        <m:chr m:val="̂"/>
                        <m:ctrlPr>
                          <a:rPr lang="en-US" sz="2800" i="1" smtClean="0">
                            <a:solidFill>
                              <a:schemeClr val="tx1"/>
                            </a:solidFill>
                            <a:latin typeface="Cambria Math" panose="02040503050406030204" pitchFamily="18" charset="0"/>
                          </a:rPr>
                        </m:ctrlPr>
                      </m:accPr>
                      <m:e>
                        <m:r>
                          <a:rPr lang="en-US" sz="2800" b="0" i="1" smtClean="0">
                            <a:solidFill>
                              <a:schemeClr val="tx1"/>
                            </a:solidFill>
                            <a:latin typeface="Cambria Math" panose="02040503050406030204" pitchFamily="18" charset="0"/>
                          </a:rPr>
                          <m:t>𝑝</m:t>
                        </m:r>
                      </m:e>
                    </m:acc>
                    <m:r>
                      <a:rPr lang="en-US" sz="2800" b="0" i="1" smtClean="0">
                        <a:solidFill>
                          <a:schemeClr val="tx1"/>
                        </a:solidFill>
                        <a:latin typeface="Cambria Math" panose="02040503050406030204" pitchFamily="18" charset="0"/>
                      </a:rPr>
                      <m:t>=0.</m:t>
                    </m:r>
                    <m:r>
                      <a:rPr lang="en-US" sz="2800" b="0" i="1" smtClean="0">
                        <a:solidFill>
                          <a:schemeClr val="tx1"/>
                        </a:solidFill>
                        <a:latin typeface="Cambria Math" panose="02040503050406030204" pitchFamily="18" charset="0"/>
                      </a:rPr>
                      <m:t>17 </m:t>
                    </m:r>
                  </m:oMath>
                </a14:m>
                <a:r>
                  <a:rPr lang="en-US" sz="2800" i="1" dirty="0" smtClean="0">
                    <a:solidFill>
                      <a:schemeClr val="tx1"/>
                    </a:solidFill>
                  </a:rPr>
                  <a:t> </a:t>
                </a:r>
                <a:r>
                  <a:rPr lang="en-US" sz="2800" i="1" dirty="0" smtClean="0">
                    <a:solidFill>
                      <a:srgbClr val="0070C0"/>
                    </a:solidFill>
                  </a:rPr>
                  <a:t>n=10</a:t>
                </a:r>
              </a:p>
            </p:txBody>
          </p:sp>
        </mc:Choice>
        <mc:Fallback>
          <p:sp>
            <p:nvSpPr>
              <p:cNvPr id="10" name="TextBox 9"/>
              <p:cNvSpPr txBox="1">
                <a:spLocks noRot="1" noChangeAspect="1" noMove="1" noResize="1" noEditPoints="1" noAdjustHandles="1" noChangeArrowheads="1" noChangeShapeType="1" noTextEdit="1"/>
              </p:cNvSpPr>
              <p:nvPr/>
            </p:nvSpPr>
            <p:spPr>
              <a:xfrm>
                <a:off x="490889" y="6229338"/>
                <a:ext cx="10135402" cy="523220"/>
              </a:xfrm>
              <a:prstGeom prst="rect">
                <a:avLst/>
              </a:prstGeom>
              <a:blipFill>
                <a:blip r:embed="rId3"/>
                <a:stretch>
                  <a:fillRect l="-1264" t="-11628" b="-32558"/>
                </a:stretch>
              </a:blipFill>
            </p:spPr>
            <p:txBody>
              <a:bodyPr/>
              <a:lstStyle/>
              <a:p>
                <a:r>
                  <a:rPr lang="en-US">
                    <a:noFill/>
                  </a:rPr>
                  <a:t> </a:t>
                </a:r>
              </a:p>
            </p:txBody>
          </p:sp>
        </mc:Fallback>
      </mc:AlternateContent>
      <p:cxnSp>
        <p:nvCxnSpPr>
          <p:cNvPr id="7" name="Straight Arrow Connector 6"/>
          <p:cNvCxnSpPr/>
          <p:nvPr/>
        </p:nvCxnSpPr>
        <p:spPr>
          <a:xfrm>
            <a:off x="8754241" y="6041737"/>
            <a:ext cx="236293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2228724"/>
      </p:ext>
    </p:extLst>
  </p:cSld>
  <p:clrMapOvr>
    <a:masterClrMapping/>
  </p:clrMapOvr>
  <p:transition>
    <p:cu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36884" y="318110"/>
            <a:ext cx="11656194" cy="355845"/>
          </a:xfrm>
          <a:prstGeom prst="rect">
            <a:avLst/>
          </a:prstGeom>
          <a:solidFill>
            <a:srgbClr val="9AB8CE"/>
          </a:solidFill>
        </p:spPr>
        <p:txBody>
          <a:bodyPr vert="horz" wrap="square" lIns="0" tIns="50334" rIns="0" bIns="0" rtlCol="0">
            <a:spAutoFit/>
          </a:bodyPr>
          <a:lstStyle/>
          <a:p>
            <a:pPr marL="118288">
              <a:spcBef>
                <a:spcPts val="396"/>
              </a:spcBef>
            </a:pPr>
            <a:r>
              <a:rPr sz="1982" dirty="0">
                <a:solidFill>
                  <a:srgbClr val="1A2E3D"/>
                </a:solidFill>
                <a:latin typeface="Arial"/>
                <a:cs typeface="Arial"/>
              </a:rPr>
              <a:t>Clicker</a:t>
            </a:r>
            <a:r>
              <a:rPr sz="1982" spc="-10" dirty="0">
                <a:solidFill>
                  <a:srgbClr val="1A2E3D"/>
                </a:solidFill>
                <a:latin typeface="Arial"/>
                <a:cs typeface="Arial"/>
              </a:rPr>
              <a:t> </a:t>
            </a:r>
            <a:r>
              <a:rPr sz="1982" spc="10" dirty="0">
                <a:solidFill>
                  <a:srgbClr val="1A2E3D"/>
                </a:solidFill>
                <a:latin typeface="Arial"/>
                <a:cs typeface="Arial"/>
              </a:rPr>
              <a:t>question</a:t>
            </a:r>
            <a:endParaRPr sz="1982">
              <a:latin typeface="Arial"/>
              <a:cs typeface="Arial"/>
            </a:endParaRPr>
          </a:p>
        </p:txBody>
      </p:sp>
      <p:sp>
        <p:nvSpPr>
          <p:cNvPr id="3" name="object 3"/>
          <p:cNvSpPr txBox="1">
            <a:spLocks noGrp="1"/>
          </p:cNvSpPr>
          <p:nvPr>
            <p:ph type="title"/>
          </p:nvPr>
        </p:nvSpPr>
        <p:spPr>
          <a:xfrm>
            <a:off x="336884" y="772789"/>
            <a:ext cx="11656194" cy="3355661"/>
          </a:xfrm>
          <a:prstGeom prst="rect">
            <a:avLst/>
          </a:prstGeom>
          <a:solidFill>
            <a:srgbClr val="D6E2EB"/>
          </a:solidFill>
        </p:spPr>
        <p:txBody>
          <a:bodyPr vert="horz" wrap="square" lIns="0" tIns="61657" rIns="0" bIns="0" rtlCol="0" anchor="ctr">
            <a:spAutoFit/>
          </a:bodyPr>
          <a:lstStyle/>
          <a:p>
            <a:pPr marL="118288" marR="184982">
              <a:lnSpc>
                <a:spcPct val="100000"/>
              </a:lnSpc>
              <a:spcBef>
                <a:spcPts val="484"/>
              </a:spcBef>
            </a:pPr>
            <a:r>
              <a:rPr lang="en-US" sz="2378" spc="-40" dirty="0" smtClean="0">
                <a:solidFill>
                  <a:srgbClr val="1A2E3D"/>
                </a:solidFill>
              </a:rPr>
              <a:t>A researcher has set up the following randomization test for </a:t>
            </a:r>
            <a:r>
              <a:rPr lang="en-US" sz="2378" i="1" spc="-40" dirty="0" smtClean="0">
                <a:solidFill>
                  <a:srgbClr val="1A2E3D"/>
                </a:solidFill>
              </a:rPr>
              <a:t>p</a:t>
            </a:r>
            <a:r>
              <a:rPr lang="en-US" sz="2378" spc="-40" dirty="0" smtClean="0">
                <a:solidFill>
                  <a:srgbClr val="1A2E3D"/>
                </a:solidFill>
              </a:rPr>
              <a:t>. What were her </a:t>
            </a:r>
            <a:r>
              <a:rPr lang="en-US" sz="2378" u="sng" spc="-40" dirty="0" smtClean="0">
                <a:solidFill>
                  <a:srgbClr val="1A2E3D"/>
                </a:solidFill>
              </a:rPr>
              <a:t>hypotheses</a:t>
            </a:r>
            <a:r>
              <a:rPr lang="en-US" sz="2378" spc="-40" dirty="0" smtClean="0">
                <a:solidFill>
                  <a:srgbClr val="1A2E3D"/>
                </a:solidFill>
              </a:rPr>
              <a:t>, </a:t>
            </a:r>
            <a:r>
              <a:rPr lang="en-US" sz="2378" u="sng" spc="-40" dirty="0" smtClean="0">
                <a:solidFill>
                  <a:srgbClr val="1A2E3D"/>
                </a:solidFill>
              </a:rPr>
              <a:t>observed sample proportion</a:t>
            </a:r>
            <a:r>
              <a:rPr lang="en-US" sz="2378" spc="-40" dirty="0" smtClean="0">
                <a:solidFill>
                  <a:srgbClr val="1A2E3D"/>
                </a:solidFill>
              </a:rPr>
              <a:t>, and </a:t>
            </a:r>
            <a:r>
              <a:rPr lang="en-US" sz="2378" u="sng" spc="-40" dirty="0" smtClean="0">
                <a:solidFill>
                  <a:srgbClr val="1A2E3D"/>
                </a:solidFill>
              </a:rPr>
              <a:t>sample size</a:t>
            </a:r>
            <a:r>
              <a:rPr lang="en-US" sz="2378" spc="-40" dirty="0" smtClean="0">
                <a:solidFill>
                  <a:srgbClr val="1A2E3D"/>
                </a:solidFill>
              </a:rPr>
              <a:t>?</a:t>
            </a:r>
            <a:br>
              <a:rPr lang="en-US" sz="2378" spc="-40" dirty="0" smtClean="0">
                <a:solidFill>
                  <a:srgbClr val="1A2E3D"/>
                </a:solidFill>
              </a:rPr>
            </a:br>
            <a:r>
              <a:rPr lang="en-US" sz="2378" spc="-40" dirty="0">
                <a:solidFill>
                  <a:srgbClr val="1A2E3D"/>
                </a:solidFill>
              </a:rPr>
              <a:t/>
            </a:r>
            <a:br>
              <a:rPr lang="en-US" sz="2378" spc="-40" dirty="0">
                <a:solidFill>
                  <a:srgbClr val="1A2E3D"/>
                </a:solidFill>
              </a:rPr>
            </a:br>
            <a:r>
              <a:rPr lang="en-US" sz="2378" spc="-40" dirty="0" smtClean="0">
                <a:solidFill>
                  <a:srgbClr val="1A2E3D"/>
                </a:solidFill>
              </a:rPr>
              <a:t/>
            </a:r>
            <a:br>
              <a:rPr lang="en-US" sz="2378" spc="-40" dirty="0" smtClean="0">
                <a:solidFill>
                  <a:srgbClr val="1A2E3D"/>
                </a:solidFill>
              </a:rPr>
            </a:br>
            <a:r>
              <a:rPr lang="en-US" sz="2378" spc="-40" dirty="0" smtClean="0">
                <a:solidFill>
                  <a:srgbClr val="1A2E3D"/>
                </a:solidFill>
              </a:rPr>
              <a:t/>
            </a:r>
            <a:br>
              <a:rPr lang="en-US" sz="2378" spc="-40" dirty="0" smtClean="0">
                <a:solidFill>
                  <a:srgbClr val="1A2E3D"/>
                </a:solidFill>
              </a:rPr>
            </a:br>
            <a:r>
              <a:rPr lang="en-US" sz="2378" spc="-40" dirty="0">
                <a:solidFill>
                  <a:srgbClr val="1A2E3D"/>
                </a:solidFill>
              </a:rPr>
              <a:t/>
            </a:r>
            <a:br>
              <a:rPr lang="en-US" sz="2378" spc="-40" dirty="0">
                <a:solidFill>
                  <a:srgbClr val="1A2E3D"/>
                </a:solidFill>
              </a:rPr>
            </a:br>
            <a:r>
              <a:rPr lang="en-US" sz="2378" spc="-40" dirty="0" smtClean="0">
                <a:solidFill>
                  <a:srgbClr val="1A2E3D"/>
                </a:solidFill>
              </a:rPr>
              <a:t/>
            </a:r>
            <a:br>
              <a:rPr lang="en-US" sz="2378" spc="-40" dirty="0" smtClean="0">
                <a:solidFill>
                  <a:srgbClr val="1A2E3D"/>
                </a:solidFill>
              </a:rPr>
            </a:br>
            <a:r>
              <a:rPr lang="en-US" sz="2378" spc="-40" dirty="0" smtClean="0">
                <a:solidFill>
                  <a:srgbClr val="1A2E3D"/>
                </a:solidFill>
              </a:rPr>
              <a:t/>
            </a:r>
            <a:br>
              <a:rPr lang="en-US" sz="2378" spc="-40" dirty="0" smtClean="0">
                <a:solidFill>
                  <a:srgbClr val="1A2E3D"/>
                </a:solidFill>
              </a:rPr>
            </a:br>
            <a:endParaRPr sz="2378" i="1" dirty="0">
              <a:latin typeface="Times New Roman"/>
              <a:cs typeface="Times New Roman"/>
            </a:endParaRPr>
          </a:p>
        </p:txBody>
      </p:sp>
      <p:sp>
        <p:nvSpPr>
          <p:cNvPr id="14" name="TextBox 13"/>
          <p:cNvSpPr txBox="1"/>
          <p:nvPr/>
        </p:nvSpPr>
        <p:spPr>
          <a:xfrm>
            <a:off x="683393" y="1628066"/>
            <a:ext cx="9365381" cy="2031325"/>
          </a:xfrm>
          <a:prstGeom prst="rect">
            <a:avLst/>
          </a:prstGeom>
          <a:noFill/>
          <a:ln w="19050">
            <a:solidFill>
              <a:schemeClr val="tx1"/>
            </a:solidFill>
          </a:ln>
        </p:spPr>
        <p:txBody>
          <a:bodyPr wrap="square" rtlCol="0">
            <a:spAutoFit/>
          </a:bodyPr>
          <a:lstStyle/>
          <a:p>
            <a:r>
              <a:rPr lang="en-US" b="1" dirty="0" smtClean="0"/>
              <a:t>Randomization Test for p</a:t>
            </a:r>
          </a:p>
          <a:p>
            <a:pPr marL="342900" indent="-342900">
              <a:buFont typeface="+mj-lt"/>
              <a:buAutoNum type="arabicPeriod"/>
            </a:pPr>
            <a:r>
              <a:rPr lang="en-US" dirty="0" smtClean="0"/>
              <a:t>Place </a:t>
            </a:r>
            <a:r>
              <a:rPr lang="en-US" dirty="0" smtClean="0">
                <a:solidFill>
                  <a:srgbClr val="C00000"/>
                </a:solidFill>
              </a:rPr>
              <a:t>100 chips in a bag, 20 red </a:t>
            </a:r>
            <a:r>
              <a:rPr lang="en-US" dirty="0" smtClean="0"/>
              <a:t>and 80 green.</a:t>
            </a:r>
          </a:p>
          <a:p>
            <a:pPr marL="342900" indent="-342900">
              <a:buFont typeface="+mj-lt"/>
              <a:buAutoNum type="arabicPeriod"/>
            </a:pPr>
            <a:r>
              <a:rPr lang="en-US" dirty="0" smtClean="0">
                <a:solidFill>
                  <a:srgbClr val="0070C0"/>
                </a:solidFill>
              </a:rPr>
              <a:t>Draw 10 chips from the bag </a:t>
            </a:r>
            <a:r>
              <a:rPr lang="en-US" dirty="0" smtClean="0">
                <a:solidFill>
                  <a:srgbClr val="C00000"/>
                </a:solidFill>
              </a:rPr>
              <a:t>with replacement</a:t>
            </a:r>
            <a:r>
              <a:rPr lang="en-US" dirty="0" smtClean="0"/>
              <a:t>.</a:t>
            </a:r>
          </a:p>
          <a:p>
            <a:pPr marL="342900" indent="-342900">
              <a:buFont typeface="+mj-lt"/>
              <a:buAutoNum type="arabicPeriod"/>
            </a:pPr>
            <a:r>
              <a:rPr lang="en-US" dirty="0" smtClean="0">
                <a:solidFill>
                  <a:srgbClr val="C00000"/>
                </a:solidFill>
              </a:rPr>
              <a:t>Note the proportion of the</a:t>
            </a:r>
            <a:r>
              <a:rPr lang="en-US" dirty="0" smtClean="0"/>
              <a:t> </a:t>
            </a:r>
            <a:r>
              <a:rPr lang="en-US" dirty="0" smtClean="0">
                <a:solidFill>
                  <a:srgbClr val="0070C0"/>
                </a:solidFill>
              </a:rPr>
              <a:t>10</a:t>
            </a:r>
            <a:r>
              <a:rPr lang="en-US" dirty="0" smtClean="0"/>
              <a:t> </a:t>
            </a:r>
            <a:r>
              <a:rPr lang="en-US" dirty="0" smtClean="0">
                <a:solidFill>
                  <a:srgbClr val="C00000"/>
                </a:solidFill>
              </a:rPr>
              <a:t>chips</a:t>
            </a:r>
            <a:r>
              <a:rPr lang="en-US" dirty="0" smtClean="0"/>
              <a:t> </a:t>
            </a:r>
            <a:r>
              <a:rPr lang="en-US" dirty="0" smtClean="0">
                <a:solidFill>
                  <a:srgbClr val="C00000"/>
                </a:solidFill>
              </a:rPr>
              <a:t>that were red</a:t>
            </a:r>
            <a:r>
              <a:rPr lang="en-US" dirty="0" smtClean="0"/>
              <a:t> and </a:t>
            </a:r>
            <a:r>
              <a:rPr lang="en-US" dirty="0" smtClean="0">
                <a:solidFill>
                  <a:srgbClr val="C00000"/>
                </a:solidFill>
              </a:rPr>
              <a:t>plot it in the randomization distribution</a:t>
            </a:r>
            <a:r>
              <a:rPr lang="en-US" dirty="0" smtClean="0"/>
              <a:t>.</a:t>
            </a:r>
          </a:p>
          <a:p>
            <a:pPr marL="342900" indent="-342900">
              <a:buFont typeface="+mj-lt"/>
              <a:buAutoNum type="arabicPeriod"/>
            </a:pPr>
            <a:r>
              <a:rPr lang="en-US" dirty="0" smtClean="0">
                <a:solidFill>
                  <a:srgbClr val="C00000"/>
                </a:solidFill>
              </a:rPr>
              <a:t>Repeat (2) and (3) many times.</a:t>
            </a:r>
          </a:p>
          <a:p>
            <a:pPr marL="342900" indent="-342900">
              <a:buFont typeface="+mj-lt"/>
              <a:buAutoNum type="arabicPeriod"/>
            </a:pPr>
            <a:r>
              <a:rPr lang="en-US" dirty="0" smtClean="0"/>
              <a:t>In the randomization distribution find the proportion of simulations where the </a:t>
            </a:r>
            <a:r>
              <a:rPr lang="en-US" dirty="0" smtClean="0">
                <a:solidFill>
                  <a:srgbClr val="00B050"/>
                </a:solidFill>
              </a:rPr>
              <a:t>sample proportion was 17% </a:t>
            </a:r>
            <a:r>
              <a:rPr lang="en-US" u="sng" dirty="0" smtClean="0">
                <a:solidFill>
                  <a:srgbClr val="00B050"/>
                </a:solidFill>
              </a:rPr>
              <a:t>or less</a:t>
            </a:r>
            <a:r>
              <a:rPr lang="en-US" dirty="0" smtClean="0"/>
              <a:t>.</a:t>
            </a:r>
          </a:p>
        </p:txBody>
      </p:sp>
      <p:pic>
        <p:nvPicPr>
          <p:cNvPr id="5" name="Picture 4"/>
          <p:cNvPicPr>
            <a:picLocks noChangeAspect="1"/>
          </p:cNvPicPr>
          <p:nvPr/>
        </p:nvPicPr>
        <p:blipFill>
          <a:blip r:embed="rId2"/>
          <a:stretch>
            <a:fillRect/>
          </a:stretch>
        </p:blipFill>
        <p:spPr>
          <a:xfrm>
            <a:off x="7845731" y="3751078"/>
            <a:ext cx="3925966" cy="2224327"/>
          </a:xfrm>
          <a:prstGeom prst="rect">
            <a:avLst/>
          </a:prstGeom>
        </p:spPr>
      </p:pic>
      <p:sp>
        <p:nvSpPr>
          <p:cNvPr id="6" name="Rectangle 5"/>
          <p:cNvSpPr/>
          <p:nvPr/>
        </p:nvSpPr>
        <p:spPr>
          <a:xfrm>
            <a:off x="8228186" y="5975405"/>
            <a:ext cx="593432" cy="369332"/>
          </a:xfrm>
          <a:prstGeom prst="rect">
            <a:avLst/>
          </a:prstGeom>
        </p:spPr>
        <p:txBody>
          <a:bodyPr wrap="none">
            <a:spAutoFit/>
          </a:bodyPr>
          <a:lstStyle/>
          <a:p>
            <a:r>
              <a:rPr lang="en-US" i="1" dirty="0" smtClean="0">
                <a:solidFill>
                  <a:srgbClr val="C00000"/>
                </a:solidFill>
              </a:rPr>
              <a:t>0.20</a:t>
            </a:r>
            <a:endParaRPr lang="en-US" dirty="0"/>
          </a:p>
        </p:txBody>
      </p:sp>
      <p:sp>
        <p:nvSpPr>
          <p:cNvPr id="9" name="Rectangle 8"/>
          <p:cNvSpPr/>
          <p:nvPr/>
        </p:nvSpPr>
        <p:spPr>
          <a:xfrm>
            <a:off x="9101085" y="6041737"/>
            <a:ext cx="3000245" cy="646331"/>
          </a:xfrm>
          <a:prstGeom prst="rect">
            <a:avLst/>
          </a:prstGeom>
        </p:spPr>
        <p:txBody>
          <a:bodyPr wrap="none">
            <a:spAutoFit/>
          </a:bodyPr>
          <a:lstStyle/>
          <a:p>
            <a:r>
              <a:rPr lang="en-US" i="1" dirty="0" smtClean="0">
                <a:solidFill>
                  <a:srgbClr val="C00000"/>
                </a:solidFill>
              </a:rPr>
              <a:t>Simulated Sample Proportions</a:t>
            </a:r>
          </a:p>
          <a:p>
            <a:r>
              <a:rPr lang="en-US" i="1" dirty="0" smtClean="0">
                <a:solidFill>
                  <a:srgbClr val="0070C0"/>
                </a:solidFill>
              </a:rPr>
              <a:t>Of size n=10</a:t>
            </a:r>
          </a:p>
        </p:txBody>
      </p:sp>
      <p:sp>
        <p:nvSpPr>
          <p:cNvPr id="11" name="Rectangle 10"/>
          <p:cNvSpPr/>
          <p:nvPr/>
        </p:nvSpPr>
        <p:spPr>
          <a:xfrm>
            <a:off x="9751592" y="3805284"/>
            <a:ext cx="2073003" cy="646331"/>
          </a:xfrm>
          <a:prstGeom prst="rect">
            <a:avLst/>
          </a:prstGeom>
        </p:spPr>
        <p:txBody>
          <a:bodyPr wrap="none">
            <a:spAutoFit/>
          </a:bodyPr>
          <a:lstStyle/>
          <a:p>
            <a:r>
              <a:rPr lang="en-US" i="1" dirty="0" smtClean="0">
                <a:solidFill>
                  <a:srgbClr val="C00000"/>
                </a:solidFill>
              </a:rPr>
              <a:t>Randomization </a:t>
            </a:r>
            <a:r>
              <a:rPr lang="en-US" i="1" dirty="0" err="1" smtClean="0">
                <a:solidFill>
                  <a:srgbClr val="C00000"/>
                </a:solidFill>
              </a:rPr>
              <a:t>Dist</a:t>
            </a:r>
            <a:endParaRPr lang="en-US" i="1" dirty="0" smtClean="0">
              <a:solidFill>
                <a:srgbClr val="C00000"/>
              </a:solidFill>
            </a:endParaRPr>
          </a:p>
          <a:p>
            <a:r>
              <a:rPr lang="en-US" i="1" dirty="0" smtClean="0">
                <a:solidFill>
                  <a:srgbClr val="C00000"/>
                </a:solidFill>
              </a:rPr>
              <a:t>Assumes Ho: p=0.20</a:t>
            </a:r>
          </a:p>
        </p:txBody>
      </p:sp>
      <mc:AlternateContent xmlns:mc="http://schemas.openxmlformats.org/markup-compatibility/2006">
        <mc:Choice xmlns:a14="http://schemas.microsoft.com/office/drawing/2010/main" Requires="a14">
          <p:sp>
            <p:nvSpPr>
              <p:cNvPr id="10" name="TextBox 9"/>
              <p:cNvSpPr txBox="1"/>
              <p:nvPr/>
            </p:nvSpPr>
            <p:spPr>
              <a:xfrm>
                <a:off x="490889" y="6229338"/>
                <a:ext cx="10135402" cy="523220"/>
              </a:xfrm>
              <a:prstGeom prst="rect">
                <a:avLst/>
              </a:prstGeom>
              <a:noFill/>
            </p:spPr>
            <p:txBody>
              <a:bodyPr wrap="square" rtlCol="0">
                <a:spAutoFit/>
              </a:bodyPr>
              <a:lstStyle/>
              <a:p>
                <a:r>
                  <a:rPr lang="en-US" sz="2800" i="1" dirty="0" smtClean="0">
                    <a:solidFill>
                      <a:srgbClr val="C00000"/>
                    </a:solidFill>
                  </a:rPr>
                  <a:t>Ho:</a:t>
                </a:r>
                <a:r>
                  <a:rPr lang="en-US" sz="2800" i="1" dirty="0" smtClean="0">
                    <a:solidFill>
                      <a:schemeClr val="tx1"/>
                    </a:solidFill>
                  </a:rPr>
                  <a:t> </a:t>
                </a:r>
                <a:r>
                  <a:rPr lang="en-US" sz="2800" i="1" dirty="0" smtClean="0">
                    <a:solidFill>
                      <a:srgbClr val="C00000"/>
                    </a:solidFill>
                  </a:rPr>
                  <a:t>p = 0.20</a:t>
                </a:r>
                <a:r>
                  <a:rPr lang="en-US" sz="2800" i="1" dirty="0" smtClean="0">
                    <a:solidFill>
                      <a:schemeClr val="tx1"/>
                    </a:solidFill>
                  </a:rPr>
                  <a:t>; </a:t>
                </a:r>
                <a:r>
                  <a:rPr lang="en-US" sz="2800" i="1" dirty="0" smtClean="0">
                    <a:solidFill>
                      <a:srgbClr val="C00000"/>
                    </a:solidFill>
                  </a:rPr>
                  <a:t>Ha: p </a:t>
                </a:r>
                <a:r>
                  <a:rPr lang="en-US" sz="2800" i="1" dirty="0" smtClean="0">
                    <a:solidFill>
                      <a:srgbClr val="00B050"/>
                    </a:solidFill>
                  </a:rPr>
                  <a:t>&lt;</a:t>
                </a:r>
                <a:r>
                  <a:rPr lang="en-US" sz="2800" i="1" dirty="0" smtClean="0">
                    <a:solidFill>
                      <a:schemeClr val="tx1"/>
                    </a:solidFill>
                  </a:rPr>
                  <a:t> </a:t>
                </a:r>
                <a:r>
                  <a:rPr lang="en-US" sz="2800" i="1" dirty="0" smtClean="0">
                    <a:solidFill>
                      <a:srgbClr val="C00000"/>
                    </a:solidFill>
                  </a:rPr>
                  <a:t>0.20</a:t>
                </a:r>
                <a:r>
                  <a:rPr lang="en-US" sz="2800" i="1" dirty="0" smtClean="0">
                    <a:solidFill>
                      <a:schemeClr val="tx1"/>
                    </a:solidFill>
                  </a:rPr>
                  <a:t>  </a:t>
                </a:r>
                <a14:m>
                  <m:oMath xmlns:m="http://schemas.openxmlformats.org/officeDocument/2006/math">
                    <m:acc>
                      <m:accPr>
                        <m:chr m:val="̂"/>
                        <m:ctrlPr>
                          <a:rPr lang="en-US" sz="2800" i="1" smtClean="0">
                            <a:solidFill>
                              <a:srgbClr val="00B050"/>
                            </a:solidFill>
                            <a:latin typeface="Cambria Math" panose="02040503050406030204" pitchFamily="18" charset="0"/>
                          </a:rPr>
                        </m:ctrlPr>
                      </m:accPr>
                      <m:e>
                        <m:r>
                          <a:rPr lang="en-US" sz="2800" b="0" i="1" smtClean="0">
                            <a:solidFill>
                              <a:srgbClr val="00B050"/>
                            </a:solidFill>
                            <a:latin typeface="Cambria Math" panose="02040503050406030204" pitchFamily="18" charset="0"/>
                          </a:rPr>
                          <m:t>𝑝</m:t>
                        </m:r>
                      </m:e>
                    </m:acc>
                    <m:r>
                      <a:rPr lang="en-US" sz="2800" b="0" i="1" smtClean="0">
                        <a:solidFill>
                          <a:srgbClr val="00B050"/>
                        </a:solidFill>
                        <a:latin typeface="Cambria Math" panose="02040503050406030204" pitchFamily="18" charset="0"/>
                      </a:rPr>
                      <m:t>=0.</m:t>
                    </m:r>
                    <m:r>
                      <a:rPr lang="en-US" sz="2800" b="0" i="1" smtClean="0">
                        <a:solidFill>
                          <a:srgbClr val="00B050"/>
                        </a:solidFill>
                        <a:latin typeface="Cambria Math" panose="02040503050406030204" pitchFamily="18" charset="0"/>
                      </a:rPr>
                      <m:t>17 </m:t>
                    </m:r>
                  </m:oMath>
                </a14:m>
                <a:r>
                  <a:rPr lang="en-US" sz="2800" i="1" dirty="0" smtClean="0">
                    <a:solidFill>
                      <a:srgbClr val="00B050"/>
                    </a:solidFill>
                  </a:rPr>
                  <a:t> </a:t>
                </a:r>
                <a:r>
                  <a:rPr lang="en-US" sz="2800" i="1" dirty="0" smtClean="0">
                    <a:solidFill>
                      <a:srgbClr val="0070C0"/>
                    </a:solidFill>
                  </a:rPr>
                  <a:t>n=10</a:t>
                </a:r>
              </a:p>
            </p:txBody>
          </p:sp>
        </mc:Choice>
        <mc:Fallback>
          <p:sp>
            <p:nvSpPr>
              <p:cNvPr id="10" name="TextBox 9"/>
              <p:cNvSpPr txBox="1">
                <a:spLocks noRot="1" noChangeAspect="1" noMove="1" noResize="1" noEditPoints="1" noAdjustHandles="1" noChangeArrowheads="1" noChangeShapeType="1" noTextEdit="1"/>
              </p:cNvSpPr>
              <p:nvPr/>
            </p:nvSpPr>
            <p:spPr>
              <a:xfrm>
                <a:off x="490889" y="6229338"/>
                <a:ext cx="10135402" cy="523220"/>
              </a:xfrm>
              <a:prstGeom prst="rect">
                <a:avLst/>
              </a:prstGeom>
              <a:blipFill>
                <a:blip r:embed="rId3"/>
                <a:stretch>
                  <a:fillRect l="-1264" t="-11628" b="-32558"/>
                </a:stretch>
              </a:blipFill>
            </p:spPr>
            <p:txBody>
              <a:bodyPr/>
              <a:lstStyle/>
              <a:p>
                <a:r>
                  <a:rPr lang="en-US">
                    <a:noFill/>
                  </a:rPr>
                  <a:t> </a:t>
                </a:r>
              </a:p>
            </p:txBody>
          </p:sp>
        </mc:Fallback>
      </mc:AlternateContent>
      <p:cxnSp>
        <p:nvCxnSpPr>
          <p:cNvPr id="7" name="Straight Arrow Connector 6"/>
          <p:cNvCxnSpPr/>
          <p:nvPr/>
        </p:nvCxnSpPr>
        <p:spPr>
          <a:xfrm>
            <a:off x="8754241" y="6041737"/>
            <a:ext cx="236293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025286"/>
      </p:ext>
    </p:extLst>
  </p:cSld>
  <p:clrMapOvr>
    <a:masterClrMapping/>
  </p:clrMapOvr>
  <p:transition>
    <p:cu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p:cNvSpPr txBox="1"/>
              <p:nvPr/>
            </p:nvSpPr>
            <p:spPr>
              <a:xfrm>
                <a:off x="625642" y="375386"/>
                <a:ext cx="9221002" cy="3416320"/>
              </a:xfrm>
              <a:prstGeom prst="rect">
                <a:avLst/>
              </a:prstGeom>
              <a:noFill/>
            </p:spPr>
            <p:txBody>
              <a:bodyPr wrap="square" rtlCol="0">
                <a:spAutoFit/>
              </a:bodyPr>
              <a:lstStyle/>
              <a:p>
                <a:r>
                  <a:rPr lang="en-US" sz="5400" b="1" dirty="0" smtClean="0"/>
                  <a:t>What can we say and do with the sampling distribution of </a:t>
                </a:r>
                <a14:m>
                  <m:oMath xmlns:m="http://schemas.openxmlformats.org/officeDocument/2006/math">
                    <m:acc>
                      <m:accPr>
                        <m:chr m:val="̂"/>
                        <m:ctrlPr>
                          <a:rPr lang="en-US" sz="5400" b="1" i="1" smtClean="0">
                            <a:latin typeface="Cambria Math" panose="02040503050406030204" pitchFamily="18" charset="0"/>
                          </a:rPr>
                        </m:ctrlPr>
                      </m:accPr>
                      <m:e>
                        <m:r>
                          <a:rPr lang="en-US" sz="5400" b="1" i="1" smtClean="0">
                            <a:latin typeface="Cambria Math" panose="02040503050406030204" pitchFamily="18" charset="0"/>
                          </a:rPr>
                          <m:t>𝒑</m:t>
                        </m:r>
                      </m:e>
                    </m:acc>
                  </m:oMath>
                </a14:m>
                <a:r>
                  <a:rPr lang="en-US" sz="5400" b="1" dirty="0" smtClean="0"/>
                  <a:t> when CLT conditions are/aren’t met?</a:t>
                </a:r>
                <a:endParaRPr lang="en-US" sz="5400" b="1" dirty="0"/>
              </a:p>
            </p:txBody>
          </p:sp>
        </mc:Choice>
        <mc:Fallback>
          <p:sp>
            <p:nvSpPr>
              <p:cNvPr id="2" name="TextBox 1"/>
              <p:cNvSpPr txBox="1">
                <a:spLocks noRot="1" noChangeAspect="1" noMove="1" noResize="1" noEditPoints="1" noAdjustHandles="1" noChangeArrowheads="1" noChangeShapeType="1" noTextEdit="1"/>
              </p:cNvSpPr>
              <p:nvPr/>
            </p:nvSpPr>
            <p:spPr>
              <a:xfrm>
                <a:off x="625642" y="375386"/>
                <a:ext cx="9221002" cy="3416320"/>
              </a:xfrm>
              <a:prstGeom prst="rect">
                <a:avLst/>
              </a:prstGeom>
              <a:blipFill>
                <a:blip r:embed="rId2"/>
                <a:stretch>
                  <a:fillRect l="-3571" t="-5000" r="-3505" b="-10000"/>
                </a:stretch>
              </a:blipFill>
            </p:spPr>
            <p:txBody>
              <a:bodyPr/>
              <a:lstStyle/>
              <a:p>
                <a:r>
                  <a:rPr lang="en-US">
                    <a:noFill/>
                  </a:rPr>
                  <a:t> </a:t>
                </a:r>
              </a:p>
            </p:txBody>
          </p:sp>
        </mc:Fallback>
      </mc:AlternateContent>
      <p:pic>
        <p:nvPicPr>
          <p:cNvPr id="4" name="Picture 3"/>
          <p:cNvPicPr>
            <a:picLocks noChangeAspect="1"/>
          </p:cNvPicPr>
          <p:nvPr/>
        </p:nvPicPr>
        <p:blipFill>
          <a:blip r:embed="rId3"/>
          <a:stretch>
            <a:fillRect/>
          </a:stretch>
        </p:blipFill>
        <p:spPr>
          <a:xfrm>
            <a:off x="8038236" y="4280467"/>
            <a:ext cx="3925966" cy="2224327"/>
          </a:xfrm>
          <a:prstGeom prst="rect">
            <a:avLst/>
          </a:prstGeom>
        </p:spPr>
      </p:pic>
    </p:spTree>
    <p:extLst>
      <p:ext uri="{BB962C8B-B14F-4D97-AF65-F5344CB8AC3E}">
        <p14:creationId xmlns:p14="http://schemas.microsoft.com/office/powerpoint/2010/main" val="430867462"/>
      </p:ext>
    </p:extLst>
  </p:cSld>
  <p:clrMapOvr>
    <a:masterClrMapping/>
  </p:clrMapOvr>
  <p:transition>
    <p:cu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36884" y="318110"/>
            <a:ext cx="11656194" cy="355845"/>
          </a:xfrm>
          <a:prstGeom prst="rect">
            <a:avLst/>
          </a:prstGeom>
          <a:solidFill>
            <a:srgbClr val="9AB8CE"/>
          </a:solidFill>
        </p:spPr>
        <p:txBody>
          <a:bodyPr vert="horz" wrap="square" lIns="0" tIns="50334" rIns="0" bIns="0" rtlCol="0">
            <a:spAutoFit/>
          </a:bodyPr>
          <a:lstStyle/>
          <a:p>
            <a:pPr marL="118288">
              <a:spcBef>
                <a:spcPts val="396"/>
              </a:spcBef>
            </a:pPr>
            <a:r>
              <a:rPr sz="1982" dirty="0">
                <a:solidFill>
                  <a:srgbClr val="1A2E3D"/>
                </a:solidFill>
                <a:latin typeface="Arial"/>
                <a:cs typeface="Arial"/>
              </a:rPr>
              <a:t>Clicker</a:t>
            </a:r>
            <a:r>
              <a:rPr sz="1982" spc="-10" dirty="0">
                <a:solidFill>
                  <a:srgbClr val="1A2E3D"/>
                </a:solidFill>
                <a:latin typeface="Arial"/>
                <a:cs typeface="Arial"/>
              </a:rPr>
              <a:t> </a:t>
            </a:r>
            <a:r>
              <a:rPr sz="1982" spc="10" dirty="0">
                <a:solidFill>
                  <a:srgbClr val="1A2E3D"/>
                </a:solidFill>
                <a:latin typeface="Arial"/>
                <a:cs typeface="Arial"/>
              </a:rPr>
              <a:t>question</a:t>
            </a:r>
            <a:endParaRPr sz="1982">
              <a:latin typeface="Arial"/>
              <a:cs typeface="Arial"/>
            </a:endParaRPr>
          </a:p>
        </p:txBody>
      </p:sp>
      <p:sp>
        <p:nvSpPr>
          <p:cNvPr id="3" name="object 3"/>
          <p:cNvSpPr txBox="1">
            <a:spLocks noGrp="1"/>
          </p:cNvSpPr>
          <p:nvPr>
            <p:ph type="title"/>
          </p:nvPr>
        </p:nvSpPr>
        <p:spPr>
          <a:xfrm>
            <a:off x="413886" y="791978"/>
            <a:ext cx="11656194" cy="3355661"/>
          </a:xfrm>
          <a:prstGeom prst="rect">
            <a:avLst/>
          </a:prstGeom>
          <a:solidFill>
            <a:srgbClr val="D6E2EB"/>
          </a:solidFill>
        </p:spPr>
        <p:txBody>
          <a:bodyPr vert="horz" wrap="square" lIns="0" tIns="61657" rIns="0" bIns="0" rtlCol="0" anchor="ctr">
            <a:spAutoFit/>
          </a:bodyPr>
          <a:lstStyle/>
          <a:p>
            <a:pPr marL="118288" marR="184982">
              <a:lnSpc>
                <a:spcPct val="100000"/>
              </a:lnSpc>
              <a:spcBef>
                <a:spcPts val="484"/>
              </a:spcBef>
            </a:pPr>
            <a:r>
              <a:rPr lang="en-US" sz="2378" dirty="0" smtClean="0">
                <a:latin typeface="Times New Roman"/>
                <a:cs typeface="Times New Roman"/>
              </a:rPr>
              <a:t>We would like to test if the proportion of Duke students that are only-children is larger than 0.10. We collected a random sample of 60 Duke students and found that 0.25 are only-children. Which of the following is true?</a:t>
            </a:r>
            <a:br>
              <a:rPr lang="en-US" sz="2378" dirty="0" smtClean="0">
                <a:latin typeface="Times New Roman"/>
                <a:cs typeface="Times New Roman"/>
              </a:rPr>
            </a:br>
            <a:r>
              <a:rPr lang="en-US" sz="2378" dirty="0">
                <a:latin typeface="Times New Roman"/>
                <a:cs typeface="Times New Roman"/>
              </a:rPr>
              <a:t/>
            </a:r>
            <a:br>
              <a:rPr lang="en-US" sz="2378" dirty="0">
                <a:latin typeface="Times New Roman"/>
                <a:cs typeface="Times New Roman"/>
              </a:rPr>
            </a:br>
            <a:r>
              <a:rPr lang="en-US" sz="2378" dirty="0" smtClean="0">
                <a:latin typeface="Times New Roman"/>
                <a:cs typeface="Times New Roman"/>
              </a:rPr>
              <a:t/>
            </a:r>
            <a:br>
              <a:rPr lang="en-US" sz="2378" dirty="0" smtClean="0">
                <a:latin typeface="Times New Roman"/>
                <a:cs typeface="Times New Roman"/>
              </a:rPr>
            </a:br>
            <a:r>
              <a:rPr lang="en-US" sz="2378" dirty="0">
                <a:latin typeface="Times New Roman"/>
                <a:cs typeface="Times New Roman"/>
              </a:rPr>
              <a:t/>
            </a:r>
            <a:br>
              <a:rPr lang="en-US" sz="2378" dirty="0">
                <a:latin typeface="Times New Roman"/>
                <a:cs typeface="Times New Roman"/>
              </a:rPr>
            </a:br>
            <a:r>
              <a:rPr lang="en-US" sz="2378" dirty="0" smtClean="0">
                <a:latin typeface="Times New Roman"/>
                <a:cs typeface="Times New Roman"/>
              </a:rPr>
              <a:t/>
            </a:r>
            <a:br>
              <a:rPr lang="en-US" sz="2378" dirty="0" smtClean="0">
                <a:latin typeface="Times New Roman"/>
                <a:cs typeface="Times New Roman"/>
              </a:rPr>
            </a:br>
            <a:r>
              <a:rPr lang="en-US" sz="2378" dirty="0">
                <a:latin typeface="Times New Roman"/>
                <a:cs typeface="Times New Roman"/>
              </a:rPr>
              <a:t/>
            </a:r>
            <a:br>
              <a:rPr lang="en-US" sz="2378" dirty="0">
                <a:latin typeface="Times New Roman"/>
                <a:cs typeface="Times New Roman"/>
              </a:rPr>
            </a:br>
            <a:endParaRPr sz="2378" dirty="0">
              <a:latin typeface="Times New Roman"/>
              <a:cs typeface="Times New Roman"/>
            </a:endParaRPr>
          </a:p>
        </p:txBody>
      </p:sp>
      <mc:AlternateContent xmlns:mc="http://schemas.openxmlformats.org/markup-compatibility/2006">
        <mc:Choice xmlns:a14="http://schemas.microsoft.com/office/drawing/2010/main" Requires="a14">
          <p:sp>
            <p:nvSpPr>
              <p:cNvPr id="4" name="TextBox 3"/>
              <p:cNvSpPr txBox="1"/>
              <p:nvPr/>
            </p:nvSpPr>
            <p:spPr>
              <a:xfrm>
                <a:off x="1482292" y="2074649"/>
                <a:ext cx="10510786" cy="1938992"/>
              </a:xfrm>
              <a:prstGeom prst="rect">
                <a:avLst/>
              </a:prstGeom>
              <a:noFill/>
            </p:spPr>
            <p:txBody>
              <a:bodyPr wrap="square" rtlCol="0">
                <a:spAutoFit/>
              </a:bodyPr>
              <a:lstStyle/>
              <a:p>
                <a:pPr marL="514350" indent="-514350">
                  <a:buFont typeface="+mj-lt"/>
                  <a:buAutoNum type="romanUcPeriod"/>
                </a:pPr>
                <a:r>
                  <a:rPr lang="en-US" sz="2400" dirty="0" smtClean="0"/>
                  <a:t>If we assume Ho, the sampling distribution for </a:t>
                </a:r>
                <a14:m>
                  <m:oMath xmlns:m="http://schemas.openxmlformats.org/officeDocument/2006/math">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𝑝</m:t>
                        </m:r>
                      </m:e>
                    </m:acc>
                  </m:oMath>
                </a14:m>
                <a:r>
                  <a:rPr lang="en-US" sz="2400" dirty="0" smtClean="0"/>
                  <a:t> is unimodal and symmetric.</a:t>
                </a:r>
              </a:p>
              <a:p>
                <a:pPr marL="342900" indent="-342900">
                  <a:buFont typeface="+mj-lt"/>
                  <a:buAutoNum type="romanUcPeriod"/>
                </a:pPr>
                <a:r>
                  <a:rPr lang="en-US" sz="2400" dirty="0" smtClean="0"/>
                  <a:t>If we assume Ho, t</a:t>
                </a:r>
                <a:r>
                  <a:rPr lang="en-US" sz="2400" dirty="0" smtClean="0"/>
                  <a:t>he sampling distribution for </a:t>
                </a:r>
                <a14:m>
                  <m:oMath xmlns:m="http://schemas.openxmlformats.org/officeDocument/2006/math">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𝑝</m:t>
                        </m:r>
                      </m:e>
                    </m:acc>
                  </m:oMath>
                </a14:m>
                <a:r>
                  <a:rPr lang="en-US" sz="2400" dirty="0" smtClean="0"/>
                  <a:t> is left-skewed.</a:t>
                </a:r>
              </a:p>
              <a:p>
                <a:pPr marL="342900" indent="-342900">
                  <a:buFont typeface="+mj-lt"/>
                  <a:buAutoNum type="romanUcPeriod"/>
                </a:pPr>
                <a:r>
                  <a:rPr lang="en-US" sz="2400" dirty="0" smtClean="0"/>
                  <a:t>If we assume Ho, t</a:t>
                </a:r>
                <a:r>
                  <a:rPr lang="en-US" sz="2400" dirty="0" smtClean="0"/>
                  <a:t>he sampling distribution for </a:t>
                </a:r>
                <a14:m>
                  <m:oMath xmlns:m="http://schemas.openxmlformats.org/officeDocument/2006/math">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𝑝</m:t>
                        </m:r>
                      </m:e>
                    </m:acc>
                  </m:oMath>
                </a14:m>
                <a:r>
                  <a:rPr lang="en-US" sz="2400" dirty="0" smtClean="0"/>
                  <a:t> is right skewed.</a:t>
                </a:r>
              </a:p>
              <a:p>
                <a:pPr marL="342900" indent="-342900">
                  <a:buFont typeface="+mj-lt"/>
                  <a:buAutoNum type="romanUcPeriod"/>
                </a:pPr>
                <a:r>
                  <a:rPr lang="en-US" sz="2400" dirty="0" smtClean="0"/>
                  <a:t>We can conduct this hypothesis test with Central Limit Theorem methods.</a:t>
                </a:r>
              </a:p>
              <a:p>
                <a:pPr marL="342900" indent="-342900">
                  <a:buFont typeface="+mj-lt"/>
                  <a:buAutoNum type="romanUcPeriod"/>
                </a:pPr>
                <a:r>
                  <a:rPr lang="en-US" sz="2400" dirty="0" smtClean="0"/>
                  <a:t>We can create a confidence interval with Central Limit Theorem methods.</a:t>
                </a:r>
              </a:p>
            </p:txBody>
          </p:sp>
        </mc:Choice>
        <mc:Fallback>
          <p:sp>
            <p:nvSpPr>
              <p:cNvPr id="4" name="TextBox 3"/>
              <p:cNvSpPr txBox="1">
                <a:spLocks noRot="1" noChangeAspect="1" noMove="1" noResize="1" noEditPoints="1" noAdjustHandles="1" noChangeArrowheads="1" noChangeShapeType="1" noTextEdit="1"/>
              </p:cNvSpPr>
              <p:nvPr/>
            </p:nvSpPr>
            <p:spPr>
              <a:xfrm>
                <a:off x="1482292" y="2074649"/>
                <a:ext cx="10510786" cy="1938992"/>
              </a:xfrm>
              <a:prstGeom prst="rect">
                <a:avLst/>
              </a:prstGeom>
              <a:blipFill>
                <a:blip r:embed="rId2"/>
                <a:stretch>
                  <a:fillRect l="-928" t="-2830" b="-6604"/>
                </a:stretch>
              </a:blipFill>
            </p:spPr>
            <p:txBody>
              <a:bodyPr/>
              <a:lstStyle/>
              <a:p>
                <a:r>
                  <a:rPr lang="en-US">
                    <a:noFill/>
                  </a:rPr>
                  <a:t> </a:t>
                </a:r>
              </a:p>
            </p:txBody>
          </p:sp>
        </mc:Fallback>
      </mc:AlternateContent>
      <p:sp>
        <p:nvSpPr>
          <p:cNvPr id="12" name="TextBox 11"/>
          <p:cNvSpPr txBox="1"/>
          <p:nvPr/>
        </p:nvSpPr>
        <p:spPr>
          <a:xfrm>
            <a:off x="582329" y="4281638"/>
            <a:ext cx="11165304" cy="3046988"/>
          </a:xfrm>
          <a:prstGeom prst="rect">
            <a:avLst/>
          </a:prstGeom>
          <a:noFill/>
        </p:spPr>
        <p:txBody>
          <a:bodyPr wrap="square" rtlCol="0">
            <a:spAutoFit/>
          </a:bodyPr>
          <a:lstStyle/>
          <a:p>
            <a:pPr marL="514350" indent="-514350">
              <a:buFont typeface="+mj-lt"/>
              <a:buAutoNum type="alphaLcParenR"/>
            </a:pPr>
            <a:r>
              <a:rPr lang="en-US" sz="2400" dirty="0" smtClean="0"/>
              <a:t>I, IV, and V</a:t>
            </a:r>
          </a:p>
          <a:p>
            <a:pPr marL="514350" indent="-514350">
              <a:buFont typeface="+mj-lt"/>
              <a:buAutoNum type="alphaLcParenR"/>
            </a:pPr>
            <a:r>
              <a:rPr lang="en-US" sz="2400" dirty="0" smtClean="0"/>
              <a:t>II</a:t>
            </a:r>
          </a:p>
          <a:p>
            <a:pPr marL="514350" indent="-514350">
              <a:buFont typeface="+mj-lt"/>
              <a:buAutoNum type="alphaLcParenR"/>
            </a:pPr>
            <a:r>
              <a:rPr lang="en-US" sz="2400" dirty="0" smtClean="0"/>
              <a:t>III</a:t>
            </a:r>
          </a:p>
          <a:p>
            <a:pPr marL="514350" indent="-514350">
              <a:buFont typeface="+mj-lt"/>
              <a:buAutoNum type="alphaLcParenR"/>
            </a:pPr>
            <a:r>
              <a:rPr lang="en-US" sz="2400" dirty="0" smtClean="0"/>
              <a:t>III and V</a:t>
            </a:r>
          </a:p>
          <a:p>
            <a:pPr marL="514350" indent="-514350">
              <a:buFont typeface="+mj-lt"/>
              <a:buAutoNum type="alphaLcParenR"/>
            </a:pPr>
            <a:r>
              <a:rPr lang="en-US" sz="2400" dirty="0" smtClean="0"/>
              <a:t>I and V</a:t>
            </a:r>
          </a:p>
          <a:p>
            <a:pPr marL="514350" indent="-514350">
              <a:buFont typeface="+mj-lt"/>
              <a:buAutoNum type="alphaLcParenR"/>
            </a:pPr>
            <a:endParaRPr lang="en-US" sz="2400" dirty="0" smtClean="0"/>
          </a:p>
          <a:p>
            <a:pPr marL="514350" indent="-514350">
              <a:buFont typeface="+mj-lt"/>
              <a:buAutoNum type="alphaLcParenR"/>
            </a:pPr>
            <a:endParaRPr lang="en-US" sz="2400" dirty="0" smtClean="0"/>
          </a:p>
          <a:p>
            <a:pPr marL="514350" indent="-514350">
              <a:buFont typeface="+mj-lt"/>
              <a:buAutoNum type="alphaLcParenR"/>
            </a:pPr>
            <a:endParaRPr lang="en-US" sz="2400" dirty="0" smtClean="0"/>
          </a:p>
        </p:txBody>
      </p:sp>
    </p:spTree>
    <p:extLst>
      <p:ext uri="{BB962C8B-B14F-4D97-AF65-F5344CB8AC3E}">
        <p14:creationId xmlns:p14="http://schemas.microsoft.com/office/powerpoint/2010/main" val="3463762958"/>
      </p:ext>
    </p:extLst>
  </p:cSld>
  <p:clrMapOvr>
    <a:masterClrMapping/>
  </p:clrMapOvr>
  <p:transition>
    <p:cu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36884" y="318110"/>
            <a:ext cx="11656194" cy="355845"/>
          </a:xfrm>
          <a:prstGeom prst="rect">
            <a:avLst/>
          </a:prstGeom>
          <a:solidFill>
            <a:srgbClr val="9AB8CE"/>
          </a:solidFill>
        </p:spPr>
        <p:txBody>
          <a:bodyPr vert="horz" wrap="square" lIns="0" tIns="50334" rIns="0" bIns="0" rtlCol="0">
            <a:spAutoFit/>
          </a:bodyPr>
          <a:lstStyle/>
          <a:p>
            <a:pPr marL="118288">
              <a:spcBef>
                <a:spcPts val="396"/>
              </a:spcBef>
            </a:pPr>
            <a:r>
              <a:rPr sz="1982" dirty="0">
                <a:solidFill>
                  <a:srgbClr val="1A2E3D"/>
                </a:solidFill>
                <a:latin typeface="Arial"/>
                <a:cs typeface="Arial"/>
              </a:rPr>
              <a:t>Clicker</a:t>
            </a:r>
            <a:r>
              <a:rPr sz="1982" spc="-10" dirty="0">
                <a:solidFill>
                  <a:srgbClr val="1A2E3D"/>
                </a:solidFill>
                <a:latin typeface="Arial"/>
                <a:cs typeface="Arial"/>
              </a:rPr>
              <a:t> </a:t>
            </a:r>
            <a:r>
              <a:rPr sz="1982" spc="10" dirty="0">
                <a:solidFill>
                  <a:srgbClr val="1A2E3D"/>
                </a:solidFill>
                <a:latin typeface="Arial"/>
                <a:cs typeface="Arial"/>
              </a:rPr>
              <a:t>question</a:t>
            </a:r>
            <a:endParaRPr sz="1982">
              <a:latin typeface="Arial"/>
              <a:cs typeface="Arial"/>
            </a:endParaRPr>
          </a:p>
        </p:txBody>
      </p:sp>
      <p:sp>
        <p:nvSpPr>
          <p:cNvPr id="3" name="object 3"/>
          <p:cNvSpPr txBox="1">
            <a:spLocks noGrp="1"/>
          </p:cNvSpPr>
          <p:nvPr>
            <p:ph type="title"/>
          </p:nvPr>
        </p:nvSpPr>
        <p:spPr>
          <a:xfrm>
            <a:off x="413886" y="791978"/>
            <a:ext cx="11656194" cy="3355661"/>
          </a:xfrm>
          <a:prstGeom prst="rect">
            <a:avLst/>
          </a:prstGeom>
          <a:solidFill>
            <a:srgbClr val="D6E2EB"/>
          </a:solidFill>
        </p:spPr>
        <p:txBody>
          <a:bodyPr vert="horz" wrap="square" lIns="0" tIns="61657" rIns="0" bIns="0" rtlCol="0" anchor="ctr">
            <a:spAutoFit/>
          </a:bodyPr>
          <a:lstStyle/>
          <a:p>
            <a:pPr marL="118288" marR="184982">
              <a:lnSpc>
                <a:spcPct val="100000"/>
              </a:lnSpc>
              <a:spcBef>
                <a:spcPts val="484"/>
              </a:spcBef>
            </a:pPr>
            <a:r>
              <a:rPr lang="en-US" sz="2378" dirty="0" smtClean="0">
                <a:latin typeface="Times New Roman"/>
                <a:cs typeface="Times New Roman"/>
              </a:rPr>
              <a:t>We would like to test if the proportion of Duke students that are only-children is larger than 0.10. We collected a random sample of 60 Duke students and found that 0.25 are only-children. Which of the following is true?</a:t>
            </a:r>
            <a:br>
              <a:rPr lang="en-US" sz="2378" dirty="0" smtClean="0">
                <a:latin typeface="Times New Roman"/>
                <a:cs typeface="Times New Roman"/>
              </a:rPr>
            </a:br>
            <a:r>
              <a:rPr lang="en-US" sz="2378" dirty="0">
                <a:latin typeface="Times New Roman"/>
                <a:cs typeface="Times New Roman"/>
              </a:rPr>
              <a:t/>
            </a:r>
            <a:br>
              <a:rPr lang="en-US" sz="2378" dirty="0">
                <a:latin typeface="Times New Roman"/>
                <a:cs typeface="Times New Roman"/>
              </a:rPr>
            </a:br>
            <a:r>
              <a:rPr lang="en-US" sz="2378" dirty="0" smtClean="0">
                <a:latin typeface="Times New Roman"/>
                <a:cs typeface="Times New Roman"/>
              </a:rPr>
              <a:t/>
            </a:r>
            <a:br>
              <a:rPr lang="en-US" sz="2378" dirty="0" smtClean="0">
                <a:latin typeface="Times New Roman"/>
                <a:cs typeface="Times New Roman"/>
              </a:rPr>
            </a:br>
            <a:r>
              <a:rPr lang="en-US" sz="2378" dirty="0">
                <a:latin typeface="Times New Roman"/>
                <a:cs typeface="Times New Roman"/>
              </a:rPr>
              <a:t/>
            </a:r>
            <a:br>
              <a:rPr lang="en-US" sz="2378" dirty="0">
                <a:latin typeface="Times New Roman"/>
                <a:cs typeface="Times New Roman"/>
              </a:rPr>
            </a:br>
            <a:r>
              <a:rPr lang="en-US" sz="2378" dirty="0" smtClean="0">
                <a:latin typeface="Times New Roman"/>
                <a:cs typeface="Times New Roman"/>
              </a:rPr>
              <a:t/>
            </a:r>
            <a:br>
              <a:rPr lang="en-US" sz="2378" dirty="0" smtClean="0">
                <a:latin typeface="Times New Roman"/>
                <a:cs typeface="Times New Roman"/>
              </a:rPr>
            </a:br>
            <a:r>
              <a:rPr lang="en-US" sz="2378" dirty="0">
                <a:latin typeface="Times New Roman"/>
                <a:cs typeface="Times New Roman"/>
              </a:rPr>
              <a:t/>
            </a:r>
            <a:br>
              <a:rPr lang="en-US" sz="2378" dirty="0">
                <a:latin typeface="Times New Roman"/>
                <a:cs typeface="Times New Roman"/>
              </a:rPr>
            </a:br>
            <a:endParaRPr sz="2378" dirty="0">
              <a:latin typeface="Times New Roman"/>
              <a:cs typeface="Times New Roman"/>
            </a:endParaRPr>
          </a:p>
        </p:txBody>
      </p:sp>
      <mc:AlternateContent xmlns:mc="http://schemas.openxmlformats.org/markup-compatibility/2006">
        <mc:Choice xmlns:a14="http://schemas.microsoft.com/office/drawing/2010/main" Requires="a14">
          <p:sp>
            <p:nvSpPr>
              <p:cNvPr id="4" name="TextBox 3"/>
              <p:cNvSpPr txBox="1"/>
              <p:nvPr/>
            </p:nvSpPr>
            <p:spPr>
              <a:xfrm>
                <a:off x="1482292" y="2074649"/>
                <a:ext cx="10510786" cy="1938992"/>
              </a:xfrm>
              <a:prstGeom prst="rect">
                <a:avLst/>
              </a:prstGeom>
              <a:noFill/>
            </p:spPr>
            <p:txBody>
              <a:bodyPr wrap="square" rtlCol="0">
                <a:spAutoFit/>
              </a:bodyPr>
              <a:lstStyle/>
              <a:p>
                <a:pPr marL="514350" indent="-514350">
                  <a:buFont typeface="+mj-lt"/>
                  <a:buAutoNum type="romanUcPeriod"/>
                </a:pPr>
                <a:r>
                  <a:rPr lang="en-US" sz="2400" dirty="0" smtClean="0"/>
                  <a:t>If we assume Ho, the sampling distribution for </a:t>
                </a:r>
                <a14:m>
                  <m:oMath xmlns:m="http://schemas.openxmlformats.org/officeDocument/2006/math">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𝑝</m:t>
                        </m:r>
                      </m:e>
                    </m:acc>
                  </m:oMath>
                </a14:m>
                <a:r>
                  <a:rPr lang="en-US" sz="2400" dirty="0" smtClean="0"/>
                  <a:t> is unimodal and symmetric.</a:t>
                </a:r>
              </a:p>
              <a:p>
                <a:pPr marL="342900" indent="-342900">
                  <a:buFont typeface="+mj-lt"/>
                  <a:buAutoNum type="romanUcPeriod"/>
                </a:pPr>
                <a:r>
                  <a:rPr lang="en-US" sz="2400" dirty="0" smtClean="0"/>
                  <a:t>If we assume Ho, t</a:t>
                </a:r>
                <a:r>
                  <a:rPr lang="en-US" sz="2400" dirty="0" smtClean="0"/>
                  <a:t>he sampling distribution for </a:t>
                </a:r>
                <a14:m>
                  <m:oMath xmlns:m="http://schemas.openxmlformats.org/officeDocument/2006/math">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𝑝</m:t>
                        </m:r>
                      </m:e>
                    </m:acc>
                  </m:oMath>
                </a14:m>
                <a:r>
                  <a:rPr lang="en-US" sz="2400" dirty="0" smtClean="0"/>
                  <a:t> is left-skewed.</a:t>
                </a:r>
              </a:p>
              <a:p>
                <a:pPr marL="342900" indent="-342900">
                  <a:buFont typeface="+mj-lt"/>
                  <a:buAutoNum type="romanUcPeriod"/>
                </a:pPr>
                <a:r>
                  <a:rPr lang="en-US" sz="2400" dirty="0" smtClean="0"/>
                  <a:t>If we assume Ho, t</a:t>
                </a:r>
                <a:r>
                  <a:rPr lang="en-US" sz="2400" dirty="0" smtClean="0"/>
                  <a:t>he sampling distribution for </a:t>
                </a:r>
                <a14:m>
                  <m:oMath xmlns:m="http://schemas.openxmlformats.org/officeDocument/2006/math">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𝑝</m:t>
                        </m:r>
                      </m:e>
                    </m:acc>
                  </m:oMath>
                </a14:m>
                <a:r>
                  <a:rPr lang="en-US" sz="2400" dirty="0" smtClean="0"/>
                  <a:t> is right skewed.</a:t>
                </a:r>
              </a:p>
              <a:p>
                <a:pPr marL="342900" indent="-342900">
                  <a:buFont typeface="+mj-lt"/>
                  <a:buAutoNum type="romanUcPeriod"/>
                </a:pPr>
                <a:r>
                  <a:rPr lang="en-US" sz="2400" dirty="0" smtClean="0"/>
                  <a:t>We can conduct this hypothesis test with Central Limit Theorem methods.</a:t>
                </a:r>
              </a:p>
              <a:p>
                <a:pPr marL="342900" indent="-342900">
                  <a:buFont typeface="+mj-lt"/>
                  <a:buAutoNum type="romanUcPeriod"/>
                </a:pPr>
                <a:r>
                  <a:rPr lang="en-US" sz="2400" dirty="0" smtClean="0"/>
                  <a:t>We can create a confidence interval with Central Limit Theorem methods.</a:t>
                </a:r>
              </a:p>
            </p:txBody>
          </p:sp>
        </mc:Choice>
        <mc:Fallback>
          <p:sp>
            <p:nvSpPr>
              <p:cNvPr id="4" name="TextBox 3"/>
              <p:cNvSpPr txBox="1">
                <a:spLocks noRot="1" noChangeAspect="1" noMove="1" noResize="1" noEditPoints="1" noAdjustHandles="1" noChangeArrowheads="1" noChangeShapeType="1" noTextEdit="1"/>
              </p:cNvSpPr>
              <p:nvPr/>
            </p:nvSpPr>
            <p:spPr>
              <a:xfrm>
                <a:off x="1482292" y="2074649"/>
                <a:ext cx="10510786" cy="1938992"/>
              </a:xfrm>
              <a:prstGeom prst="rect">
                <a:avLst/>
              </a:prstGeom>
              <a:blipFill>
                <a:blip r:embed="rId2"/>
                <a:stretch>
                  <a:fillRect l="-928" t="-2830" b="-6604"/>
                </a:stretch>
              </a:blipFill>
            </p:spPr>
            <p:txBody>
              <a:bodyPr/>
              <a:lstStyle/>
              <a:p>
                <a:r>
                  <a:rPr lang="en-US">
                    <a:noFill/>
                  </a:rPr>
                  <a:t> </a:t>
                </a:r>
              </a:p>
            </p:txBody>
          </p:sp>
        </mc:Fallback>
      </mc:AlternateContent>
      <p:sp>
        <p:nvSpPr>
          <p:cNvPr id="12" name="TextBox 11"/>
          <p:cNvSpPr txBox="1"/>
          <p:nvPr/>
        </p:nvSpPr>
        <p:spPr>
          <a:xfrm>
            <a:off x="582329" y="4281638"/>
            <a:ext cx="11165304" cy="3046988"/>
          </a:xfrm>
          <a:prstGeom prst="rect">
            <a:avLst/>
          </a:prstGeom>
          <a:noFill/>
        </p:spPr>
        <p:txBody>
          <a:bodyPr wrap="square" rtlCol="0">
            <a:spAutoFit/>
          </a:bodyPr>
          <a:lstStyle/>
          <a:p>
            <a:pPr marL="514350" indent="-514350">
              <a:buFont typeface="+mj-lt"/>
              <a:buAutoNum type="alphaLcParenR"/>
            </a:pPr>
            <a:r>
              <a:rPr lang="en-US" sz="2400" dirty="0" smtClean="0"/>
              <a:t>I, IV, and V</a:t>
            </a:r>
          </a:p>
          <a:p>
            <a:pPr marL="514350" indent="-514350">
              <a:buFont typeface="+mj-lt"/>
              <a:buAutoNum type="alphaLcParenR"/>
            </a:pPr>
            <a:r>
              <a:rPr lang="en-US" sz="2400" dirty="0" smtClean="0"/>
              <a:t>II</a:t>
            </a:r>
          </a:p>
          <a:p>
            <a:pPr marL="514350" indent="-514350">
              <a:buFont typeface="+mj-lt"/>
              <a:buAutoNum type="alphaLcParenR"/>
            </a:pPr>
            <a:r>
              <a:rPr lang="en-US" sz="2400" dirty="0" smtClean="0"/>
              <a:t>III</a:t>
            </a:r>
          </a:p>
          <a:p>
            <a:pPr marL="514350" indent="-514350">
              <a:buFont typeface="+mj-lt"/>
              <a:buAutoNum type="alphaLcParenR"/>
            </a:pPr>
            <a:r>
              <a:rPr lang="en-US" sz="2400" b="1" i="1" dirty="0" smtClean="0">
                <a:solidFill>
                  <a:srgbClr val="C00000"/>
                </a:solidFill>
              </a:rPr>
              <a:t>III and V</a:t>
            </a:r>
          </a:p>
          <a:p>
            <a:pPr marL="514350" indent="-514350">
              <a:buFont typeface="+mj-lt"/>
              <a:buAutoNum type="alphaLcParenR"/>
            </a:pPr>
            <a:r>
              <a:rPr lang="en-US" sz="2400" dirty="0" smtClean="0"/>
              <a:t>I and V</a:t>
            </a:r>
          </a:p>
          <a:p>
            <a:pPr marL="514350" indent="-514350">
              <a:buFont typeface="+mj-lt"/>
              <a:buAutoNum type="alphaLcParenR"/>
            </a:pPr>
            <a:endParaRPr lang="en-US" sz="2400" dirty="0" smtClean="0"/>
          </a:p>
          <a:p>
            <a:pPr marL="514350" indent="-514350">
              <a:buFont typeface="+mj-lt"/>
              <a:buAutoNum type="alphaLcParenR"/>
            </a:pPr>
            <a:endParaRPr lang="en-US" sz="2400" dirty="0" smtClean="0"/>
          </a:p>
          <a:p>
            <a:pPr marL="514350" indent="-514350">
              <a:buFont typeface="+mj-lt"/>
              <a:buAutoNum type="alphaLcParenR"/>
            </a:pPr>
            <a:endParaRPr lang="en-US" sz="2400" dirty="0" smtClean="0"/>
          </a:p>
        </p:txBody>
      </p:sp>
      <mc:AlternateContent xmlns:mc="http://schemas.openxmlformats.org/markup-compatibility/2006">
        <mc:Choice xmlns:a14="http://schemas.microsoft.com/office/drawing/2010/main" Requires="a14">
          <p:sp>
            <p:nvSpPr>
              <p:cNvPr id="5" name="TextBox 4"/>
              <p:cNvSpPr txBox="1"/>
              <p:nvPr/>
            </p:nvSpPr>
            <p:spPr>
              <a:xfrm>
                <a:off x="4196011" y="4650970"/>
                <a:ext cx="1242263" cy="830997"/>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𝐻𝑜</m:t>
                      </m:r>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=0.1</m:t>
                      </m:r>
                    </m:oMath>
                  </m:oMathPara>
                </a14:m>
                <a:endParaRPr lang="en-US" b="0" dirty="0" smtClean="0"/>
              </a:p>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𝐻𝑎</m:t>
                      </m:r>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&gt;0.1</m:t>
                      </m:r>
                    </m:oMath>
                  </m:oMathPara>
                </a14:m>
                <a:endParaRPr lang="en-US" b="0" dirty="0" smtClean="0"/>
              </a:p>
              <a:p>
                <a:endParaRPr lang="en-US" dirty="0"/>
              </a:p>
            </p:txBody>
          </p:sp>
        </mc:Choice>
        <mc:Fallback>
          <p:sp>
            <p:nvSpPr>
              <p:cNvPr id="5" name="TextBox 4"/>
              <p:cNvSpPr txBox="1">
                <a:spLocks noRot="1" noChangeAspect="1" noMove="1" noResize="1" noEditPoints="1" noAdjustHandles="1" noChangeArrowheads="1" noChangeShapeType="1" noTextEdit="1"/>
              </p:cNvSpPr>
              <p:nvPr/>
            </p:nvSpPr>
            <p:spPr>
              <a:xfrm>
                <a:off x="4196011" y="4650970"/>
                <a:ext cx="1242263" cy="830997"/>
              </a:xfrm>
              <a:prstGeom prst="rect">
                <a:avLst/>
              </a:prstGeom>
              <a:blipFill>
                <a:blip r:embed="rId3"/>
                <a:stretch>
                  <a:fillRect l="-1961" r="-2451"/>
                </a:stretch>
              </a:blipFill>
            </p:spPr>
            <p:txBody>
              <a:bodyPr/>
              <a:lstStyle/>
              <a:p>
                <a:r>
                  <a:rPr lang="en-US">
                    <a:noFill/>
                  </a:rPr>
                  <a:t> </a:t>
                </a:r>
              </a:p>
            </p:txBody>
          </p:sp>
        </mc:Fallback>
      </mc:AlternateContent>
      <p:sp>
        <p:nvSpPr>
          <p:cNvPr id="6" name="TextBox 5"/>
          <p:cNvSpPr txBox="1"/>
          <p:nvPr/>
        </p:nvSpPr>
        <p:spPr>
          <a:xfrm>
            <a:off x="3792354" y="4281638"/>
            <a:ext cx="4379495" cy="369332"/>
          </a:xfrm>
          <a:prstGeom prst="rect">
            <a:avLst/>
          </a:prstGeom>
          <a:noFill/>
        </p:spPr>
        <p:txBody>
          <a:bodyPr wrap="square" rtlCol="0">
            <a:spAutoFit/>
          </a:bodyPr>
          <a:lstStyle/>
          <a:p>
            <a:r>
              <a:rPr lang="en-US" b="1" dirty="0" smtClean="0"/>
              <a:t>Hypothesis Test</a:t>
            </a:r>
            <a:endParaRPr lang="en-US" b="1" dirty="0"/>
          </a:p>
        </p:txBody>
      </p:sp>
    </p:spTree>
    <p:extLst>
      <p:ext uri="{BB962C8B-B14F-4D97-AF65-F5344CB8AC3E}">
        <p14:creationId xmlns:p14="http://schemas.microsoft.com/office/powerpoint/2010/main" val="46995487"/>
      </p:ext>
    </p:extLst>
  </p:cSld>
  <p:clrMapOvr>
    <a:masterClrMapping/>
  </p:clrMapOvr>
  <p:transition>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0328079" y="6498113"/>
            <a:ext cx="162327" cy="266784"/>
          </a:xfrm>
          <a:prstGeom prst="rect">
            <a:avLst/>
          </a:prstGeom>
        </p:spPr>
        <p:txBody>
          <a:bodyPr vert="horz" wrap="square" lIns="0" tIns="22650" rIns="0" bIns="0" rtlCol="0">
            <a:spAutoFit/>
          </a:bodyPr>
          <a:lstStyle/>
          <a:p>
            <a:pPr marL="25168">
              <a:spcBef>
                <a:spcPts val="178"/>
              </a:spcBef>
            </a:pPr>
            <a:r>
              <a:rPr sz="1585" spc="-10" dirty="0">
                <a:solidFill>
                  <a:srgbClr val="7F7F7F"/>
                </a:solidFill>
                <a:latin typeface="Arial"/>
                <a:cs typeface="Arial"/>
              </a:rPr>
              <a:t>1</a:t>
            </a:r>
            <a:endParaRPr sz="1585">
              <a:latin typeface="Arial"/>
              <a:cs typeface="Arial"/>
            </a:endParaRPr>
          </a:p>
        </p:txBody>
      </p:sp>
      <p:sp>
        <p:nvSpPr>
          <p:cNvPr id="5" name="object 3"/>
          <p:cNvSpPr txBox="1"/>
          <p:nvPr/>
        </p:nvSpPr>
        <p:spPr>
          <a:xfrm>
            <a:off x="1565945" y="735474"/>
            <a:ext cx="9248862" cy="1263467"/>
          </a:xfrm>
          <a:prstGeom prst="rect">
            <a:avLst/>
          </a:prstGeom>
        </p:spPr>
        <p:txBody>
          <a:bodyPr vert="horz" wrap="square" lIns="0" tIns="22650" rIns="0" bIns="0" rtlCol="0">
            <a:spAutoFit/>
          </a:bodyPr>
          <a:lstStyle/>
          <a:p>
            <a:pPr marL="25168">
              <a:spcBef>
                <a:spcPts val="178"/>
              </a:spcBef>
            </a:pPr>
            <a:r>
              <a:rPr lang="en-US" sz="2774" b="1" dirty="0" smtClean="0">
                <a:latin typeface="Arial"/>
                <a:cs typeface="Arial"/>
              </a:rPr>
              <a:t>Midterm </a:t>
            </a:r>
            <a:r>
              <a:rPr lang="en-US" sz="2774" b="1" dirty="0" smtClean="0">
                <a:latin typeface="Arial"/>
                <a:cs typeface="Arial"/>
              </a:rPr>
              <a:t>2 Short Answer Structure</a:t>
            </a:r>
            <a:endParaRPr lang="en-US" sz="2774" b="1" dirty="0" smtClean="0">
              <a:latin typeface="Arial"/>
              <a:cs typeface="Arial"/>
            </a:endParaRPr>
          </a:p>
          <a:p>
            <a:pPr marL="25168">
              <a:spcBef>
                <a:spcPts val="178"/>
              </a:spcBef>
            </a:pPr>
            <a:endParaRPr lang="en-US" sz="2774" b="1" dirty="0" smtClean="0">
              <a:latin typeface="Arial"/>
              <a:cs typeface="Arial"/>
            </a:endParaRPr>
          </a:p>
          <a:p>
            <a:pPr marL="2176997" lvl="2" indent="-339762">
              <a:spcBef>
                <a:spcPts val="178"/>
              </a:spcBef>
              <a:buFont typeface="Arial" panose="020B0604020202020204" pitchFamily="34" charset="0"/>
              <a:buChar char="•"/>
            </a:pPr>
            <a:endParaRPr sz="2180" dirty="0">
              <a:latin typeface="Arial"/>
              <a:cs typeface="Arial"/>
            </a:endParaRPr>
          </a:p>
        </p:txBody>
      </p:sp>
      <p:sp>
        <p:nvSpPr>
          <p:cNvPr id="6" name="Rectangle 5"/>
          <p:cNvSpPr/>
          <p:nvPr/>
        </p:nvSpPr>
        <p:spPr>
          <a:xfrm>
            <a:off x="1565945" y="1367207"/>
            <a:ext cx="8829575" cy="4154984"/>
          </a:xfrm>
          <a:prstGeom prst="rect">
            <a:avLst/>
          </a:prstGeom>
        </p:spPr>
        <p:txBody>
          <a:bodyPr wrap="square">
            <a:spAutoFit/>
          </a:bodyPr>
          <a:lstStyle/>
          <a:p>
            <a:r>
              <a:rPr lang="en-US" sz="2400" b="1" i="0" dirty="0" smtClean="0">
                <a:solidFill>
                  <a:srgbClr val="333333"/>
                </a:solidFill>
                <a:effectLst/>
                <a:latin typeface="Helvetica Neue"/>
              </a:rPr>
              <a:t>Full Analysis</a:t>
            </a:r>
          </a:p>
          <a:p>
            <a:pPr>
              <a:buFont typeface="Arial" panose="020B0604020202020204" pitchFamily="34" charset="0"/>
              <a:buChar char="•"/>
            </a:pPr>
            <a:r>
              <a:rPr lang="en-US" sz="2400" b="0" i="0" dirty="0" smtClean="0">
                <a:solidFill>
                  <a:srgbClr val="333333"/>
                </a:solidFill>
                <a:effectLst/>
                <a:latin typeface="Helvetica Neue"/>
              </a:rPr>
              <a:t>Determine which graphs might be appropriate for visualizing this original raw data</a:t>
            </a:r>
          </a:p>
          <a:p>
            <a:pPr>
              <a:buFont typeface="Arial" panose="020B0604020202020204" pitchFamily="34" charset="0"/>
              <a:buChar char="•"/>
            </a:pPr>
            <a:r>
              <a:rPr lang="en-US" sz="2400" b="0" i="0" dirty="0" smtClean="0">
                <a:solidFill>
                  <a:srgbClr val="333333"/>
                </a:solidFill>
                <a:effectLst/>
                <a:latin typeface="Helvetica Neue"/>
              </a:rPr>
              <a:t>Determine which test is appropriate.</a:t>
            </a:r>
          </a:p>
          <a:p>
            <a:pPr>
              <a:buFont typeface="Arial" panose="020B0604020202020204" pitchFamily="34" charset="0"/>
              <a:buChar char="•"/>
            </a:pPr>
            <a:r>
              <a:rPr lang="en-US" sz="2400" b="0" i="0" dirty="0" smtClean="0">
                <a:solidFill>
                  <a:srgbClr val="333333"/>
                </a:solidFill>
                <a:effectLst/>
                <a:latin typeface="Helvetica Neue"/>
              </a:rPr>
              <a:t>Set up hypotheses.</a:t>
            </a:r>
          </a:p>
          <a:p>
            <a:pPr>
              <a:buFont typeface="Arial" panose="020B0604020202020204" pitchFamily="34" charset="0"/>
              <a:buChar char="•"/>
            </a:pPr>
            <a:r>
              <a:rPr lang="en-US" sz="2400" b="0" i="0" dirty="0" smtClean="0">
                <a:solidFill>
                  <a:srgbClr val="333333"/>
                </a:solidFill>
                <a:effectLst/>
                <a:latin typeface="Helvetica Neue"/>
              </a:rPr>
              <a:t>Check conditions.</a:t>
            </a:r>
          </a:p>
          <a:p>
            <a:pPr>
              <a:buFont typeface="Arial" panose="020B0604020202020204" pitchFamily="34" charset="0"/>
              <a:buChar char="•"/>
            </a:pPr>
            <a:r>
              <a:rPr lang="en-US" sz="2400" b="0" i="0" dirty="0" smtClean="0">
                <a:solidFill>
                  <a:srgbClr val="333333"/>
                </a:solidFill>
                <a:effectLst/>
                <a:latin typeface="Helvetica Neue"/>
              </a:rPr>
              <a:t>Calculate test statistic</a:t>
            </a:r>
          </a:p>
          <a:p>
            <a:pPr>
              <a:buFont typeface="Arial" panose="020B0604020202020204" pitchFamily="34" charset="0"/>
              <a:buChar char="•"/>
            </a:pPr>
            <a:r>
              <a:rPr lang="en-US" sz="2400" b="0" i="0" dirty="0" smtClean="0">
                <a:solidFill>
                  <a:srgbClr val="333333"/>
                </a:solidFill>
                <a:effectLst/>
                <a:latin typeface="Helvetica Neue"/>
              </a:rPr>
              <a:t>Calculate p-value</a:t>
            </a:r>
          </a:p>
          <a:p>
            <a:pPr>
              <a:buFont typeface="Arial" panose="020B0604020202020204" pitchFamily="34" charset="0"/>
              <a:buChar char="•"/>
            </a:pPr>
            <a:r>
              <a:rPr lang="en-US" sz="2400" b="0" i="0" dirty="0" smtClean="0">
                <a:solidFill>
                  <a:srgbClr val="333333"/>
                </a:solidFill>
                <a:effectLst/>
                <a:latin typeface="Helvetica Neue"/>
              </a:rPr>
              <a:t>Interpret p-value/make conclusion in the context of the data.</a:t>
            </a:r>
          </a:p>
          <a:p>
            <a:pPr>
              <a:buFont typeface="Arial" panose="020B0604020202020204" pitchFamily="34" charset="0"/>
              <a:buChar char="•"/>
            </a:pPr>
            <a:r>
              <a:rPr lang="en-US" sz="2400" b="0" i="0" dirty="0" smtClean="0">
                <a:solidFill>
                  <a:srgbClr val="333333"/>
                </a:solidFill>
                <a:effectLst/>
                <a:latin typeface="Helvetica Neue"/>
              </a:rPr>
              <a:t>Perhaps also calculate confidence intervals, and make other interpretations about things we do in the analysis.</a:t>
            </a:r>
            <a:endParaRPr lang="en-US" sz="2400" b="0" i="0" dirty="0">
              <a:solidFill>
                <a:srgbClr val="333333"/>
              </a:solidFill>
              <a:effectLst/>
              <a:latin typeface="Helvetica Neue"/>
            </a:endParaRPr>
          </a:p>
        </p:txBody>
      </p:sp>
    </p:spTree>
    <p:extLst>
      <p:ext uri="{BB962C8B-B14F-4D97-AF65-F5344CB8AC3E}">
        <p14:creationId xmlns:p14="http://schemas.microsoft.com/office/powerpoint/2010/main" val="3694205212"/>
      </p:ext>
    </p:extLst>
  </p:cSld>
  <p:clrMapOvr>
    <a:masterClrMapping/>
  </p:clrMapOvr>
  <p:transition>
    <p:cu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04605" y="114812"/>
            <a:ext cx="8466170" cy="778998"/>
          </a:xfrm>
          <a:prstGeom prst="rect">
            <a:avLst/>
          </a:prstGeom>
        </p:spPr>
        <p:txBody>
          <a:bodyPr vert="horz" wrap="square" lIns="0" tIns="33975" rIns="0" bIns="0" rtlCol="0">
            <a:spAutoFit/>
          </a:bodyPr>
          <a:lstStyle/>
          <a:p>
            <a:pPr marL="380031">
              <a:spcBef>
                <a:spcPts val="268"/>
              </a:spcBef>
            </a:pPr>
            <a:r>
              <a:rPr sz="2081" spc="10" dirty="0">
                <a:solidFill>
                  <a:srgbClr val="FFFFFF"/>
                </a:solidFill>
                <a:latin typeface="Arial"/>
                <a:cs typeface="Arial"/>
              </a:rPr>
              <a:t>CI </a:t>
            </a:r>
            <a:r>
              <a:rPr sz="2081" spc="30" dirty="0">
                <a:solidFill>
                  <a:srgbClr val="FFFFFF"/>
                </a:solidFill>
                <a:latin typeface="Arial"/>
                <a:cs typeface="Arial"/>
              </a:rPr>
              <a:t>vs. </a:t>
            </a:r>
            <a:r>
              <a:rPr sz="2081" dirty="0">
                <a:solidFill>
                  <a:srgbClr val="FFFFFF"/>
                </a:solidFill>
                <a:latin typeface="Arial"/>
                <a:cs typeface="Arial"/>
              </a:rPr>
              <a:t>HT </a:t>
            </a:r>
            <a:r>
              <a:rPr sz="2081" spc="40" dirty="0">
                <a:solidFill>
                  <a:srgbClr val="FFFFFF"/>
                </a:solidFill>
                <a:latin typeface="Arial"/>
                <a:cs typeface="Arial"/>
              </a:rPr>
              <a:t>determines </a:t>
            </a:r>
            <a:r>
              <a:rPr sz="2081" spc="50" dirty="0">
                <a:solidFill>
                  <a:srgbClr val="FFFFFF"/>
                </a:solidFill>
                <a:latin typeface="Arial"/>
                <a:cs typeface="Arial"/>
              </a:rPr>
              <a:t>observed </a:t>
            </a:r>
            <a:r>
              <a:rPr sz="2081" spc="30" dirty="0">
                <a:solidFill>
                  <a:srgbClr val="FFFFFF"/>
                </a:solidFill>
                <a:latin typeface="Arial"/>
                <a:cs typeface="Arial"/>
              </a:rPr>
              <a:t>vs. </a:t>
            </a:r>
            <a:r>
              <a:rPr sz="2081" spc="59" dirty="0">
                <a:solidFill>
                  <a:srgbClr val="FFFFFF"/>
                </a:solidFill>
                <a:latin typeface="Arial"/>
                <a:cs typeface="Arial"/>
              </a:rPr>
              <a:t>expected counts </a:t>
            </a:r>
            <a:r>
              <a:rPr sz="2081" spc="139" dirty="0">
                <a:solidFill>
                  <a:srgbClr val="FFFFFF"/>
                </a:solidFill>
                <a:latin typeface="Arial"/>
                <a:cs typeface="Arial"/>
              </a:rPr>
              <a:t>/</a:t>
            </a:r>
            <a:r>
              <a:rPr sz="2081" spc="327" dirty="0">
                <a:solidFill>
                  <a:srgbClr val="FFFFFF"/>
                </a:solidFill>
                <a:latin typeface="Arial"/>
                <a:cs typeface="Arial"/>
              </a:rPr>
              <a:t> </a:t>
            </a:r>
            <a:r>
              <a:rPr sz="2081" spc="59" dirty="0">
                <a:solidFill>
                  <a:srgbClr val="FFFFFF"/>
                </a:solidFill>
                <a:latin typeface="Arial"/>
                <a:cs typeface="Arial"/>
              </a:rPr>
              <a:t>proportions</a:t>
            </a:r>
            <a:endParaRPr sz="2081" dirty="0">
              <a:latin typeface="Arial"/>
              <a:cs typeface="Arial"/>
            </a:endParaRPr>
          </a:p>
          <a:p>
            <a:pPr>
              <a:spcBef>
                <a:spcPts val="89"/>
              </a:spcBef>
            </a:pPr>
            <a:endParaRPr sz="2675" dirty="0">
              <a:latin typeface="Times New Roman"/>
              <a:cs typeface="Times New Roman"/>
            </a:endParaRPr>
          </a:p>
        </p:txBody>
      </p:sp>
      <p:sp>
        <p:nvSpPr>
          <p:cNvPr id="13" name="Rectangle 12"/>
          <p:cNvSpPr/>
          <p:nvPr/>
        </p:nvSpPr>
        <p:spPr>
          <a:xfrm>
            <a:off x="1567604" y="0"/>
            <a:ext cx="641522" cy="641266"/>
          </a:xfrm>
          <a:prstGeom prst="rect">
            <a:avLst/>
          </a:prstGeom>
        </p:spPr>
        <p:txBody>
          <a:bodyPr wrap="none">
            <a:spAutoFit/>
          </a:bodyPr>
          <a:lstStyle/>
          <a:p>
            <a:r>
              <a:rPr lang="en-US" sz="3567" dirty="0"/>
              <a:t>🔍</a:t>
            </a:r>
          </a:p>
        </p:txBody>
      </p:sp>
      <p:sp>
        <p:nvSpPr>
          <p:cNvPr id="10" name="TextBox 9"/>
          <p:cNvSpPr txBox="1"/>
          <p:nvPr/>
        </p:nvSpPr>
        <p:spPr>
          <a:xfrm>
            <a:off x="1716947" y="846698"/>
            <a:ext cx="8530094" cy="732765"/>
          </a:xfrm>
          <a:prstGeom prst="rect">
            <a:avLst/>
          </a:prstGeom>
          <a:solidFill>
            <a:schemeClr val="bg1"/>
          </a:solidFill>
          <a:ln>
            <a:solidFill>
              <a:srgbClr val="C00000"/>
            </a:solidFill>
          </a:ln>
        </p:spPr>
        <p:txBody>
          <a:bodyPr wrap="square" rtlCol="0">
            <a:spAutoFit/>
          </a:bodyPr>
          <a:lstStyle/>
          <a:p>
            <a:r>
              <a:rPr lang="en-US" sz="2081" b="1" dirty="0">
                <a:solidFill>
                  <a:srgbClr val="C00000"/>
                </a:solidFill>
              </a:rPr>
              <a:t>Problem: </a:t>
            </a:r>
            <a:r>
              <a:rPr lang="en-US" sz="2081" dirty="0">
                <a:solidFill>
                  <a:srgbClr val="C00000"/>
                </a:solidFill>
              </a:rPr>
              <a:t>In </a:t>
            </a:r>
            <a:r>
              <a:rPr lang="en-US" sz="2081" u="sng" dirty="0">
                <a:solidFill>
                  <a:srgbClr val="C00000"/>
                </a:solidFill>
              </a:rPr>
              <a:t>Confidence intervals </a:t>
            </a:r>
            <a:r>
              <a:rPr lang="en-US" sz="2081" dirty="0">
                <a:solidFill>
                  <a:srgbClr val="C00000"/>
                </a:solidFill>
              </a:rPr>
              <a:t>and </a:t>
            </a:r>
            <a:r>
              <a:rPr lang="en-US" sz="2081" u="sng" dirty="0">
                <a:solidFill>
                  <a:srgbClr val="C00000"/>
                </a:solidFill>
              </a:rPr>
              <a:t>Hypothesis Testing</a:t>
            </a:r>
            <a:r>
              <a:rPr lang="en-US" sz="2081" dirty="0">
                <a:solidFill>
                  <a:srgbClr val="C00000"/>
                </a:solidFill>
              </a:rPr>
              <a:t>, we don’t know what </a:t>
            </a:r>
            <a:r>
              <a:rPr lang="en-US" sz="2081" b="1" i="1" dirty="0">
                <a:solidFill>
                  <a:srgbClr val="C00000"/>
                </a:solidFill>
              </a:rPr>
              <a:t>p</a:t>
            </a:r>
            <a:r>
              <a:rPr lang="en-US" sz="2081" b="1" dirty="0">
                <a:solidFill>
                  <a:srgbClr val="C00000"/>
                </a:solidFill>
              </a:rPr>
              <a:t> </a:t>
            </a:r>
            <a:r>
              <a:rPr lang="en-US" sz="2081" dirty="0">
                <a:solidFill>
                  <a:srgbClr val="C00000"/>
                </a:solidFill>
              </a:rPr>
              <a:t>is but we need to plug it in in </a:t>
            </a:r>
            <a:r>
              <a:rPr lang="en-US" sz="2081" u="sng" dirty="0">
                <a:solidFill>
                  <a:srgbClr val="C00000"/>
                </a:solidFill>
              </a:rPr>
              <a:t>two parts</a:t>
            </a:r>
            <a:r>
              <a:rPr lang="en-US" sz="2081" dirty="0">
                <a:solidFill>
                  <a:srgbClr val="C00000"/>
                </a:solidFill>
              </a:rPr>
              <a:t> of the analyses.</a:t>
            </a:r>
            <a:endParaRPr lang="en-US" sz="2081" dirty="0">
              <a:solidFill>
                <a:srgbClr val="C00000"/>
              </a:solidFill>
            </a:endParaRPr>
          </a:p>
        </p:txBody>
      </p:sp>
      <p:pic>
        <p:nvPicPr>
          <p:cNvPr id="3" name="Picture 2"/>
          <p:cNvPicPr>
            <a:picLocks noChangeAspect="1"/>
          </p:cNvPicPr>
          <p:nvPr/>
        </p:nvPicPr>
        <p:blipFill>
          <a:blip r:embed="rId2"/>
          <a:stretch>
            <a:fillRect/>
          </a:stretch>
        </p:blipFill>
        <p:spPr>
          <a:xfrm>
            <a:off x="1930168" y="2202182"/>
            <a:ext cx="8316872" cy="3462337"/>
          </a:xfrm>
          <a:prstGeom prst="rect">
            <a:avLst/>
          </a:prstGeom>
        </p:spPr>
      </p:pic>
      <p:pic>
        <p:nvPicPr>
          <p:cNvPr id="5" name="Picture 4"/>
          <p:cNvPicPr>
            <a:picLocks noChangeAspect="1"/>
          </p:cNvPicPr>
          <p:nvPr/>
        </p:nvPicPr>
        <p:blipFill>
          <a:blip r:embed="rId3"/>
          <a:stretch>
            <a:fillRect/>
          </a:stretch>
        </p:blipFill>
        <p:spPr>
          <a:xfrm>
            <a:off x="1930168" y="2208473"/>
            <a:ext cx="8316872" cy="3462337"/>
          </a:xfrm>
          <a:prstGeom prst="rect">
            <a:avLst/>
          </a:prstGeom>
        </p:spPr>
      </p:pic>
      <p:pic>
        <p:nvPicPr>
          <p:cNvPr id="4" name="Picture 3"/>
          <p:cNvPicPr>
            <a:picLocks noChangeAspect="1"/>
          </p:cNvPicPr>
          <p:nvPr/>
        </p:nvPicPr>
        <p:blipFill>
          <a:blip r:embed="rId4"/>
          <a:stretch>
            <a:fillRect/>
          </a:stretch>
        </p:blipFill>
        <p:spPr>
          <a:xfrm>
            <a:off x="1930168" y="2208473"/>
            <a:ext cx="8316872" cy="3462337"/>
          </a:xfrm>
          <a:prstGeom prst="rect">
            <a:avLst/>
          </a:prstGeom>
        </p:spPr>
      </p:pic>
    </p:spTree>
    <p:extLst>
      <p:ext uri="{BB962C8B-B14F-4D97-AF65-F5344CB8AC3E}">
        <p14:creationId xmlns:p14="http://schemas.microsoft.com/office/powerpoint/2010/main" val="2143889743"/>
      </p:ext>
    </p:extLst>
  </p:cSld>
  <p:clrMapOvr>
    <a:masterClrMapping/>
  </p:clrMapOvr>
  <p:transition>
    <p:cu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36884" y="318110"/>
            <a:ext cx="11656194" cy="355845"/>
          </a:xfrm>
          <a:prstGeom prst="rect">
            <a:avLst/>
          </a:prstGeom>
          <a:solidFill>
            <a:srgbClr val="9AB8CE"/>
          </a:solidFill>
        </p:spPr>
        <p:txBody>
          <a:bodyPr vert="horz" wrap="square" lIns="0" tIns="50334" rIns="0" bIns="0" rtlCol="0">
            <a:spAutoFit/>
          </a:bodyPr>
          <a:lstStyle/>
          <a:p>
            <a:pPr marL="118288">
              <a:spcBef>
                <a:spcPts val="396"/>
              </a:spcBef>
            </a:pPr>
            <a:r>
              <a:rPr sz="1982" dirty="0">
                <a:solidFill>
                  <a:srgbClr val="1A2E3D"/>
                </a:solidFill>
                <a:latin typeface="Arial"/>
                <a:cs typeface="Arial"/>
              </a:rPr>
              <a:t>Clicker</a:t>
            </a:r>
            <a:r>
              <a:rPr sz="1982" spc="-10" dirty="0">
                <a:solidFill>
                  <a:srgbClr val="1A2E3D"/>
                </a:solidFill>
                <a:latin typeface="Arial"/>
                <a:cs typeface="Arial"/>
              </a:rPr>
              <a:t> </a:t>
            </a:r>
            <a:r>
              <a:rPr sz="1982" spc="10" dirty="0">
                <a:solidFill>
                  <a:srgbClr val="1A2E3D"/>
                </a:solidFill>
                <a:latin typeface="Arial"/>
                <a:cs typeface="Arial"/>
              </a:rPr>
              <a:t>question</a:t>
            </a:r>
            <a:endParaRPr sz="1982">
              <a:latin typeface="Arial"/>
              <a:cs typeface="Arial"/>
            </a:endParaRPr>
          </a:p>
        </p:txBody>
      </p:sp>
      <p:sp>
        <p:nvSpPr>
          <p:cNvPr id="3" name="object 3"/>
          <p:cNvSpPr txBox="1">
            <a:spLocks noGrp="1"/>
          </p:cNvSpPr>
          <p:nvPr>
            <p:ph type="title"/>
          </p:nvPr>
        </p:nvSpPr>
        <p:spPr>
          <a:xfrm>
            <a:off x="413886" y="791978"/>
            <a:ext cx="11656194" cy="3355661"/>
          </a:xfrm>
          <a:prstGeom prst="rect">
            <a:avLst/>
          </a:prstGeom>
          <a:solidFill>
            <a:srgbClr val="D6E2EB"/>
          </a:solidFill>
        </p:spPr>
        <p:txBody>
          <a:bodyPr vert="horz" wrap="square" lIns="0" tIns="61657" rIns="0" bIns="0" rtlCol="0" anchor="ctr">
            <a:spAutoFit/>
          </a:bodyPr>
          <a:lstStyle/>
          <a:p>
            <a:pPr marL="118288" marR="184982">
              <a:lnSpc>
                <a:spcPct val="100000"/>
              </a:lnSpc>
              <a:spcBef>
                <a:spcPts val="484"/>
              </a:spcBef>
            </a:pPr>
            <a:r>
              <a:rPr lang="en-US" sz="2378" dirty="0" smtClean="0">
                <a:latin typeface="Times New Roman"/>
                <a:cs typeface="Times New Roman"/>
              </a:rPr>
              <a:t>We would like to test if the proportion of Duke students that are only-children is larger than 0.10. We collected a random sample of 60 Duke students and found that 0.25 are only-children. Which of the following is true?</a:t>
            </a:r>
            <a:br>
              <a:rPr lang="en-US" sz="2378" dirty="0" smtClean="0">
                <a:latin typeface="Times New Roman"/>
                <a:cs typeface="Times New Roman"/>
              </a:rPr>
            </a:br>
            <a:r>
              <a:rPr lang="en-US" sz="2378" dirty="0">
                <a:latin typeface="Times New Roman"/>
                <a:cs typeface="Times New Roman"/>
              </a:rPr>
              <a:t/>
            </a:r>
            <a:br>
              <a:rPr lang="en-US" sz="2378" dirty="0">
                <a:latin typeface="Times New Roman"/>
                <a:cs typeface="Times New Roman"/>
              </a:rPr>
            </a:br>
            <a:r>
              <a:rPr lang="en-US" sz="2378" dirty="0" smtClean="0">
                <a:latin typeface="Times New Roman"/>
                <a:cs typeface="Times New Roman"/>
              </a:rPr>
              <a:t/>
            </a:r>
            <a:br>
              <a:rPr lang="en-US" sz="2378" dirty="0" smtClean="0">
                <a:latin typeface="Times New Roman"/>
                <a:cs typeface="Times New Roman"/>
              </a:rPr>
            </a:br>
            <a:r>
              <a:rPr lang="en-US" sz="2378" dirty="0">
                <a:latin typeface="Times New Roman"/>
                <a:cs typeface="Times New Roman"/>
              </a:rPr>
              <a:t/>
            </a:r>
            <a:br>
              <a:rPr lang="en-US" sz="2378" dirty="0">
                <a:latin typeface="Times New Roman"/>
                <a:cs typeface="Times New Roman"/>
              </a:rPr>
            </a:br>
            <a:r>
              <a:rPr lang="en-US" sz="2378" dirty="0" smtClean="0">
                <a:latin typeface="Times New Roman"/>
                <a:cs typeface="Times New Roman"/>
              </a:rPr>
              <a:t/>
            </a:r>
            <a:br>
              <a:rPr lang="en-US" sz="2378" dirty="0" smtClean="0">
                <a:latin typeface="Times New Roman"/>
                <a:cs typeface="Times New Roman"/>
              </a:rPr>
            </a:br>
            <a:r>
              <a:rPr lang="en-US" sz="2378" dirty="0">
                <a:latin typeface="Times New Roman"/>
                <a:cs typeface="Times New Roman"/>
              </a:rPr>
              <a:t/>
            </a:r>
            <a:br>
              <a:rPr lang="en-US" sz="2378" dirty="0">
                <a:latin typeface="Times New Roman"/>
                <a:cs typeface="Times New Roman"/>
              </a:rPr>
            </a:br>
            <a:endParaRPr sz="2378" dirty="0">
              <a:latin typeface="Times New Roman"/>
              <a:cs typeface="Times New Roman"/>
            </a:endParaRPr>
          </a:p>
        </p:txBody>
      </p:sp>
      <mc:AlternateContent xmlns:mc="http://schemas.openxmlformats.org/markup-compatibility/2006">
        <mc:Choice xmlns:a14="http://schemas.microsoft.com/office/drawing/2010/main" Requires="a14">
          <p:sp>
            <p:nvSpPr>
              <p:cNvPr id="4" name="TextBox 3"/>
              <p:cNvSpPr txBox="1"/>
              <p:nvPr/>
            </p:nvSpPr>
            <p:spPr>
              <a:xfrm>
                <a:off x="1482292" y="2074649"/>
                <a:ext cx="10510786" cy="1938992"/>
              </a:xfrm>
              <a:prstGeom prst="rect">
                <a:avLst/>
              </a:prstGeom>
              <a:noFill/>
            </p:spPr>
            <p:txBody>
              <a:bodyPr wrap="square" rtlCol="0">
                <a:spAutoFit/>
              </a:bodyPr>
              <a:lstStyle/>
              <a:p>
                <a:pPr marL="514350" indent="-514350">
                  <a:buFont typeface="+mj-lt"/>
                  <a:buAutoNum type="romanUcPeriod"/>
                </a:pPr>
                <a:r>
                  <a:rPr lang="en-US" sz="2400" dirty="0" smtClean="0"/>
                  <a:t>If we assume Ho, the sampling distribution for </a:t>
                </a:r>
                <a14:m>
                  <m:oMath xmlns:m="http://schemas.openxmlformats.org/officeDocument/2006/math">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𝑝</m:t>
                        </m:r>
                      </m:e>
                    </m:acc>
                  </m:oMath>
                </a14:m>
                <a:r>
                  <a:rPr lang="en-US" sz="2400" dirty="0" smtClean="0"/>
                  <a:t> is unimodal and symmetric.</a:t>
                </a:r>
              </a:p>
              <a:p>
                <a:pPr marL="342900" indent="-342900">
                  <a:buFont typeface="+mj-lt"/>
                  <a:buAutoNum type="romanUcPeriod"/>
                </a:pPr>
                <a:r>
                  <a:rPr lang="en-US" sz="2400" dirty="0" smtClean="0"/>
                  <a:t>If we assume Ho, t</a:t>
                </a:r>
                <a:r>
                  <a:rPr lang="en-US" sz="2400" dirty="0" smtClean="0"/>
                  <a:t>he sampling distribution for </a:t>
                </a:r>
                <a14:m>
                  <m:oMath xmlns:m="http://schemas.openxmlformats.org/officeDocument/2006/math">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𝑝</m:t>
                        </m:r>
                      </m:e>
                    </m:acc>
                  </m:oMath>
                </a14:m>
                <a:r>
                  <a:rPr lang="en-US" sz="2400" dirty="0" smtClean="0"/>
                  <a:t> is left-skewed.</a:t>
                </a:r>
              </a:p>
              <a:p>
                <a:pPr marL="342900" indent="-342900">
                  <a:buFont typeface="+mj-lt"/>
                  <a:buAutoNum type="romanUcPeriod"/>
                </a:pPr>
                <a:r>
                  <a:rPr lang="en-US" sz="2400" dirty="0" smtClean="0"/>
                  <a:t>If we assume Ho, t</a:t>
                </a:r>
                <a:r>
                  <a:rPr lang="en-US" sz="2400" dirty="0" smtClean="0"/>
                  <a:t>he sampling distribution for </a:t>
                </a:r>
                <a14:m>
                  <m:oMath xmlns:m="http://schemas.openxmlformats.org/officeDocument/2006/math">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𝑝</m:t>
                        </m:r>
                      </m:e>
                    </m:acc>
                  </m:oMath>
                </a14:m>
                <a:r>
                  <a:rPr lang="en-US" sz="2400" dirty="0" smtClean="0"/>
                  <a:t> is right skewed.</a:t>
                </a:r>
              </a:p>
              <a:p>
                <a:pPr marL="342900" indent="-342900">
                  <a:buFont typeface="+mj-lt"/>
                  <a:buAutoNum type="romanUcPeriod"/>
                </a:pPr>
                <a:r>
                  <a:rPr lang="en-US" sz="2400" dirty="0" smtClean="0"/>
                  <a:t>We can conduct this hypothesis test with Central Limit Theorem methods.</a:t>
                </a:r>
              </a:p>
              <a:p>
                <a:pPr marL="342900" indent="-342900">
                  <a:buFont typeface="+mj-lt"/>
                  <a:buAutoNum type="romanUcPeriod"/>
                </a:pPr>
                <a:r>
                  <a:rPr lang="en-US" sz="2400" dirty="0" smtClean="0"/>
                  <a:t>We can create a confidence interval with Central Limit Theorem methods.</a:t>
                </a:r>
              </a:p>
            </p:txBody>
          </p:sp>
        </mc:Choice>
        <mc:Fallback>
          <p:sp>
            <p:nvSpPr>
              <p:cNvPr id="4" name="TextBox 3"/>
              <p:cNvSpPr txBox="1">
                <a:spLocks noRot="1" noChangeAspect="1" noMove="1" noResize="1" noEditPoints="1" noAdjustHandles="1" noChangeArrowheads="1" noChangeShapeType="1" noTextEdit="1"/>
              </p:cNvSpPr>
              <p:nvPr/>
            </p:nvSpPr>
            <p:spPr>
              <a:xfrm>
                <a:off x="1482292" y="2074649"/>
                <a:ext cx="10510786" cy="1938992"/>
              </a:xfrm>
              <a:prstGeom prst="rect">
                <a:avLst/>
              </a:prstGeom>
              <a:blipFill>
                <a:blip r:embed="rId2"/>
                <a:stretch>
                  <a:fillRect l="-928" t="-2830" b="-6604"/>
                </a:stretch>
              </a:blipFill>
            </p:spPr>
            <p:txBody>
              <a:bodyPr/>
              <a:lstStyle/>
              <a:p>
                <a:r>
                  <a:rPr lang="en-US">
                    <a:noFill/>
                  </a:rPr>
                  <a:t> </a:t>
                </a:r>
              </a:p>
            </p:txBody>
          </p:sp>
        </mc:Fallback>
      </mc:AlternateContent>
      <p:sp>
        <p:nvSpPr>
          <p:cNvPr id="12" name="TextBox 11"/>
          <p:cNvSpPr txBox="1"/>
          <p:nvPr/>
        </p:nvSpPr>
        <p:spPr>
          <a:xfrm>
            <a:off x="582329" y="4281638"/>
            <a:ext cx="11165304" cy="3046988"/>
          </a:xfrm>
          <a:prstGeom prst="rect">
            <a:avLst/>
          </a:prstGeom>
          <a:noFill/>
        </p:spPr>
        <p:txBody>
          <a:bodyPr wrap="square" rtlCol="0">
            <a:spAutoFit/>
          </a:bodyPr>
          <a:lstStyle/>
          <a:p>
            <a:pPr marL="514350" indent="-514350">
              <a:buFont typeface="+mj-lt"/>
              <a:buAutoNum type="alphaLcParenR"/>
            </a:pPr>
            <a:r>
              <a:rPr lang="en-US" sz="2400" dirty="0" smtClean="0"/>
              <a:t>I, IV, and V</a:t>
            </a:r>
          </a:p>
          <a:p>
            <a:pPr marL="514350" indent="-514350">
              <a:buFont typeface="+mj-lt"/>
              <a:buAutoNum type="alphaLcParenR"/>
            </a:pPr>
            <a:r>
              <a:rPr lang="en-US" sz="2400" dirty="0" smtClean="0"/>
              <a:t>II</a:t>
            </a:r>
          </a:p>
          <a:p>
            <a:pPr marL="514350" indent="-514350">
              <a:buFont typeface="+mj-lt"/>
              <a:buAutoNum type="alphaLcParenR"/>
            </a:pPr>
            <a:r>
              <a:rPr lang="en-US" sz="2400" dirty="0" smtClean="0"/>
              <a:t>III</a:t>
            </a:r>
          </a:p>
          <a:p>
            <a:pPr marL="514350" indent="-514350">
              <a:buFont typeface="+mj-lt"/>
              <a:buAutoNum type="alphaLcParenR"/>
            </a:pPr>
            <a:r>
              <a:rPr lang="en-US" sz="2400" b="1" i="1" dirty="0" smtClean="0">
                <a:solidFill>
                  <a:srgbClr val="C00000"/>
                </a:solidFill>
              </a:rPr>
              <a:t>III and V</a:t>
            </a:r>
          </a:p>
          <a:p>
            <a:pPr marL="514350" indent="-514350">
              <a:buFont typeface="+mj-lt"/>
              <a:buAutoNum type="alphaLcParenR"/>
            </a:pPr>
            <a:r>
              <a:rPr lang="en-US" sz="2400" dirty="0" smtClean="0"/>
              <a:t>I and V</a:t>
            </a:r>
          </a:p>
          <a:p>
            <a:pPr marL="514350" indent="-514350">
              <a:buFont typeface="+mj-lt"/>
              <a:buAutoNum type="alphaLcParenR"/>
            </a:pPr>
            <a:endParaRPr lang="en-US" sz="2400" dirty="0" smtClean="0"/>
          </a:p>
          <a:p>
            <a:pPr marL="514350" indent="-514350">
              <a:buFont typeface="+mj-lt"/>
              <a:buAutoNum type="alphaLcParenR"/>
            </a:pPr>
            <a:endParaRPr lang="en-US" sz="2400" dirty="0" smtClean="0"/>
          </a:p>
          <a:p>
            <a:pPr marL="514350" indent="-514350">
              <a:buFont typeface="+mj-lt"/>
              <a:buAutoNum type="alphaLcParenR"/>
            </a:pPr>
            <a:endParaRPr lang="en-US" sz="2400" dirty="0" smtClean="0"/>
          </a:p>
        </p:txBody>
      </p:sp>
      <mc:AlternateContent xmlns:mc="http://schemas.openxmlformats.org/markup-compatibility/2006">
        <mc:Choice xmlns:a14="http://schemas.microsoft.com/office/drawing/2010/main" Requires="a14">
          <p:sp>
            <p:nvSpPr>
              <p:cNvPr id="5" name="TextBox 4"/>
              <p:cNvSpPr txBox="1"/>
              <p:nvPr/>
            </p:nvSpPr>
            <p:spPr>
              <a:xfrm>
                <a:off x="4196011" y="4650970"/>
                <a:ext cx="1242263" cy="830997"/>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𝐻𝑜</m:t>
                      </m:r>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=0.1</m:t>
                      </m:r>
                    </m:oMath>
                  </m:oMathPara>
                </a14:m>
                <a:endParaRPr lang="en-US" b="0" dirty="0" smtClean="0"/>
              </a:p>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𝐻𝑎</m:t>
                      </m:r>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&gt;0.1</m:t>
                      </m:r>
                    </m:oMath>
                  </m:oMathPara>
                </a14:m>
                <a:endParaRPr lang="en-US" b="0" dirty="0" smtClean="0"/>
              </a:p>
              <a:p>
                <a:endParaRPr lang="en-US" dirty="0"/>
              </a:p>
            </p:txBody>
          </p:sp>
        </mc:Choice>
        <mc:Fallback>
          <p:sp>
            <p:nvSpPr>
              <p:cNvPr id="5" name="TextBox 4"/>
              <p:cNvSpPr txBox="1">
                <a:spLocks noRot="1" noChangeAspect="1" noMove="1" noResize="1" noEditPoints="1" noAdjustHandles="1" noChangeArrowheads="1" noChangeShapeType="1" noTextEdit="1"/>
              </p:cNvSpPr>
              <p:nvPr/>
            </p:nvSpPr>
            <p:spPr>
              <a:xfrm>
                <a:off x="4196011" y="4650970"/>
                <a:ext cx="1242263" cy="830997"/>
              </a:xfrm>
              <a:prstGeom prst="rect">
                <a:avLst/>
              </a:prstGeom>
              <a:blipFill>
                <a:blip r:embed="rId3"/>
                <a:stretch>
                  <a:fillRect l="-1961" r="-2451"/>
                </a:stretch>
              </a:blipFill>
            </p:spPr>
            <p:txBody>
              <a:bodyPr/>
              <a:lstStyle/>
              <a:p>
                <a:r>
                  <a:rPr lang="en-US">
                    <a:noFill/>
                  </a:rPr>
                  <a:t> </a:t>
                </a:r>
              </a:p>
            </p:txBody>
          </p:sp>
        </mc:Fallback>
      </mc:AlternateContent>
      <p:sp>
        <p:nvSpPr>
          <p:cNvPr id="6" name="TextBox 5"/>
          <p:cNvSpPr txBox="1"/>
          <p:nvPr/>
        </p:nvSpPr>
        <p:spPr>
          <a:xfrm>
            <a:off x="3792354" y="4281638"/>
            <a:ext cx="4379495" cy="369332"/>
          </a:xfrm>
          <a:prstGeom prst="rect">
            <a:avLst/>
          </a:prstGeom>
          <a:noFill/>
        </p:spPr>
        <p:txBody>
          <a:bodyPr wrap="square" rtlCol="0">
            <a:spAutoFit/>
          </a:bodyPr>
          <a:lstStyle/>
          <a:p>
            <a:r>
              <a:rPr lang="en-US" b="1" dirty="0" smtClean="0"/>
              <a:t>Hypothesis Test</a:t>
            </a:r>
            <a:endParaRPr lang="en-US" b="1" dirty="0"/>
          </a:p>
        </p:txBody>
      </p:sp>
      <mc:AlternateContent xmlns:mc="http://schemas.openxmlformats.org/markup-compatibility/2006">
        <mc:Choice xmlns:a14="http://schemas.microsoft.com/office/drawing/2010/main" Requires="a14">
          <p:sp>
            <p:nvSpPr>
              <p:cNvPr id="7" name="TextBox 6"/>
              <p:cNvSpPr txBox="1"/>
              <p:nvPr/>
            </p:nvSpPr>
            <p:spPr>
              <a:xfrm>
                <a:off x="5580246" y="4189305"/>
                <a:ext cx="4379495" cy="3231654"/>
              </a:xfrm>
              <a:prstGeom prst="rect">
                <a:avLst/>
              </a:prstGeom>
              <a:noFill/>
            </p:spPr>
            <p:txBody>
              <a:bodyPr wrap="square" rtlCol="0">
                <a:spAutoFit/>
              </a:bodyPr>
              <a:lstStyle/>
              <a:p>
                <a:r>
                  <a:rPr lang="en-US" sz="2400" b="1" dirty="0" smtClean="0"/>
                  <a:t>CLT Conditions for HT:</a:t>
                </a:r>
              </a:p>
              <a:p>
                <a:pPr marL="342900" indent="-342900">
                  <a:buAutoNum type="arabicPeriod"/>
                </a:pPr>
                <a:r>
                  <a:rPr lang="en-US" b="1" dirty="0" smtClean="0"/>
                  <a:t>Independence:</a:t>
                </a:r>
              </a:p>
              <a:p>
                <a:pPr marL="800100" lvl="1" indent="-342900">
                  <a:buFont typeface="Arial" panose="020B0604020202020204" pitchFamily="34" charset="0"/>
                  <a:buChar char="•"/>
                </a:pPr>
                <a:r>
                  <a:rPr lang="en-US" dirty="0" smtClean="0"/>
                  <a:t>Random sampling</a:t>
                </a:r>
              </a:p>
              <a:p>
                <a:pPr marL="800100" lvl="1" indent="-342900">
                  <a:buFont typeface="Arial" panose="020B0604020202020204" pitchFamily="34" charset="0"/>
                  <a:buChar char="•"/>
                </a:pPr>
                <a:r>
                  <a:rPr lang="en-US" dirty="0" smtClean="0"/>
                  <a:t>N=60&lt;10% of Duke Students</a:t>
                </a:r>
              </a:p>
              <a:p>
                <a:pPr marL="342900" indent="-342900">
                  <a:buAutoNum type="arabicPeriod" startAt="2"/>
                </a:pPr>
                <a:r>
                  <a:rPr lang="en-US" b="1" dirty="0" smtClean="0"/>
                  <a:t>SF-Conditions:</a:t>
                </a:r>
              </a:p>
              <a:p>
                <a:pPr marL="800100" lvl="1" indent="-342900">
                  <a:buFont typeface="Arial" panose="020B0604020202020204" pitchFamily="34" charset="0"/>
                  <a:buChar char="•"/>
                </a:pPr>
                <a14:m>
                  <m:oMath xmlns:m="http://schemas.openxmlformats.org/officeDocument/2006/math">
                    <m:r>
                      <a:rPr lang="en-US" b="0" i="1" strike="sngStrike" smtClean="0">
                        <a:latin typeface="Cambria Math" panose="02040503050406030204" pitchFamily="18" charset="0"/>
                      </a:rPr>
                      <m:t>𝑛</m:t>
                    </m:r>
                    <m:sSub>
                      <m:sSubPr>
                        <m:ctrlPr>
                          <a:rPr lang="en-US" i="1" strike="sngStrike" smtClean="0">
                            <a:latin typeface="Cambria Math" panose="02040503050406030204" pitchFamily="18" charset="0"/>
                          </a:rPr>
                        </m:ctrlPr>
                      </m:sSubPr>
                      <m:e>
                        <m:r>
                          <a:rPr lang="en-US" b="0" i="1" strike="sngStrike" smtClean="0">
                            <a:latin typeface="Cambria Math" panose="02040503050406030204" pitchFamily="18" charset="0"/>
                          </a:rPr>
                          <m:t>𝑝</m:t>
                        </m:r>
                      </m:e>
                      <m:sub>
                        <m:r>
                          <a:rPr lang="en-US" b="0" i="1" strike="sngStrike" smtClean="0">
                            <a:latin typeface="Cambria Math" panose="02040503050406030204" pitchFamily="18" charset="0"/>
                          </a:rPr>
                          <m:t>0</m:t>
                        </m:r>
                      </m:sub>
                    </m:sSub>
                    <m:r>
                      <a:rPr lang="en-US" b="0" i="1" strike="sngStrike" smtClean="0">
                        <a:latin typeface="Cambria Math" panose="02040503050406030204" pitchFamily="18" charset="0"/>
                      </a:rPr>
                      <m:t>=60</m:t>
                    </m:r>
                    <m:d>
                      <m:dPr>
                        <m:ctrlPr>
                          <a:rPr lang="en-US" i="1" strike="sngStrike" smtClean="0">
                            <a:latin typeface="Cambria Math" panose="02040503050406030204" pitchFamily="18" charset="0"/>
                          </a:rPr>
                        </m:ctrlPr>
                      </m:dPr>
                      <m:e>
                        <m:r>
                          <a:rPr lang="en-US" b="0" i="1" strike="sngStrike" smtClean="0">
                            <a:latin typeface="Cambria Math" panose="02040503050406030204" pitchFamily="18" charset="0"/>
                          </a:rPr>
                          <m:t>0.10</m:t>
                        </m:r>
                      </m:e>
                    </m:d>
                    <m:r>
                      <a:rPr lang="en-US" b="0" i="1" strike="sngStrike" smtClean="0">
                        <a:latin typeface="Cambria Math" panose="02040503050406030204" pitchFamily="18" charset="0"/>
                      </a:rPr>
                      <m:t>&lt;10</m:t>
                    </m:r>
                  </m:oMath>
                </a14:m>
                <a:endParaRPr lang="en-US" strike="sngStrike" dirty="0" smtClean="0"/>
              </a:p>
              <a:p>
                <a:pPr marL="800100" lvl="1" indent="-342900">
                  <a:buFont typeface="Arial" panose="020B0604020202020204" pitchFamily="34" charset="0"/>
                  <a:buChar char="•"/>
                </a:pP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m:t>
                    </m:r>
                    <m:sSub>
                      <m:sSubPr>
                        <m:ctrlPr>
                          <a:rPr lang="en-US"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0</m:t>
                        </m:r>
                      </m:sub>
                    </m:sSub>
                    <m:r>
                      <a:rPr lang="en-US" b="0" i="1" smtClean="0">
                        <a:latin typeface="Cambria Math" panose="02040503050406030204" pitchFamily="18" charset="0"/>
                      </a:rPr>
                      <m:t>)</m:t>
                    </m:r>
                    <m:r>
                      <a:rPr lang="en-US" b="0" i="1" smtClean="0">
                        <a:latin typeface="Cambria Math" panose="02040503050406030204" pitchFamily="18" charset="0"/>
                      </a:rPr>
                      <m:t>=60</m:t>
                    </m:r>
                    <m:d>
                      <m:dPr>
                        <m:ctrlPr>
                          <a:rPr lang="en-US"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0.10</m:t>
                        </m:r>
                      </m:e>
                    </m:d>
                    <m:r>
                      <a:rPr lang="en-US" b="0"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10</m:t>
                    </m:r>
                  </m:oMath>
                </a14:m>
                <a:endParaRPr lang="en-US" dirty="0" smtClean="0"/>
              </a:p>
              <a:p>
                <a:pPr marL="800100" lvl="1" indent="-342900">
                  <a:buFont typeface="Arial" panose="020B0604020202020204" pitchFamily="34" charset="0"/>
                  <a:buChar char="•"/>
                </a:pPr>
                <a:endParaRPr lang="en-US" b="1" dirty="0" smtClean="0"/>
              </a:p>
              <a:p>
                <a:pPr marL="800100" lvl="1" indent="-342900">
                  <a:buFont typeface="Arial" panose="020B0604020202020204" pitchFamily="34" charset="0"/>
                  <a:buChar char="•"/>
                </a:pPr>
                <a:endParaRPr lang="en-US" b="1" dirty="0" smtClean="0"/>
              </a:p>
              <a:p>
                <a:pPr marL="342900" indent="-342900">
                  <a:buFont typeface="Arial" panose="020B0604020202020204" pitchFamily="34" charset="0"/>
                  <a:buChar char="•"/>
                </a:pPr>
                <a:endParaRPr lang="en-US" b="1" dirty="0" smtClean="0"/>
              </a:p>
              <a:p>
                <a:endParaRPr lang="en-US" dirty="0"/>
              </a:p>
            </p:txBody>
          </p:sp>
        </mc:Choice>
        <mc:Fallback>
          <p:sp>
            <p:nvSpPr>
              <p:cNvPr id="7" name="TextBox 6"/>
              <p:cNvSpPr txBox="1">
                <a:spLocks noRot="1" noChangeAspect="1" noMove="1" noResize="1" noEditPoints="1" noAdjustHandles="1" noChangeArrowheads="1" noChangeShapeType="1" noTextEdit="1"/>
              </p:cNvSpPr>
              <p:nvPr/>
            </p:nvSpPr>
            <p:spPr>
              <a:xfrm>
                <a:off x="5580246" y="4189305"/>
                <a:ext cx="4379495" cy="3231654"/>
              </a:xfrm>
              <a:prstGeom prst="rect">
                <a:avLst/>
              </a:prstGeom>
              <a:blipFill>
                <a:blip r:embed="rId4"/>
                <a:stretch>
                  <a:fillRect l="-2086" t="-1509"/>
                </a:stretch>
              </a:blipFill>
            </p:spPr>
            <p:txBody>
              <a:bodyPr/>
              <a:lstStyle/>
              <a:p>
                <a:r>
                  <a:rPr lang="en-US">
                    <a:noFill/>
                  </a:rPr>
                  <a:t> </a:t>
                </a:r>
              </a:p>
            </p:txBody>
          </p:sp>
        </mc:Fallback>
      </mc:AlternateContent>
    </p:spTree>
    <p:extLst>
      <p:ext uri="{BB962C8B-B14F-4D97-AF65-F5344CB8AC3E}">
        <p14:creationId xmlns:p14="http://schemas.microsoft.com/office/powerpoint/2010/main" val="2581969810"/>
      </p:ext>
    </p:extLst>
  </p:cSld>
  <p:clrMapOvr>
    <a:masterClrMapping/>
  </p:clrMapOvr>
  <p:transition>
    <p:cu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36884" y="318110"/>
            <a:ext cx="11656194" cy="355845"/>
          </a:xfrm>
          <a:prstGeom prst="rect">
            <a:avLst/>
          </a:prstGeom>
          <a:solidFill>
            <a:srgbClr val="9AB8CE"/>
          </a:solidFill>
        </p:spPr>
        <p:txBody>
          <a:bodyPr vert="horz" wrap="square" lIns="0" tIns="50334" rIns="0" bIns="0" rtlCol="0">
            <a:spAutoFit/>
          </a:bodyPr>
          <a:lstStyle/>
          <a:p>
            <a:pPr marL="118288">
              <a:spcBef>
                <a:spcPts val="396"/>
              </a:spcBef>
            </a:pPr>
            <a:r>
              <a:rPr sz="1982" dirty="0">
                <a:solidFill>
                  <a:srgbClr val="1A2E3D"/>
                </a:solidFill>
                <a:latin typeface="Arial"/>
                <a:cs typeface="Arial"/>
              </a:rPr>
              <a:t>Clicker</a:t>
            </a:r>
            <a:r>
              <a:rPr sz="1982" spc="-10" dirty="0">
                <a:solidFill>
                  <a:srgbClr val="1A2E3D"/>
                </a:solidFill>
                <a:latin typeface="Arial"/>
                <a:cs typeface="Arial"/>
              </a:rPr>
              <a:t> </a:t>
            </a:r>
            <a:r>
              <a:rPr sz="1982" spc="10" dirty="0">
                <a:solidFill>
                  <a:srgbClr val="1A2E3D"/>
                </a:solidFill>
                <a:latin typeface="Arial"/>
                <a:cs typeface="Arial"/>
              </a:rPr>
              <a:t>question</a:t>
            </a:r>
            <a:endParaRPr sz="1982">
              <a:latin typeface="Arial"/>
              <a:cs typeface="Arial"/>
            </a:endParaRPr>
          </a:p>
        </p:txBody>
      </p:sp>
      <p:sp>
        <p:nvSpPr>
          <p:cNvPr id="3" name="object 3"/>
          <p:cNvSpPr txBox="1">
            <a:spLocks noGrp="1"/>
          </p:cNvSpPr>
          <p:nvPr>
            <p:ph type="title"/>
          </p:nvPr>
        </p:nvSpPr>
        <p:spPr>
          <a:xfrm>
            <a:off x="413886" y="791978"/>
            <a:ext cx="11656194" cy="3355661"/>
          </a:xfrm>
          <a:prstGeom prst="rect">
            <a:avLst/>
          </a:prstGeom>
          <a:solidFill>
            <a:srgbClr val="D6E2EB"/>
          </a:solidFill>
        </p:spPr>
        <p:txBody>
          <a:bodyPr vert="horz" wrap="square" lIns="0" tIns="61657" rIns="0" bIns="0" rtlCol="0" anchor="ctr">
            <a:spAutoFit/>
          </a:bodyPr>
          <a:lstStyle/>
          <a:p>
            <a:pPr marL="118288" marR="184982">
              <a:lnSpc>
                <a:spcPct val="100000"/>
              </a:lnSpc>
              <a:spcBef>
                <a:spcPts val="484"/>
              </a:spcBef>
            </a:pPr>
            <a:r>
              <a:rPr lang="en-US" sz="2378" dirty="0" smtClean="0">
                <a:latin typeface="Times New Roman"/>
                <a:cs typeface="Times New Roman"/>
              </a:rPr>
              <a:t>We would like to test if the proportion of Duke students that are only-children is larger than 0.10. We collected a random sample of 60 Duke students and found that 0.25 are only-children. Which of the following is true?</a:t>
            </a:r>
            <a:br>
              <a:rPr lang="en-US" sz="2378" dirty="0" smtClean="0">
                <a:latin typeface="Times New Roman"/>
                <a:cs typeface="Times New Roman"/>
              </a:rPr>
            </a:br>
            <a:r>
              <a:rPr lang="en-US" sz="2378" dirty="0">
                <a:latin typeface="Times New Roman"/>
                <a:cs typeface="Times New Roman"/>
              </a:rPr>
              <a:t/>
            </a:r>
            <a:br>
              <a:rPr lang="en-US" sz="2378" dirty="0">
                <a:latin typeface="Times New Roman"/>
                <a:cs typeface="Times New Roman"/>
              </a:rPr>
            </a:br>
            <a:r>
              <a:rPr lang="en-US" sz="2378" dirty="0" smtClean="0">
                <a:latin typeface="Times New Roman"/>
                <a:cs typeface="Times New Roman"/>
              </a:rPr>
              <a:t/>
            </a:r>
            <a:br>
              <a:rPr lang="en-US" sz="2378" dirty="0" smtClean="0">
                <a:latin typeface="Times New Roman"/>
                <a:cs typeface="Times New Roman"/>
              </a:rPr>
            </a:br>
            <a:r>
              <a:rPr lang="en-US" sz="2378" dirty="0">
                <a:latin typeface="Times New Roman"/>
                <a:cs typeface="Times New Roman"/>
              </a:rPr>
              <a:t/>
            </a:r>
            <a:br>
              <a:rPr lang="en-US" sz="2378" dirty="0">
                <a:latin typeface="Times New Roman"/>
                <a:cs typeface="Times New Roman"/>
              </a:rPr>
            </a:br>
            <a:r>
              <a:rPr lang="en-US" sz="2378" dirty="0" smtClean="0">
                <a:latin typeface="Times New Roman"/>
                <a:cs typeface="Times New Roman"/>
              </a:rPr>
              <a:t/>
            </a:r>
            <a:br>
              <a:rPr lang="en-US" sz="2378" dirty="0" smtClean="0">
                <a:latin typeface="Times New Roman"/>
                <a:cs typeface="Times New Roman"/>
              </a:rPr>
            </a:br>
            <a:r>
              <a:rPr lang="en-US" sz="2378" dirty="0">
                <a:latin typeface="Times New Roman"/>
                <a:cs typeface="Times New Roman"/>
              </a:rPr>
              <a:t/>
            </a:r>
            <a:br>
              <a:rPr lang="en-US" sz="2378" dirty="0">
                <a:latin typeface="Times New Roman"/>
                <a:cs typeface="Times New Roman"/>
              </a:rPr>
            </a:br>
            <a:endParaRPr sz="2378" dirty="0">
              <a:latin typeface="Times New Roman"/>
              <a:cs typeface="Times New Roman"/>
            </a:endParaRPr>
          </a:p>
        </p:txBody>
      </p:sp>
      <mc:AlternateContent xmlns:mc="http://schemas.openxmlformats.org/markup-compatibility/2006">
        <mc:Choice xmlns:a14="http://schemas.microsoft.com/office/drawing/2010/main" Requires="a14">
          <p:sp>
            <p:nvSpPr>
              <p:cNvPr id="4" name="TextBox 3"/>
              <p:cNvSpPr txBox="1"/>
              <p:nvPr/>
            </p:nvSpPr>
            <p:spPr>
              <a:xfrm>
                <a:off x="1482292" y="2074649"/>
                <a:ext cx="10510786" cy="1938992"/>
              </a:xfrm>
              <a:prstGeom prst="rect">
                <a:avLst/>
              </a:prstGeom>
              <a:noFill/>
            </p:spPr>
            <p:txBody>
              <a:bodyPr wrap="square" rtlCol="0">
                <a:spAutoFit/>
              </a:bodyPr>
              <a:lstStyle/>
              <a:p>
                <a:pPr marL="514350" indent="-514350">
                  <a:buFont typeface="+mj-lt"/>
                  <a:buAutoNum type="romanUcPeriod"/>
                </a:pPr>
                <a:r>
                  <a:rPr lang="en-US" sz="2400" strike="sngStrike" dirty="0" smtClean="0"/>
                  <a:t>If we assume Ho, the sampling distribution for </a:t>
                </a:r>
                <a14:m>
                  <m:oMath xmlns:m="http://schemas.openxmlformats.org/officeDocument/2006/math">
                    <m:acc>
                      <m:accPr>
                        <m:chr m:val="̂"/>
                        <m:ctrlPr>
                          <a:rPr lang="en-US" sz="2400" i="1" strike="sngStrike" smtClean="0">
                            <a:latin typeface="Cambria Math" panose="02040503050406030204" pitchFamily="18" charset="0"/>
                          </a:rPr>
                        </m:ctrlPr>
                      </m:accPr>
                      <m:e>
                        <m:r>
                          <a:rPr lang="en-US" sz="2400" b="0" i="1" strike="sngStrike" smtClean="0">
                            <a:latin typeface="Cambria Math" panose="02040503050406030204" pitchFamily="18" charset="0"/>
                          </a:rPr>
                          <m:t>𝑝</m:t>
                        </m:r>
                      </m:e>
                    </m:acc>
                  </m:oMath>
                </a14:m>
                <a:r>
                  <a:rPr lang="en-US" sz="2400" strike="sngStrike" dirty="0" smtClean="0"/>
                  <a:t> is unimodal and symmetric.</a:t>
                </a:r>
              </a:p>
              <a:p>
                <a:pPr marL="342900" indent="-342900">
                  <a:buFont typeface="+mj-lt"/>
                  <a:buAutoNum type="romanUcPeriod"/>
                </a:pPr>
                <a:r>
                  <a:rPr lang="en-US" sz="2400" dirty="0" smtClean="0"/>
                  <a:t>If we assume Ho, t</a:t>
                </a:r>
                <a:r>
                  <a:rPr lang="en-US" sz="2400" dirty="0" smtClean="0"/>
                  <a:t>he sampling distribution for </a:t>
                </a:r>
                <a14:m>
                  <m:oMath xmlns:m="http://schemas.openxmlformats.org/officeDocument/2006/math">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𝑝</m:t>
                        </m:r>
                      </m:e>
                    </m:acc>
                  </m:oMath>
                </a14:m>
                <a:r>
                  <a:rPr lang="en-US" sz="2400" dirty="0" smtClean="0"/>
                  <a:t> is left-skewed.</a:t>
                </a:r>
              </a:p>
              <a:p>
                <a:pPr marL="342900" indent="-342900">
                  <a:buFont typeface="+mj-lt"/>
                  <a:buAutoNum type="romanUcPeriod"/>
                </a:pPr>
                <a:r>
                  <a:rPr lang="en-US" sz="2400" dirty="0" smtClean="0"/>
                  <a:t>If we assume Ho, t</a:t>
                </a:r>
                <a:r>
                  <a:rPr lang="en-US" sz="2400" dirty="0" smtClean="0"/>
                  <a:t>he sampling distribution for </a:t>
                </a:r>
                <a14:m>
                  <m:oMath xmlns:m="http://schemas.openxmlformats.org/officeDocument/2006/math">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𝑝</m:t>
                        </m:r>
                      </m:e>
                    </m:acc>
                  </m:oMath>
                </a14:m>
                <a:r>
                  <a:rPr lang="en-US" sz="2400" dirty="0" smtClean="0"/>
                  <a:t> is right skewed.</a:t>
                </a:r>
              </a:p>
              <a:p>
                <a:pPr marL="342900" indent="-342900">
                  <a:buFont typeface="+mj-lt"/>
                  <a:buAutoNum type="romanUcPeriod"/>
                </a:pPr>
                <a:r>
                  <a:rPr lang="en-US" sz="2400" strike="sngStrike" dirty="0" smtClean="0">
                    <a:solidFill>
                      <a:srgbClr val="92D050"/>
                    </a:solidFill>
                  </a:rPr>
                  <a:t>We can conduct this hypothesis test with Central Limit Theorem methods.</a:t>
                </a:r>
              </a:p>
              <a:p>
                <a:pPr marL="342900" indent="-342900">
                  <a:buFont typeface="+mj-lt"/>
                  <a:buAutoNum type="romanUcPeriod"/>
                </a:pPr>
                <a:r>
                  <a:rPr lang="en-US" sz="2400" dirty="0" smtClean="0"/>
                  <a:t>We can create a confidence interval with Central Limit Theorem methods.</a:t>
                </a:r>
              </a:p>
            </p:txBody>
          </p:sp>
        </mc:Choice>
        <mc:Fallback>
          <p:sp>
            <p:nvSpPr>
              <p:cNvPr id="4" name="TextBox 3"/>
              <p:cNvSpPr txBox="1">
                <a:spLocks noRot="1" noChangeAspect="1" noMove="1" noResize="1" noEditPoints="1" noAdjustHandles="1" noChangeArrowheads="1" noChangeShapeType="1" noTextEdit="1"/>
              </p:cNvSpPr>
              <p:nvPr/>
            </p:nvSpPr>
            <p:spPr>
              <a:xfrm>
                <a:off x="1482292" y="2074649"/>
                <a:ext cx="10510786" cy="1938992"/>
              </a:xfrm>
              <a:prstGeom prst="rect">
                <a:avLst/>
              </a:prstGeom>
              <a:blipFill>
                <a:blip r:embed="rId2"/>
                <a:stretch>
                  <a:fillRect l="-928" t="-2830" b="-6604"/>
                </a:stretch>
              </a:blipFill>
            </p:spPr>
            <p:txBody>
              <a:bodyPr/>
              <a:lstStyle/>
              <a:p>
                <a:r>
                  <a:rPr lang="en-US">
                    <a:noFill/>
                  </a:rPr>
                  <a:t> </a:t>
                </a:r>
              </a:p>
            </p:txBody>
          </p:sp>
        </mc:Fallback>
      </mc:AlternateContent>
      <p:sp>
        <p:nvSpPr>
          <p:cNvPr id="12" name="TextBox 11"/>
          <p:cNvSpPr txBox="1"/>
          <p:nvPr/>
        </p:nvSpPr>
        <p:spPr>
          <a:xfrm>
            <a:off x="582329" y="4281638"/>
            <a:ext cx="11165304" cy="3046988"/>
          </a:xfrm>
          <a:prstGeom prst="rect">
            <a:avLst/>
          </a:prstGeom>
          <a:noFill/>
        </p:spPr>
        <p:txBody>
          <a:bodyPr wrap="square" rtlCol="0">
            <a:spAutoFit/>
          </a:bodyPr>
          <a:lstStyle/>
          <a:p>
            <a:pPr marL="514350" indent="-514350">
              <a:buFont typeface="+mj-lt"/>
              <a:buAutoNum type="alphaLcParenR"/>
            </a:pPr>
            <a:r>
              <a:rPr lang="en-US" sz="2400" dirty="0" smtClean="0"/>
              <a:t>I, IV, and V</a:t>
            </a:r>
          </a:p>
          <a:p>
            <a:pPr marL="514350" indent="-514350">
              <a:buFont typeface="+mj-lt"/>
              <a:buAutoNum type="alphaLcParenR"/>
            </a:pPr>
            <a:r>
              <a:rPr lang="en-US" sz="2400" dirty="0" smtClean="0"/>
              <a:t>II</a:t>
            </a:r>
          </a:p>
          <a:p>
            <a:pPr marL="514350" indent="-514350">
              <a:buFont typeface="+mj-lt"/>
              <a:buAutoNum type="alphaLcParenR"/>
            </a:pPr>
            <a:r>
              <a:rPr lang="en-US" sz="2400" dirty="0" smtClean="0"/>
              <a:t>III</a:t>
            </a:r>
          </a:p>
          <a:p>
            <a:pPr marL="514350" indent="-514350">
              <a:buFont typeface="+mj-lt"/>
              <a:buAutoNum type="alphaLcParenR"/>
            </a:pPr>
            <a:r>
              <a:rPr lang="en-US" sz="2400" b="1" i="1" dirty="0" smtClean="0">
                <a:solidFill>
                  <a:srgbClr val="C00000"/>
                </a:solidFill>
              </a:rPr>
              <a:t>III and V</a:t>
            </a:r>
          </a:p>
          <a:p>
            <a:pPr marL="514350" indent="-514350">
              <a:buFont typeface="+mj-lt"/>
              <a:buAutoNum type="alphaLcParenR"/>
            </a:pPr>
            <a:r>
              <a:rPr lang="en-US" sz="2400" dirty="0" smtClean="0"/>
              <a:t>I and V</a:t>
            </a:r>
          </a:p>
          <a:p>
            <a:pPr marL="514350" indent="-514350">
              <a:buFont typeface="+mj-lt"/>
              <a:buAutoNum type="alphaLcParenR"/>
            </a:pPr>
            <a:endParaRPr lang="en-US" sz="2400" dirty="0" smtClean="0"/>
          </a:p>
          <a:p>
            <a:pPr marL="514350" indent="-514350">
              <a:buFont typeface="+mj-lt"/>
              <a:buAutoNum type="alphaLcParenR"/>
            </a:pPr>
            <a:endParaRPr lang="en-US" sz="2400" dirty="0" smtClean="0"/>
          </a:p>
          <a:p>
            <a:pPr marL="514350" indent="-514350">
              <a:buFont typeface="+mj-lt"/>
              <a:buAutoNum type="alphaLcParenR"/>
            </a:pPr>
            <a:endParaRPr lang="en-US" sz="2400" dirty="0" smtClean="0"/>
          </a:p>
        </p:txBody>
      </p:sp>
      <mc:AlternateContent xmlns:mc="http://schemas.openxmlformats.org/markup-compatibility/2006">
        <mc:Choice xmlns:a14="http://schemas.microsoft.com/office/drawing/2010/main" Requires="a14">
          <p:sp>
            <p:nvSpPr>
              <p:cNvPr id="5" name="TextBox 4"/>
              <p:cNvSpPr txBox="1"/>
              <p:nvPr/>
            </p:nvSpPr>
            <p:spPr>
              <a:xfrm>
                <a:off x="4196011" y="4650970"/>
                <a:ext cx="1242263" cy="830997"/>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𝐻𝑜</m:t>
                      </m:r>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=0.1</m:t>
                      </m:r>
                    </m:oMath>
                  </m:oMathPara>
                </a14:m>
                <a:endParaRPr lang="en-US" b="0" dirty="0" smtClean="0"/>
              </a:p>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𝐻𝑎</m:t>
                      </m:r>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&gt;0.1</m:t>
                      </m:r>
                    </m:oMath>
                  </m:oMathPara>
                </a14:m>
                <a:endParaRPr lang="en-US" b="0" dirty="0" smtClean="0"/>
              </a:p>
              <a:p>
                <a:endParaRPr lang="en-US" dirty="0"/>
              </a:p>
            </p:txBody>
          </p:sp>
        </mc:Choice>
        <mc:Fallback>
          <p:sp>
            <p:nvSpPr>
              <p:cNvPr id="5" name="TextBox 4"/>
              <p:cNvSpPr txBox="1">
                <a:spLocks noRot="1" noChangeAspect="1" noMove="1" noResize="1" noEditPoints="1" noAdjustHandles="1" noChangeArrowheads="1" noChangeShapeType="1" noTextEdit="1"/>
              </p:cNvSpPr>
              <p:nvPr/>
            </p:nvSpPr>
            <p:spPr>
              <a:xfrm>
                <a:off x="4196011" y="4650970"/>
                <a:ext cx="1242263" cy="830997"/>
              </a:xfrm>
              <a:prstGeom prst="rect">
                <a:avLst/>
              </a:prstGeom>
              <a:blipFill>
                <a:blip r:embed="rId3"/>
                <a:stretch>
                  <a:fillRect l="-1961" r="-2451"/>
                </a:stretch>
              </a:blipFill>
            </p:spPr>
            <p:txBody>
              <a:bodyPr/>
              <a:lstStyle/>
              <a:p>
                <a:r>
                  <a:rPr lang="en-US">
                    <a:noFill/>
                  </a:rPr>
                  <a:t> </a:t>
                </a:r>
              </a:p>
            </p:txBody>
          </p:sp>
        </mc:Fallback>
      </mc:AlternateContent>
      <p:sp>
        <p:nvSpPr>
          <p:cNvPr id="6" name="TextBox 5"/>
          <p:cNvSpPr txBox="1"/>
          <p:nvPr/>
        </p:nvSpPr>
        <p:spPr>
          <a:xfrm>
            <a:off x="3792354" y="4281638"/>
            <a:ext cx="4379495" cy="369332"/>
          </a:xfrm>
          <a:prstGeom prst="rect">
            <a:avLst/>
          </a:prstGeom>
          <a:noFill/>
        </p:spPr>
        <p:txBody>
          <a:bodyPr wrap="square" rtlCol="0">
            <a:spAutoFit/>
          </a:bodyPr>
          <a:lstStyle/>
          <a:p>
            <a:r>
              <a:rPr lang="en-US" b="1" dirty="0" smtClean="0"/>
              <a:t>Hypothesis Test</a:t>
            </a:r>
            <a:endParaRPr lang="en-US" b="1" dirty="0"/>
          </a:p>
        </p:txBody>
      </p:sp>
      <mc:AlternateContent xmlns:mc="http://schemas.openxmlformats.org/markup-compatibility/2006">
        <mc:Choice xmlns:a14="http://schemas.microsoft.com/office/drawing/2010/main" Requires="a14">
          <p:sp>
            <p:nvSpPr>
              <p:cNvPr id="7" name="TextBox 6"/>
              <p:cNvSpPr txBox="1"/>
              <p:nvPr/>
            </p:nvSpPr>
            <p:spPr>
              <a:xfrm>
                <a:off x="5580246" y="4189305"/>
                <a:ext cx="4379495" cy="3231654"/>
              </a:xfrm>
              <a:prstGeom prst="rect">
                <a:avLst/>
              </a:prstGeom>
              <a:noFill/>
            </p:spPr>
            <p:txBody>
              <a:bodyPr wrap="square" rtlCol="0">
                <a:spAutoFit/>
              </a:bodyPr>
              <a:lstStyle/>
              <a:p>
                <a:r>
                  <a:rPr lang="en-US" sz="2400" b="1" dirty="0" smtClean="0"/>
                  <a:t>CLT Conditions for HT:</a:t>
                </a:r>
              </a:p>
              <a:p>
                <a:pPr marL="342900" indent="-342900">
                  <a:buAutoNum type="arabicPeriod"/>
                </a:pPr>
                <a:r>
                  <a:rPr lang="en-US" b="1" dirty="0" smtClean="0"/>
                  <a:t>Independence:</a:t>
                </a:r>
              </a:p>
              <a:p>
                <a:pPr marL="800100" lvl="1" indent="-342900">
                  <a:buFont typeface="Arial" panose="020B0604020202020204" pitchFamily="34" charset="0"/>
                  <a:buChar char="•"/>
                </a:pPr>
                <a:r>
                  <a:rPr lang="en-US" dirty="0" smtClean="0"/>
                  <a:t>Random sampling</a:t>
                </a:r>
              </a:p>
              <a:p>
                <a:pPr marL="800100" lvl="1" indent="-342900">
                  <a:buFont typeface="Arial" panose="020B0604020202020204" pitchFamily="34" charset="0"/>
                  <a:buChar char="•"/>
                </a:pPr>
                <a:r>
                  <a:rPr lang="en-US" dirty="0" smtClean="0"/>
                  <a:t>N=60&lt;10% of Duke Students</a:t>
                </a:r>
              </a:p>
              <a:p>
                <a:pPr marL="342900" indent="-342900">
                  <a:buAutoNum type="arabicPeriod" startAt="2"/>
                </a:pPr>
                <a:r>
                  <a:rPr lang="en-US" b="1" dirty="0" smtClean="0"/>
                  <a:t>SF-Conditions:</a:t>
                </a:r>
              </a:p>
              <a:p>
                <a:pPr marL="800100" lvl="1" indent="-342900">
                  <a:buFont typeface="Arial" panose="020B0604020202020204" pitchFamily="34" charset="0"/>
                  <a:buChar char="•"/>
                </a:pPr>
                <a14:m>
                  <m:oMath xmlns:m="http://schemas.openxmlformats.org/officeDocument/2006/math">
                    <m:r>
                      <a:rPr lang="en-US" b="0" i="1" strike="sngStrike" smtClean="0">
                        <a:latin typeface="Cambria Math" panose="02040503050406030204" pitchFamily="18" charset="0"/>
                      </a:rPr>
                      <m:t>𝑛</m:t>
                    </m:r>
                    <m:sSub>
                      <m:sSubPr>
                        <m:ctrlPr>
                          <a:rPr lang="en-US" i="1" strike="sngStrike" smtClean="0">
                            <a:latin typeface="Cambria Math" panose="02040503050406030204" pitchFamily="18" charset="0"/>
                          </a:rPr>
                        </m:ctrlPr>
                      </m:sSubPr>
                      <m:e>
                        <m:r>
                          <a:rPr lang="en-US" b="0" i="1" strike="sngStrike" smtClean="0">
                            <a:latin typeface="Cambria Math" panose="02040503050406030204" pitchFamily="18" charset="0"/>
                          </a:rPr>
                          <m:t>𝑝</m:t>
                        </m:r>
                      </m:e>
                      <m:sub>
                        <m:r>
                          <a:rPr lang="en-US" b="0" i="1" strike="sngStrike" smtClean="0">
                            <a:latin typeface="Cambria Math" panose="02040503050406030204" pitchFamily="18" charset="0"/>
                          </a:rPr>
                          <m:t>0</m:t>
                        </m:r>
                      </m:sub>
                    </m:sSub>
                    <m:r>
                      <a:rPr lang="en-US" b="0" i="1" strike="sngStrike" smtClean="0">
                        <a:latin typeface="Cambria Math" panose="02040503050406030204" pitchFamily="18" charset="0"/>
                      </a:rPr>
                      <m:t>=60</m:t>
                    </m:r>
                    <m:d>
                      <m:dPr>
                        <m:ctrlPr>
                          <a:rPr lang="en-US" i="1" strike="sngStrike" smtClean="0">
                            <a:latin typeface="Cambria Math" panose="02040503050406030204" pitchFamily="18" charset="0"/>
                          </a:rPr>
                        </m:ctrlPr>
                      </m:dPr>
                      <m:e>
                        <m:r>
                          <a:rPr lang="en-US" b="0" i="1" strike="sngStrike" smtClean="0">
                            <a:latin typeface="Cambria Math" panose="02040503050406030204" pitchFamily="18" charset="0"/>
                          </a:rPr>
                          <m:t>0.10</m:t>
                        </m:r>
                      </m:e>
                    </m:d>
                    <m:r>
                      <a:rPr lang="en-US" b="0" i="1" strike="sngStrike" smtClean="0">
                        <a:latin typeface="Cambria Math" panose="02040503050406030204" pitchFamily="18" charset="0"/>
                      </a:rPr>
                      <m:t>&lt;10</m:t>
                    </m:r>
                  </m:oMath>
                </a14:m>
                <a:endParaRPr lang="en-US" strike="sngStrike" dirty="0" smtClean="0"/>
              </a:p>
              <a:p>
                <a:pPr marL="800100" lvl="1" indent="-342900">
                  <a:buFont typeface="Arial" panose="020B0604020202020204" pitchFamily="34" charset="0"/>
                  <a:buChar char="•"/>
                </a:pP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m:t>
                    </m:r>
                    <m:sSub>
                      <m:sSubPr>
                        <m:ctrlPr>
                          <a:rPr lang="en-US"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0</m:t>
                        </m:r>
                      </m:sub>
                    </m:sSub>
                    <m:r>
                      <a:rPr lang="en-US" b="0" i="1" smtClean="0">
                        <a:latin typeface="Cambria Math" panose="02040503050406030204" pitchFamily="18" charset="0"/>
                      </a:rPr>
                      <m:t>)</m:t>
                    </m:r>
                    <m:r>
                      <a:rPr lang="en-US" b="0" i="1" smtClean="0">
                        <a:latin typeface="Cambria Math" panose="02040503050406030204" pitchFamily="18" charset="0"/>
                      </a:rPr>
                      <m:t>=60</m:t>
                    </m:r>
                    <m:d>
                      <m:dPr>
                        <m:ctrlPr>
                          <a:rPr lang="en-US"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0.10</m:t>
                        </m:r>
                      </m:e>
                    </m:d>
                    <m:r>
                      <a:rPr lang="en-US" b="0"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10</m:t>
                    </m:r>
                  </m:oMath>
                </a14:m>
                <a:endParaRPr lang="en-US" dirty="0" smtClean="0"/>
              </a:p>
              <a:p>
                <a:pPr marL="800100" lvl="1" indent="-342900">
                  <a:buFont typeface="Arial" panose="020B0604020202020204" pitchFamily="34" charset="0"/>
                  <a:buChar char="•"/>
                </a:pPr>
                <a:endParaRPr lang="en-US" b="1" dirty="0" smtClean="0"/>
              </a:p>
              <a:p>
                <a:pPr marL="800100" lvl="1" indent="-342900">
                  <a:buFont typeface="Arial" panose="020B0604020202020204" pitchFamily="34" charset="0"/>
                  <a:buChar char="•"/>
                </a:pPr>
                <a:endParaRPr lang="en-US" b="1" dirty="0" smtClean="0"/>
              </a:p>
              <a:p>
                <a:pPr marL="342900" indent="-342900">
                  <a:buFont typeface="Arial" panose="020B0604020202020204" pitchFamily="34" charset="0"/>
                  <a:buChar char="•"/>
                </a:pPr>
                <a:endParaRPr lang="en-US" b="1" dirty="0" smtClean="0"/>
              </a:p>
              <a:p>
                <a:endParaRPr lang="en-US" dirty="0"/>
              </a:p>
            </p:txBody>
          </p:sp>
        </mc:Choice>
        <mc:Fallback>
          <p:sp>
            <p:nvSpPr>
              <p:cNvPr id="7" name="TextBox 6"/>
              <p:cNvSpPr txBox="1">
                <a:spLocks noRot="1" noChangeAspect="1" noMove="1" noResize="1" noEditPoints="1" noAdjustHandles="1" noChangeArrowheads="1" noChangeShapeType="1" noTextEdit="1"/>
              </p:cNvSpPr>
              <p:nvPr/>
            </p:nvSpPr>
            <p:spPr>
              <a:xfrm>
                <a:off x="5580246" y="4189305"/>
                <a:ext cx="4379495" cy="3231654"/>
              </a:xfrm>
              <a:prstGeom prst="rect">
                <a:avLst/>
              </a:prstGeom>
              <a:blipFill>
                <a:blip r:embed="rId4"/>
                <a:stretch>
                  <a:fillRect l="-2086" t="-1509"/>
                </a:stretch>
              </a:blipFill>
            </p:spPr>
            <p:txBody>
              <a:bodyPr/>
              <a:lstStyle/>
              <a:p>
                <a:r>
                  <a:rPr lang="en-US">
                    <a:noFill/>
                  </a:rPr>
                  <a:t> </a:t>
                </a:r>
              </a:p>
            </p:txBody>
          </p:sp>
        </mc:Fallback>
      </mc:AlternateContent>
      <p:cxnSp>
        <p:nvCxnSpPr>
          <p:cNvPr id="9" name="Straight Arrow Connector 8"/>
          <p:cNvCxnSpPr/>
          <p:nvPr/>
        </p:nvCxnSpPr>
        <p:spPr>
          <a:xfrm flipV="1">
            <a:off x="8672362" y="4475747"/>
            <a:ext cx="789272" cy="13379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9394257" y="4147639"/>
            <a:ext cx="2797743" cy="2308324"/>
          </a:xfrm>
          <a:prstGeom prst="rect">
            <a:avLst/>
          </a:prstGeom>
          <a:noFill/>
        </p:spPr>
        <p:txBody>
          <a:bodyPr wrap="square" rtlCol="0">
            <a:spAutoFit/>
          </a:bodyPr>
          <a:lstStyle/>
          <a:p>
            <a:r>
              <a:rPr lang="en-US" u="sng" dirty="0" smtClean="0"/>
              <a:t>SF conditions not met </a:t>
            </a:r>
            <a:r>
              <a:rPr lang="en-US" b="1" i="1" u="sng" dirty="0" smtClean="0"/>
              <a:t>for a hypothesis test</a:t>
            </a:r>
            <a:r>
              <a:rPr lang="en-US" b="1" i="1" dirty="0" smtClean="0"/>
              <a:t>.</a:t>
            </a:r>
          </a:p>
          <a:p>
            <a:pPr marL="285750" indent="-285750">
              <a:buFont typeface="Arial" panose="020B0604020202020204" pitchFamily="34" charset="0"/>
              <a:buChar char="•"/>
            </a:pPr>
            <a:r>
              <a:rPr lang="en-US" i="1" dirty="0" smtClean="0">
                <a:solidFill>
                  <a:srgbClr val="92D050"/>
                </a:solidFill>
              </a:rPr>
              <a:t>…can’t use CLT hypothesis test</a:t>
            </a:r>
          </a:p>
          <a:p>
            <a:pPr marL="285750" indent="-285750">
              <a:buFont typeface="Arial" panose="020B0604020202020204" pitchFamily="34" charset="0"/>
              <a:buChar char="•"/>
            </a:pPr>
            <a:r>
              <a:rPr lang="en-US" i="1" dirty="0" smtClean="0"/>
              <a:t>…sampling distribution (that assumes Ho) is not normal (symmetric/unimodal)</a:t>
            </a:r>
            <a:endParaRPr lang="en-US" dirty="0"/>
          </a:p>
        </p:txBody>
      </p:sp>
    </p:spTree>
    <p:extLst>
      <p:ext uri="{BB962C8B-B14F-4D97-AF65-F5344CB8AC3E}">
        <p14:creationId xmlns:p14="http://schemas.microsoft.com/office/powerpoint/2010/main" val="4214092276"/>
      </p:ext>
    </p:extLst>
  </p:cSld>
  <p:clrMapOvr>
    <a:masterClrMapping/>
  </p:clrMapOvr>
  <p:transition>
    <p:cut/>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36884" y="318110"/>
            <a:ext cx="11656194" cy="355845"/>
          </a:xfrm>
          <a:prstGeom prst="rect">
            <a:avLst/>
          </a:prstGeom>
          <a:solidFill>
            <a:srgbClr val="9AB8CE"/>
          </a:solidFill>
        </p:spPr>
        <p:txBody>
          <a:bodyPr vert="horz" wrap="square" lIns="0" tIns="50334" rIns="0" bIns="0" rtlCol="0">
            <a:spAutoFit/>
          </a:bodyPr>
          <a:lstStyle/>
          <a:p>
            <a:pPr marL="118288">
              <a:spcBef>
                <a:spcPts val="396"/>
              </a:spcBef>
            </a:pPr>
            <a:r>
              <a:rPr sz="1982" dirty="0">
                <a:solidFill>
                  <a:srgbClr val="1A2E3D"/>
                </a:solidFill>
                <a:latin typeface="Arial"/>
                <a:cs typeface="Arial"/>
              </a:rPr>
              <a:t>Clicker</a:t>
            </a:r>
            <a:r>
              <a:rPr sz="1982" spc="-10" dirty="0">
                <a:solidFill>
                  <a:srgbClr val="1A2E3D"/>
                </a:solidFill>
                <a:latin typeface="Arial"/>
                <a:cs typeface="Arial"/>
              </a:rPr>
              <a:t> </a:t>
            </a:r>
            <a:r>
              <a:rPr sz="1982" spc="10" dirty="0">
                <a:solidFill>
                  <a:srgbClr val="1A2E3D"/>
                </a:solidFill>
                <a:latin typeface="Arial"/>
                <a:cs typeface="Arial"/>
              </a:rPr>
              <a:t>question</a:t>
            </a:r>
            <a:endParaRPr sz="1982">
              <a:latin typeface="Arial"/>
              <a:cs typeface="Arial"/>
            </a:endParaRPr>
          </a:p>
        </p:txBody>
      </p:sp>
      <p:sp>
        <p:nvSpPr>
          <p:cNvPr id="3" name="object 3"/>
          <p:cNvSpPr txBox="1">
            <a:spLocks noGrp="1"/>
          </p:cNvSpPr>
          <p:nvPr>
            <p:ph type="title"/>
          </p:nvPr>
        </p:nvSpPr>
        <p:spPr>
          <a:xfrm>
            <a:off x="413886" y="791978"/>
            <a:ext cx="11656194" cy="3355661"/>
          </a:xfrm>
          <a:prstGeom prst="rect">
            <a:avLst/>
          </a:prstGeom>
          <a:solidFill>
            <a:srgbClr val="D6E2EB"/>
          </a:solidFill>
        </p:spPr>
        <p:txBody>
          <a:bodyPr vert="horz" wrap="square" lIns="0" tIns="61657" rIns="0" bIns="0" rtlCol="0" anchor="ctr">
            <a:spAutoFit/>
          </a:bodyPr>
          <a:lstStyle/>
          <a:p>
            <a:pPr marL="118288" marR="184982">
              <a:lnSpc>
                <a:spcPct val="100000"/>
              </a:lnSpc>
              <a:spcBef>
                <a:spcPts val="484"/>
              </a:spcBef>
            </a:pPr>
            <a:r>
              <a:rPr lang="en-US" sz="2378" dirty="0" smtClean="0">
                <a:latin typeface="Times New Roman"/>
                <a:cs typeface="Times New Roman"/>
              </a:rPr>
              <a:t>We would like to test if the proportion of Duke students that are only-children is larger than 0.10. We collected a random sample of 60 Duke students and found that 0.25 are only-children. Which of the following is true?</a:t>
            </a:r>
            <a:br>
              <a:rPr lang="en-US" sz="2378" dirty="0" smtClean="0">
                <a:latin typeface="Times New Roman"/>
                <a:cs typeface="Times New Roman"/>
              </a:rPr>
            </a:br>
            <a:r>
              <a:rPr lang="en-US" sz="2378" dirty="0">
                <a:latin typeface="Times New Roman"/>
                <a:cs typeface="Times New Roman"/>
              </a:rPr>
              <a:t/>
            </a:r>
            <a:br>
              <a:rPr lang="en-US" sz="2378" dirty="0">
                <a:latin typeface="Times New Roman"/>
                <a:cs typeface="Times New Roman"/>
              </a:rPr>
            </a:br>
            <a:r>
              <a:rPr lang="en-US" sz="2378" dirty="0" smtClean="0">
                <a:latin typeface="Times New Roman"/>
                <a:cs typeface="Times New Roman"/>
              </a:rPr>
              <a:t/>
            </a:r>
            <a:br>
              <a:rPr lang="en-US" sz="2378" dirty="0" smtClean="0">
                <a:latin typeface="Times New Roman"/>
                <a:cs typeface="Times New Roman"/>
              </a:rPr>
            </a:br>
            <a:r>
              <a:rPr lang="en-US" sz="2378" dirty="0">
                <a:latin typeface="Times New Roman"/>
                <a:cs typeface="Times New Roman"/>
              </a:rPr>
              <a:t/>
            </a:r>
            <a:br>
              <a:rPr lang="en-US" sz="2378" dirty="0">
                <a:latin typeface="Times New Roman"/>
                <a:cs typeface="Times New Roman"/>
              </a:rPr>
            </a:br>
            <a:r>
              <a:rPr lang="en-US" sz="2378" dirty="0" smtClean="0">
                <a:latin typeface="Times New Roman"/>
                <a:cs typeface="Times New Roman"/>
              </a:rPr>
              <a:t/>
            </a:r>
            <a:br>
              <a:rPr lang="en-US" sz="2378" dirty="0" smtClean="0">
                <a:latin typeface="Times New Roman"/>
                <a:cs typeface="Times New Roman"/>
              </a:rPr>
            </a:br>
            <a:r>
              <a:rPr lang="en-US" sz="2378" dirty="0">
                <a:latin typeface="Times New Roman"/>
                <a:cs typeface="Times New Roman"/>
              </a:rPr>
              <a:t/>
            </a:r>
            <a:br>
              <a:rPr lang="en-US" sz="2378" dirty="0">
                <a:latin typeface="Times New Roman"/>
                <a:cs typeface="Times New Roman"/>
              </a:rPr>
            </a:br>
            <a:endParaRPr sz="2378" dirty="0">
              <a:latin typeface="Times New Roman"/>
              <a:cs typeface="Times New Roman"/>
            </a:endParaRPr>
          </a:p>
        </p:txBody>
      </p:sp>
      <mc:AlternateContent xmlns:mc="http://schemas.openxmlformats.org/markup-compatibility/2006">
        <mc:Choice xmlns:a14="http://schemas.microsoft.com/office/drawing/2010/main" Requires="a14">
          <p:sp>
            <p:nvSpPr>
              <p:cNvPr id="4" name="TextBox 3"/>
              <p:cNvSpPr txBox="1"/>
              <p:nvPr/>
            </p:nvSpPr>
            <p:spPr>
              <a:xfrm>
                <a:off x="1482292" y="2074649"/>
                <a:ext cx="10510786" cy="1938992"/>
              </a:xfrm>
              <a:prstGeom prst="rect">
                <a:avLst/>
              </a:prstGeom>
              <a:noFill/>
            </p:spPr>
            <p:txBody>
              <a:bodyPr wrap="square" rtlCol="0">
                <a:spAutoFit/>
              </a:bodyPr>
              <a:lstStyle/>
              <a:p>
                <a:pPr marL="514350" indent="-514350">
                  <a:buFont typeface="+mj-lt"/>
                  <a:buAutoNum type="romanUcPeriod"/>
                </a:pPr>
                <a:r>
                  <a:rPr lang="en-US" sz="2400" strike="sngStrike" dirty="0" smtClean="0">
                    <a:solidFill>
                      <a:srgbClr val="00B0F0"/>
                    </a:solidFill>
                  </a:rPr>
                  <a:t>If we assume Ho, the sampling distribution for </a:t>
                </a:r>
                <a14:m>
                  <m:oMath xmlns:m="http://schemas.openxmlformats.org/officeDocument/2006/math">
                    <m:acc>
                      <m:accPr>
                        <m:chr m:val="̂"/>
                        <m:ctrlPr>
                          <a:rPr lang="en-US" sz="2400" i="1" strike="sngStrike" smtClean="0">
                            <a:solidFill>
                              <a:srgbClr val="00B0F0"/>
                            </a:solidFill>
                            <a:latin typeface="Cambria Math" panose="02040503050406030204" pitchFamily="18" charset="0"/>
                          </a:rPr>
                        </m:ctrlPr>
                      </m:accPr>
                      <m:e>
                        <m:r>
                          <a:rPr lang="en-US" sz="2400" b="0" i="1" strike="sngStrike" smtClean="0">
                            <a:solidFill>
                              <a:srgbClr val="00B0F0"/>
                            </a:solidFill>
                            <a:latin typeface="Cambria Math" panose="02040503050406030204" pitchFamily="18" charset="0"/>
                          </a:rPr>
                          <m:t>𝑝</m:t>
                        </m:r>
                      </m:e>
                    </m:acc>
                  </m:oMath>
                </a14:m>
                <a:r>
                  <a:rPr lang="en-US" sz="2400" strike="sngStrike" dirty="0" smtClean="0">
                    <a:solidFill>
                      <a:srgbClr val="00B0F0"/>
                    </a:solidFill>
                  </a:rPr>
                  <a:t> is unimodal and symmetric.</a:t>
                </a:r>
              </a:p>
              <a:p>
                <a:pPr marL="342900" indent="-342900">
                  <a:buFont typeface="+mj-lt"/>
                  <a:buAutoNum type="romanUcPeriod"/>
                </a:pPr>
                <a:r>
                  <a:rPr lang="en-US" sz="2400" dirty="0" smtClean="0"/>
                  <a:t>If we assume Ho, t</a:t>
                </a:r>
                <a:r>
                  <a:rPr lang="en-US" sz="2400" dirty="0" smtClean="0"/>
                  <a:t>he sampling distribution for </a:t>
                </a:r>
                <a14:m>
                  <m:oMath xmlns:m="http://schemas.openxmlformats.org/officeDocument/2006/math">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𝑝</m:t>
                        </m:r>
                      </m:e>
                    </m:acc>
                  </m:oMath>
                </a14:m>
                <a:r>
                  <a:rPr lang="en-US" sz="2400" dirty="0" smtClean="0"/>
                  <a:t> is left-skewed.</a:t>
                </a:r>
              </a:p>
              <a:p>
                <a:pPr marL="342900" indent="-342900">
                  <a:buFont typeface="+mj-lt"/>
                  <a:buAutoNum type="romanUcPeriod"/>
                </a:pPr>
                <a:r>
                  <a:rPr lang="en-US" sz="2400" dirty="0" smtClean="0"/>
                  <a:t>If we assume Ho, t</a:t>
                </a:r>
                <a:r>
                  <a:rPr lang="en-US" sz="2400" dirty="0" smtClean="0"/>
                  <a:t>he sampling distribution for </a:t>
                </a:r>
                <a14:m>
                  <m:oMath xmlns:m="http://schemas.openxmlformats.org/officeDocument/2006/math">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𝑝</m:t>
                        </m:r>
                      </m:e>
                    </m:acc>
                  </m:oMath>
                </a14:m>
                <a:r>
                  <a:rPr lang="en-US" sz="2400" dirty="0" smtClean="0"/>
                  <a:t> is right skewed.</a:t>
                </a:r>
              </a:p>
              <a:p>
                <a:pPr marL="342900" indent="-342900">
                  <a:buFont typeface="+mj-lt"/>
                  <a:buAutoNum type="romanUcPeriod"/>
                </a:pPr>
                <a:r>
                  <a:rPr lang="en-US" sz="2400" strike="sngStrike" dirty="0" smtClean="0">
                    <a:solidFill>
                      <a:srgbClr val="92D050"/>
                    </a:solidFill>
                  </a:rPr>
                  <a:t>We can conduct this hypothesis test with Central Limit Theorem methods.</a:t>
                </a:r>
              </a:p>
              <a:p>
                <a:pPr marL="342900" indent="-342900">
                  <a:buFont typeface="+mj-lt"/>
                  <a:buAutoNum type="romanUcPeriod"/>
                </a:pPr>
                <a:r>
                  <a:rPr lang="en-US" sz="2400" dirty="0" smtClean="0"/>
                  <a:t>We can create a confidence interval with Central Limit Theorem methods.</a:t>
                </a:r>
              </a:p>
            </p:txBody>
          </p:sp>
        </mc:Choice>
        <mc:Fallback>
          <p:sp>
            <p:nvSpPr>
              <p:cNvPr id="4" name="TextBox 3"/>
              <p:cNvSpPr txBox="1">
                <a:spLocks noRot="1" noChangeAspect="1" noMove="1" noResize="1" noEditPoints="1" noAdjustHandles="1" noChangeArrowheads="1" noChangeShapeType="1" noTextEdit="1"/>
              </p:cNvSpPr>
              <p:nvPr/>
            </p:nvSpPr>
            <p:spPr>
              <a:xfrm>
                <a:off x="1482292" y="2074649"/>
                <a:ext cx="10510786" cy="1938992"/>
              </a:xfrm>
              <a:prstGeom prst="rect">
                <a:avLst/>
              </a:prstGeom>
              <a:blipFill>
                <a:blip r:embed="rId2"/>
                <a:stretch>
                  <a:fillRect l="-928" t="-2830" b="-6604"/>
                </a:stretch>
              </a:blipFill>
            </p:spPr>
            <p:txBody>
              <a:bodyPr/>
              <a:lstStyle/>
              <a:p>
                <a:r>
                  <a:rPr lang="en-US">
                    <a:noFill/>
                  </a:rPr>
                  <a:t> </a:t>
                </a:r>
              </a:p>
            </p:txBody>
          </p:sp>
        </mc:Fallback>
      </mc:AlternateContent>
      <p:sp>
        <p:nvSpPr>
          <p:cNvPr id="12" name="TextBox 11"/>
          <p:cNvSpPr txBox="1"/>
          <p:nvPr/>
        </p:nvSpPr>
        <p:spPr>
          <a:xfrm>
            <a:off x="582329" y="4281638"/>
            <a:ext cx="11165304" cy="3046988"/>
          </a:xfrm>
          <a:prstGeom prst="rect">
            <a:avLst/>
          </a:prstGeom>
          <a:noFill/>
        </p:spPr>
        <p:txBody>
          <a:bodyPr wrap="square" rtlCol="0">
            <a:spAutoFit/>
          </a:bodyPr>
          <a:lstStyle/>
          <a:p>
            <a:pPr marL="514350" indent="-514350">
              <a:buFont typeface="+mj-lt"/>
              <a:buAutoNum type="alphaLcParenR"/>
            </a:pPr>
            <a:r>
              <a:rPr lang="en-US" sz="2400" dirty="0" smtClean="0"/>
              <a:t>I, IV, and V</a:t>
            </a:r>
          </a:p>
          <a:p>
            <a:pPr marL="514350" indent="-514350">
              <a:buFont typeface="+mj-lt"/>
              <a:buAutoNum type="alphaLcParenR"/>
            </a:pPr>
            <a:r>
              <a:rPr lang="en-US" sz="2400" dirty="0" smtClean="0"/>
              <a:t>II</a:t>
            </a:r>
          </a:p>
          <a:p>
            <a:pPr marL="514350" indent="-514350">
              <a:buFont typeface="+mj-lt"/>
              <a:buAutoNum type="alphaLcParenR"/>
            </a:pPr>
            <a:r>
              <a:rPr lang="en-US" sz="2400" dirty="0" smtClean="0"/>
              <a:t>III</a:t>
            </a:r>
          </a:p>
          <a:p>
            <a:pPr marL="514350" indent="-514350">
              <a:buFont typeface="+mj-lt"/>
              <a:buAutoNum type="alphaLcParenR"/>
            </a:pPr>
            <a:r>
              <a:rPr lang="en-US" sz="2400" b="1" i="1" dirty="0" smtClean="0">
                <a:solidFill>
                  <a:srgbClr val="C00000"/>
                </a:solidFill>
              </a:rPr>
              <a:t>III and V</a:t>
            </a:r>
          </a:p>
          <a:p>
            <a:pPr marL="514350" indent="-514350">
              <a:buFont typeface="+mj-lt"/>
              <a:buAutoNum type="alphaLcParenR"/>
            </a:pPr>
            <a:r>
              <a:rPr lang="en-US" sz="2400" dirty="0" smtClean="0"/>
              <a:t>I and V</a:t>
            </a:r>
          </a:p>
          <a:p>
            <a:pPr marL="514350" indent="-514350">
              <a:buFont typeface="+mj-lt"/>
              <a:buAutoNum type="alphaLcParenR"/>
            </a:pPr>
            <a:endParaRPr lang="en-US" sz="2400" dirty="0" smtClean="0"/>
          </a:p>
          <a:p>
            <a:pPr marL="514350" indent="-514350">
              <a:buFont typeface="+mj-lt"/>
              <a:buAutoNum type="alphaLcParenR"/>
            </a:pPr>
            <a:endParaRPr lang="en-US" sz="2400" dirty="0" smtClean="0"/>
          </a:p>
          <a:p>
            <a:pPr marL="514350" indent="-514350">
              <a:buFont typeface="+mj-lt"/>
              <a:buAutoNum type="alphaLcParenR"/>
            </a:pPr>
            <a:endParaRPr lang="en-US" sz="2400" dirty="0" smtClean="0"/>
          </a:p>
        </p:txBody>
      </p:sp>
      <mc:AlternateContent xmlns:mc="http://schemas.openxmlformats.org/markup-compatibility/2006">
        <mc:Choice xmlns:a14="http://schemas.microsoft.com/office/drawing/2010/main" Requires="a14">
          <p:sp>
            <p:nvSpPr>
              <p:cNvPr id="5" name="TextBox 4"/>
              <p:cNvSpPr txBox="1"/>
              <p:nvPr/>
            </p:nvSpPr>
            <p:spPr>
              <a:xfrm>
                <a:off x="4196011" y="4650970"/>
                <a:ext cx="1242263" cy="830997"/>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𝐻𝑜</m:t>
                      </m:r>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=0.1</m:t>
                      </m:r>
                    </m:oMath>
                  </m:oMathPara>
                </a14:m>
                <a:endParaRPr lang="en-US" b="0" dirty="0" smtClean="0"/>
              </a:p>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𝐻𝑎</m:t>
                      </m:r>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&gt;0.1</m:t>
                      </m:r>
                    </m:oMath>
                  </m:oMathPara>
                </a14:m>
                <a:endParaRPr lang="en-US" b="0" dirty="0" smtClean="0"/>
              </a:p>
              <a:p>
                <a:endParaRPr lang="en-US" dirty="0"/>
              </a:p>
            </p:txBody>
          </p:sp>
        </mc:Choice>
        <mc:Fallback>
          <p:sp>
            <p:nvSpPr>
              <p:cNvPr id="5" name="TextBox 4"/>
              <p:cNvSpPr txBox="1">
                <a:spLocks noRot="1" noChangeAspect="1" noMove="1" noResize="1" noEditPoints="1" noAdjustHandles="1" noChangeArrowheads="1" noChangeShapeType="1" noTextEdit="1"/>
              </p:cNvSpPr>
              <p:nvPr/>
            </p:nvSpPr>
            <p:spPr>
              <a:xfrm>
                <a:off x="4196011" y="4650970"/>
                <a:ext cx="1242263" cy="830997"/>
              </a:xfrm>
              <a:prstGeom prst="rect">
                <a:avLst/>
              </a:prstGeom>
              <a:blipFill>
                <a:blip r:embed="rId3"/>
                <a:stretch>
                  <a:fillRect l="-1961" r="-2451"/>
                </a:stretch>
              </a:blipFill>
            </p:spPr>
            <p:txBody>
              <a:bodyPr/>
              <a:lstStyle/>
              <a:p>
                <a:r>
                  <a:rPr lang="en-US">
                    <a:noFill/>
                  </a:rPr>
                  <a:t> </a:t>
                </a:r>
              </a:p>
            </p:txBody>
          </p:sp>
        </mc:Fallback>
      </mc:AlternateContent>
      <p:sp>
        <p:nvSpPr>
          <p:cNvPr id="6" name="TextBox 5"/>
          <p:cNvSpPr txBox="1"/>
          <p:nvPr/>
        </p:nvSpPr>
        <p:spPr>
          <a:xfrm>
            <a:off x="3792354" y="4281638"/>
            <a:ext cx="4379495" cy="369332"/>
          </a:xfrm>
          <a:prstGeom prst="rect">
            <a:avLst/>
          </a:prstGeom>
          <a:noFill/>
        </p:spPr>
        <p:txBody>
          <a:bodyPr wrap="square" rtlCol="0">
            <a:spAutoFit/>
          </a:bodyPr>
          <a:lstStyle/>
          <a:p>
            <a:r>
              <a:rPr lang="en-US" b="1" dirty="0" smtClean="0"/>
              <a:t>Hypothesis Test</a:t>
            </a:r>
            <a:endParaRPr lang="en-US" b="1" dirty="0"/>
          </a:p>
        </p:txBody>
      </p:sp>
      <mc:AlternateContent xmlns:mc="http://schemas.openxmlformats.org/markup-compatibility/2006">
        <mc:Choice xmlns:a14="http://schemas.microsoft.com/office/drawing/2010/main" Requires="a14">
          <p:sp>
            <p:nvSpPr>
              <p:cNvPr id="7" name="TextBox 6"/>
              <p:cNvSpPr txBox="1"/>
              <p:nvPr/>
            </p:nvSpPr>
            <p:spPr>
              <a:xfrm>
                <a:off x="5580246" y="4189305"/>
                <a:ext cx="4379495" cy="3231654"/>
              </a:xfrm>
              <a:prstGeom prst="rect">
                <a:avLst/>
              </a:prstGeom>
              <a:noFill/>
            </p:spPr>
            <p:txBody>
              <a:bodyPr wrap="square" rtlCol="0">
                <a:spAutoFit/>
              </a:bodyPr>
              <a:lstStyle/>
              <a:p>
                <a:r>
                  <a:rPr lang="en-US" sz="2400" b="1" dirty="0" smtClean="0"/>
                  <a:t>CLT Conditions for HT:</a:t>
                </a:r>
              </a:p>
              <a:p>
                <a:pPr marL="342900" indent="-342900">
                  <a:buAutoNum type="arabicPeriod"/>
                </a:pPr>
                <a:r>
                  <a:rPr lang="en-US" b="1" dirty="0" smtClean="0"/>
                  <a:t>Independence:</a:t>
                </a:r>
              </a:p>
              <a:p>
                <a:pPr marL="800100" lvl="1" indent="-342900">
                  <a:buFont typeface="Arial" panose="020B0604020202020204" pitchFamily="34" charset="0"/>
                  <a:buChar char="•"/>
                </a:pPr>
                <a:r>
                  <a:rPr lang="en-US" dirty="0" smtClean="0"/>
                  <a:t>Random sampling</a:t>
                </a:r>
              </a:p>
              <a:p>
                <a:pPr marL="800100" lvl="1" indent="-342900">
                  <a:buFont typeface="Arial" panose="020B0604020202020204" pitchFamily="34" charset="0"/>
                  <a:buChar char="•"/>
                </a:pPr>
                <a:r>
                  <a:rPr lang="en-US" dirty="0" smtClean="0"/>
                  <a:t>N=60&lt;10% of Duke Students</a:t>
                </a:r>
              </a:p>
              <a:p>
                <a:pPr marL="342900" indent="-342900">
                  <a:buAutoNum type="arabicPeriod" startAt="2"/>
                </a:pPr>
                <a:r>
                  <a:rPr lang="en-US" b="1" dirty="0" smtClean="0"/>
                  <a:t>SF-Conditions:</a:t>
                </a:r>
              </a:p>
              <a:p>
                <a:pPr marL="800100" lvl="1" indent="-342900">
                  <a:buFont typeface="Arial" panose="020B0604020202020204" pitchFamily="34" charset="0"/>
                  <a:buChar char="•"/>
                </a:pPr>
                <a14:m>
                  <m:oMath xmlns:m="http://schemas.openxmlformats.org/officeDocument/2006/math">
                    <m:r>
                      <a:rPr lang="en-US" b="0" i="1" strike="sngStrike" smtClean="0">
                        <a:latin typeface="Cambria Math" panose="02040503050406030204" pitchFamily="18" charset="0"/>
                      </a:rPr>
                      <m:t>𝑛</m:t>
                    </m:r>
                    <m:sSub>
                      <m:sSubPr>
                        <m:ctrlPr>
                          <a:rPr lang="en-US" i="1" strike="sngStrike" smtClean="0">
                            <a:latin typeface="Cambria Math" panose="02040503050406030204" pitchFamily="18" charset="0"/>
                          </a:rPr>
                        </m:ctrlPr>
                      </m:sSubPr>
                      <m:e>
                        <m:r>
                          <a:rPr lang="en-US" b="0" i="1" strike="sngStrike" smtClean="0">
                            <a:latin typeface="Cambria Math" panose="02040503050406030204" pitchFamily="18" charset="0"/>
                          </a:rPr>
                          <m:t>𝑝</m:t>
                        </m:r>
                      </m:e>
                      <m:sub>
                        <m:r>
                          <a:rPr lang="en-US" b="0" i="1" strike="sngStrike" smtClean="0">
                            <a:latin typeface="Cambria Math" panose="02040503050406030204" pitchFamily="18" charset="0"/>
                          </a:rPr>
                          <m:t>0</m:t>
                        </m:r>
                      </m:sub>
                    </m:sSub>
                    <m:r>
                      <a:rPr lang="en-US" b="0" i="1" strike="sngStrike" smtClean="0">
                        <a:latin typeface="Cambria Math" panose="02040503050406030204" pitchFamily="18" charset="0"/>
                      </a:rPr>
                      <m:t>=60</m:t>
                    </m:r>
                    <m:d>
                      <m:dPr>
                        <m:ctrlPr>
                          <a:rPr lang="en-US" i="1" strike="sngStrike" smtClean="0">
                            <a:latin typeface="Cambria Math" panose="02040503050406030204" pitchFamily="18" charset="0"/>
                          </a:rPr>
                        </m:ctrlPr>
                      </m:dPr>
                      <m:e>
                        <m:r>
                          <a:rPr lang="en-US" b="0" i="1" strike="sngStrike" smtClean="0">
                            <a:latin typeface="Cambria Math" panose="02040503050406030204" pitchFamily="18" charset="0"/>
                          </a:rPr>
                          <m:t>0.10</m:t>
                        </m:r>
                      </m:e>
                    </m:d>
                    <m:r>
                      <a:rPr lang="en-US" b="0" i="1" strike="sngStrike" smtClean="0">
                        <a:latin typeface="Cambria Math" panose="02040503050406030204" pitchFamily="18" charset="0"/>
                      </a:rPr>
                      <m:t>&lt;10</m:t>
                    </m:r>
                  </m:oMath>
                </a14:m>
                <a:endParaRPr lang="en-US" strike="sngStrike" dirty="0" smtClean="0"/>
              </a:p>
              <a:p>
                <a:pPr marL="800100" lvl="1" indent="-342900">
                  <a:buFont typeface="Arial" panose="020B0604020202020204" pitchFamily="34" charset="0"/>
                  <a:buChar char="•"/>
                </a:pP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m:t>
                    </m:r>
                    <m:sSub>
                      <m:sSubPr>
                        <m:ctrlPr>
                          <a:rPr lang="en-US"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0</m:t>
                        </m:r>
                      </m:sub>
                    </m:sSub>
                    <m:r>
                      <a:rPr lang="en-US" b="0" i="1" smtClean="0">
                        <a:latin typeface="Cambria Math" panose="02040503050406030204" pitchFamily="18" charset="0"/>
                      </a:rPr>
                      <m:t>)</m:t>
                    </m:r>
                    <m:r>
                      <a:rPr lang="en-US" b="0" i="1" smtClean="0">
                        <a:latin typeface="Cambria Math" panose="02040503050406030204" pitchFamily="18" charset="0"/>
                      </a:rPr>
                      <m:t>=60</m:t>
                    </m:r>
                    <m:d>
                      <m:dPr>
                        <m:ctrlPr>
                          <a:rPr lang="en-US"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0.10</m:t>
                        </m:r>
                      </m:e>
                    </m:d>
                    <m:r>
                      <a:rPr lang="en-US" b="0"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10</m:t>
                    </m:r>
                  </m:oMath>
                </a14:m>
                <a:endParaRPr lang="en-US" dirty="0" smtClean="0"/>
              </a:p>
              <a:p>
                <a:pPr marL="800100" lvl="1" indent="-342900">
                  <a:buFont typeface="Arial" panose="020B0604020202020204" pitchFamily="34" charset="0"/>
                  <a:buChar char="•"/>
                </a:pPr>
                <a:endParaRPr lang="en-US" b="1" dirty="0" smtClean="0"/>
              </a:p>
              <a:p>
                <a:pPr marL="800100" lvl="1" indent="-342900">
                  <a:buFont typeface="Arial" panose="020B0604020202020204" pitchFamily="34" charset="0"/>
                  <a:buChar char="•"/>
                </a:pPr>
                <a:endParaRPr lang="en-US" b="1" dirty="0" smtClean="0"/>
              </a:p>
              <a:p>
                <a:pPr marL="342900" indent="-342900">
                  <a:buFont typeface="Arial" panose="020B0604020202020204" pitchFamily="34" charset="0"/>
                  <a:buChar char="•"/>
                </a:pPr>
                <a:endParaRPr lang="en-US" b="1" dirty="0" smtClean="0"/>
              </a:p>
              <a:p>
                <a:endParaRPr lang="en-US" dirty="0"/>
              </a:p>
            </p:txBody>
          </p:sp>
        </mc:Choice>
        <mc:Fallback>
          <p:sp>
            <p:nvSpPr>
              <p:cNvPr id="7" name="TextBox 6"/>
              <p:cNvSpPr txBox="1">
                <a:spLocks noRot="1" noChangeAspect="1" noMove="1" noResize="1" noEditPoints="1" noAdjustHandles="1" noChangeArrowheads="1" noChangeShapeType="1" noTextEdit="1"/>
              </p:cNvSpPr>
              <p:nvPr/>
            </p:nvSpPr>
            <p:spPr>
              <a:xfrm>
                <a:off x="5580246" y="4189305"/>
                <a:ext cx="4379495" cy="3231654"/>
              </a:xfrm>
              <a:prstGeom prst="rect">
                <a:avLst/>
              </a:prstGeom>
              <a:blipFill>
                <a:blip r:embed="rId4"/>
                <a:stretch>
                  <a:fillRect l="-2086" t="-1509"/>
                </a:stretch>
              </a:blipFill>
            </p:spPr>
            <p:txBody>
              <a:bodyPr/>
              <a:lstStyle/>
              <a:p>
                <a:r>
                  <a:rPr lang="en-US">
                    <a:noFill/>
                  </a:rPr>
                  <a:t> </a:t>
                </a:r>
              </a:p>
            </p:txBody>
          </p:sp>
        </mc:Fallback>
      </mc:AlternateContent>
      <p:cxnSp>
        <p:nvCxnSpPr>
          <p:cNvPr id="9" name="Straight Arrow Connector 8"/>
          <p:cNvCxnSpPr/>
          <p:nvPr/>
        </p:nvCxnSpPr>
        <p:spPr>
          <a:xfrm flipV="1">
            <a:off x="8672362" y="4475747"/>
            <a:ext cx="789272" cy="13379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9394257" y="4147639"/>
            <a:ext cx="2797743" cy="2308324"/>
          </a:xfrm>
          <a:prstGeom prst="rect">
            <a:avLst/>
          </a:prstGeom>
          <a:noFill/>
        </p:spPr>
        <p:txBody>
          <a:bodyPr wrap="square" rtlCol="0">
            <a:spAutoFit/>
          </a:bodyPr>
          <a:lstStyle/>
          <a:p>
            <a:r>
              <a:rPr lang="en-US" u="sng" dirty="0" smtClean="0"/>
              <a:t>SF conditions not met </a:t>
            </a:r>
            <a:r>
              <a:rPr lang="en-US" b="1" i="1" u="sng" dirty="0" smtClean="0"/>
              <a:t>for a hypothesis test</a:t>
            </a:r>
            <a:r>
              <a:rPr lang="en-US" b="1" i="1" dirty="0" smtClean="0"/>
              <a:t>.</a:t>
            </a:r>
          </a:p>
          <a:p>
            <a:pPr marL="285750" indent="-285750">
              <a:buFont typeface="Arial" panose="020B0604020202020204" pitchFamily="34" charset="0"/>
              <a:buChar char="•"/>
            </a:pPr>
            <a:r>
              <a:rPr lang="en-US" i="1" dirty="0" smtClean="0">
                <a:solidFill>
                  <a:srgbClr val="92D050"/>
                </a:solidFill>
              </a:rPr>
              <a:t>…can’t use CLT hypothesis test</a:t>
            </a:r>
          </a:p>
          <a:p>
            <a:pPr marL="285750" indent="-285750">
              <a:buFont typeface="Arial" panose="020B0604020202020204" pitchFamily="34" charset="0"/>
              <a:buChar char="•"/>
            </a:pPr>
            <a:r>
              <a:rPr lang="en-US" i="1" dirty="0" smtClean="0">
                <a:solidFill>
                  <a:srgbClr val="00B0F0"/>
                </a:solidFill>
              </a:rPr>
              <a:t>…sampling distribution (that assumes Ho) is not normal (symmetric/unimodal)</a:t>
            </a:r>
            <a:endParaRPr lang="en-US" dirty="0">
              <a:solidFill>
                <a:srgbClr val="00B0F0"/>
              </a:solidFill>
            </a:endParaRPr>
          </a:p>
        </p:txBody>
      </p:sp>
    </p:spTree>
    <p:extLst>
      <p:ext uri="{BB962C8B-B14F-4D97-AF65-F5344CB8AC3E}">
        <p14:creationId xmlns:p14="http://schemas.microsoft.com/office/powerpoint/2010/main" val="728731200"/>
      </p:ext>
    </p:extLst>
  </p:cSld>
  <p:clrMapOvr>
    <a:masterClrMapping/>
  </p:clrMapOvr>
  <p:transition>
    <p:cut/>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36884" y="318110"/>
            <a:ext cx="11656194" cy="355845"/>
          </a:xfrm>
          <a:prstGeom prst="rect">
            <a:avLst/>
          </a:prstGeom>
          <a:solidFill>
            <a:srgbClr val="9AB8CE"/>
          </a:solidFill>
        </p:spPr>
        <p:txBody>
          <a:bodyPr vert="horz" wrap="square" lIns="0" tIns="50334" rIns="0" bIns="0" rtlCol="0">
            <a:spAutoFit/>
          </a:bodyPr>
          <a:lstStyle/>
          <a:p>
            <a:pPr marL="118288">
              <a:spcBef>
                <a:spcPts val="396"/>
              </a:spcBef>
            </a:pPr>
            <a:r>
              <a:rPr sz="1982" dirty="0">
                <a:solidFill>
                  <a:srgbClr val="1A2E3D"/>
                </a:solidFill>
                <a:latin typeface="Arial"/>
                <a:cs typeface="Arial"/>
              </a:rPr>
              <a:t>Clicker</a:t>
            </a:r>
            <a:r>
              <a:rPr sz="1982" spc="-10" dirty="0">
                <a:solidFill>
                  <a:srgbClr val="1A2E3D"/>
                </a:solidFill>
                <a:latin typeface="Arial"/>
                <a:cs typeface="Arial"/>
              </a:rPr>
              <a:t> </a:t>
            </a:r>
            <a:r>
              <a:rPr sz="1982" spc="10" dirty="0">
                <a:solidFill>
                  <a:srgbClr val="1A2E3D"/>
                </a:solidFill>
                <a:latin typeface="Arial"/>
                <a:cs typeface="Arial"/>
              </a:rPr>
              <a:t>question</a:t>
            </a:r>
            <a:endParaRPr sz="1982">
              <a:latin typeface="Arial"/>
              <a:cs typeface="Arial"/>
            </a:endParaRPr>
          </a:p>
        </p:txBody>
      </p:sp>
      <p:sp>
        <p:nvSpPr>
          <p:cNvPr id="3" name="object 3"/>
          <p:cNvSpPr txBox="1">
            <a:spLocks noGrp="1"/>
          </p:cNvSpPr>
          <p:nvPr>
            <p:ph type="title"/>
          </p:nvPr>
        </p:nvSpPr>
        <p:spPr>
          <a:xfrm>
            <a:off x="413886" y="791978"/>
            <a:ext cx="11656194" cy="3355661"/>
          </a:xfrm>
          <a:prstGeom prst="rect">
            <a:avLst/>
          </a:prstGeom>
          <a:solidFill>
            <a:srgbClr val="D6E2EB"/>
          </a:solidFill>
        </p:spPr>
        <p:txBody>
          <a:bodyPr vert="horz" wrap="square" lIns="0" tIns="61657" rIns="0" bIns="0" rtlCol="0" anchor="ctr">
            <a:spAutoFit/>
          </a:bodyPr>
          <a:lstStyle/>
          <a:p>
            <a:pPr marL="118288" marR="184982">
              <a:lnSpc>
                <a:spcPct val="100000"/>
              </a:lnSpc>
              <a:spcBef>
                <a:spcPts val="484"/>
              </a:spcBef>
            </a:pPr>
            <a:r>
              <a:rPr lang="en-US" sz="2378" dirty="0" smtClean="0">
                <a:latin typeface="Times New Roman"/>
                <a:cs typeface="Times New Roman"/>
              </a:rPr>
              <a:t>We would like to test if the proportion of Duke students that are only-children is larger than 0.10. We collected a random sample of 60 Duke students and found that 0.25 are only-children. Which of the following is true?</a:t>
            </a:r>
            <a:br>
              <a:rPr lang="en-US" sz="2378" dirty="0" smtClean="0">
                <a:latin typeface="Times New Roman"/>
                <a:cs typeface="Times New Roman"/>
              </a:rPr>
            </a:br>
            <a:r>
              <a:rPr lang="en-US" sz="2378" dirty="0">
                <a:latin typeface="Times New Roman"/>
                <a:cs typeface="Times New Roman"/>
              </a:rPr>
              <a:t/>
            </a:r>
            <a:br>
              <a:rPr lang="en-US" sz="2378" dirty="0">
                <a:latin typeface="Times New Roman"/>
                <a:cs typeface="Times New Roman"/>
              </a:rPr>
            </a:br>
            <a:r>
              <a:rPr lang="en-US" sz="2378" dirty="0" smtClean="0">
                <a:latin typeface="Times New Roman"/>
                <a:cs typeface="Times New Roman"/>
              </a:rPr>
              <a:t/>
            </a:r>
            <a:br>
              <a:rPr lang="en-US" sz="2378" dirty="0" smtClean="0">
                <a:latin typeface="Times New Roman"/>
                <a:cs typeface="Times New Roman"/>
              </a:rPr>
            </a:br>
            <a:r>
              <a:rPr lang="en-US" sz="2378" dirty="0">
                <a:latin typeface="Times New Roman"/>
                <a:cs typeface="Times New Roman"/>
              </a:rPr>
              <a:t/>
            </a:r>
            <a:br>
              <a:rPr lang="en-US" sz="2378" dirty="0">
                <a:latin typeface="Times New Roman"/>
                <a:cs typeface="Times New Roman"/>
              </a:rPr>
            </a:br>
            <a:r>
              <a:rPr lang="en-US" sz="2378" dirty="0" smtClean="0">
                <a:latin typeface="Times New Roman"/>
                <a:cs typeface="Times New Roman"/>
              </a:rPr>
              <a:t/>
            </a:r>
            <a:br>
              <a:rPr lang="en-US" sz="2378" dirty="0" smtClean="0">
                <a:latin typeface="Times New Roman"/>
                <a:cs typeface="Times New Roman"/>
              </a:rPr>
            </a:br>
            <a:r>
              <a:rPr lang="en-US" sz="2378" dirty="0">
                <a:latin typeface="Times New Roman"/>
                <a:cs typeface="Times New Roman"/>
              </a:rPr>
              <a:t/>
            </a:r>
            <a:br>
              <a:rPr lang="en-US" sz="2378" dirty="0">
                <a:latin typeface="Times New Roman"/>
                <a:cs typeface="Times New Roman"/>
              </a:rPr>
            </a:br>
            <a:endParaRPr sz="2378" dirty="0">
              <a:latin typeface="Times New Roman"/>
              <a:cs typeface="Times New Roman"/>
            </a:endParaRPr>
          </a:p>
        </p:txBody>
      </p:sp>
      <mc:AlternateContent xmlns:mc="http://schemas.openxmlformats.org/markup-compatibility/2006">
        <mc:Choice xmlns:a14="http://schemas.microsoft.com/office/drawing/2010/main" Requires="a14">
          <p:sp>
            <p:nvSpPr>
              <p:cNvPr id="4" name="TextBox 3"/>
              <p:cNvSpPr txBox="1"/>
              <p:nvPr/>
            </p:nvSpPr>
            <p:spPr>
              <a:xfrm>
                <a:off x="1482292" y="2074649"/>
                <a:ext cx="10510786" cy="1938992"/>
              </a:xfrm>
              <a:prstGeom prst="rect">
                <a:avLst/>
              </a:prstGeom>
              <a:noFill/>
            </p:spPr>
            <p:txBody>
              <a:bodyPr wrap="square" rtlCol="0">
                <a:spAutoFit/>
              </a:bodyPr>
              <a:lstStyle/>
              <a:p>
                <a:pPr marL="514350" indent="-514350">
                  <a:buFont typeface="+mj-lt"/>
                  <a:buAutoNum type="romanUcPeriod"/>
                </a:pPr>
                <a:r>
                  <a:rPr lang="en-US" sz="2400" strike="sngStrike" dirty="0" smtClean="0"/>
                  <a:t>If we assume Ho, the sampling distribution for </a:t>
                </a:r>
                <a14:m>
                  <m:oMath xmlns:m="http://schemas.openxmlformats.org/officeDocument/2006/math">
                    <m:acc>
                      <m:accPr>
                        <m:chr m:val="̂"/>
                        <m:ctrlPr>
                          <a:rPr lang="en-US" sz="2400" i="1" strike="sngStrike" smtClean="0">
                            <a:latin typeface="Cambria Math" panose="02040503050406030204" pitchFamily="18" charset="0"/>
                          </a:rPr>
                        </m:ctrlPr>
                      </m:accPr>
                      <m:e>
                        <m:r>
                          <a:rPr lang="en-US" sz="2400" b="0" i="1" strike="sngStrike" smtClean="0">
                            <a:latin typeface="Cambria Math" panose="02040503050406030204" pitchFamily="18" charset="0"/>
                          </a:rPr>
                          <m:t>𝑝</m:t>
                        </m:r>
                      </m:e>
                    </m:acc>
                  </m:oMath>
                </a14:m>
                <a:r>
                  <a:rPr lang="en-US" sz="2400" strike="sngStrike" dirty="0" smtClean="0"/>
                  <a:t> is unimodal and symmetric.</a:t>
                </a:r>
              </a:p>
              <a:p>
                <a:pPr marL="342900" indent="-342900">
                  <a:buFont typeface="+mj-lt"/>
                  <a:buAutoNum type="romanUcPeriod"/>
                </a:pPr>
                <a:r>
                  <a:rPr lang="en-US" sz="2400" strike="sngStrike" dirty="0" smtClean="0"/>
                  <a:t>If we assume Ho, t</a:t>
                </a:r>
                <a:r>
                  <a:rPr lang="en-US" sz="2400" strike="sngStrike" dirty="0" smtClean="0"/>
                  <a:t>he sampling distribution for </a:t>
                </a:r>
                <a14:m>
                  <m:oMath xmlns:m="http://schemas.openxmlformats.org/officeDocument/2006/math">
                    <m:acc>
                      <m:accPr>
                        <m:chr m:val="̂"/>
                        <m:ctrlPr>
                          <a:rPr lang="en-US" sz="2400" i="1" strike="sngStrike" smtClean="0">
                            <a:latin typeface="Cambria Math" panose="02040503050406030204" pitchFamily="18" charset="0"/>
                          </a:rPr>
                        </m:ctrlPr>
                      </m:accPr>
                      <m:e>
                        <m:r>
                          <a:rPr lang="en-US" sz="2400" b="0" i="1" strike="sngStrike" smtClean="0">
                            <a:latin typeface="Cambria Math" panose="02040503050406030204" pitchFamily="18" charset="0"/>
                          </a:rPr>
                          <m:t>𝑝</m:t>
                        </m:r>
                      </m:e>
                    </m:acc>
                  </m:oMath>
                </a14:m>
                <a:r>
                  <a:rPr lang="en-US" sz="2400" strike="sngStrike" dirty="0" smtClean="0"/>
                  <a:t> is left-skewed.</a:t>
                </a:r>
              </a:p>
              <a:p>
                <a:pPr marL="342900" indent="-342900">
                  <a:buFont typeface="+mj-lt"/>
                  <a:buAutoNum type="romanUcPeriod"/>
                </a:pPr>
                <a:r>
                  <a:rPr lang="en-US" sz="2400" dirty="0" smtClean="0">
                    <a:solidFill>
                      <a:srgbClr val="C00000"/>
                    </a:solidFill>
                  </a:rPr>
                  <a:t>If we assume Ho, t</a:t>
                </a:r>
                <a:r>
                  <a:rPr lang="en-US" sz="2400" dirty="0" smtClean="0">
                    <a:solidFill>
                      <a:srgbClr val="C00000"/>
                    </a:solidFill>
                  </a:rPr>
                  <a:t>he sampling distribution for </a:t>
                </a:r>
                <a14:m>
                  <m:oMath xmlns:m="http://schemas.openxmlformats.org/officeDocument/2006/math">
                    <m:acc>
                      <m:accPr>
                        <m:chr m:val="̂"/>
                        <m:ctrlPr>
                          <a:rPr lang="en-US" sz="2400" i="1" smtClean="0">
                            <a:solidFill>
                              <a:srgbClr val="C00000"/>
                            </a:solidFill>
                            <a:latin typeface="Cambria Math" panose="02040503050406030204" pitchFamily="18" charset="0"/>
                          </a:rPr>
                        </m:ctrlPr>
                      </m:accPr>
                      <m:e>
                        <m:r>
                          <a:rPr lang="en-US" sz="2400" b="0" i="1" smtClean="0">
                            <a:solidFill>
                              <a:srgbClr val="C00000"/>
                            </a:solidFill>
                            <a:latin typeface="Cambria Math" panose="02040503050406030204" pitchFamily="18" charset="0"/>
                          </a:rPr>
                          <m:t>𝑝</m:t>
                        </m:r>
                      </m:e>
                    </m:acc>
                  </m:oMath>
                </a14:m>
                <a:r>
                  <a:rPr lang="en-US" sz="2400" dirty="0" smtClean="0">
                    <a:solidFill>
                      <a:srgbClr val="C00000"/>
                    </a:solidFill>
                  </a:rPr>
                  <a:t> is right skewed.</a:t>
                </a:r>
              </a:p>
              <a:p>
                <a:pPr marL="342900" indent="-342900">
                  <a:buFont typeface="+mj-lt"/>
                  <a:buAutoNum type="romanUcPeriod"/>
                </a:pPr>
                <a:r>
                  <a:rPr lang="en-US" sz="2400" strike="sngStrike" dirty="0" smtClean="0"/>
                  <a:t>We can conduct this hypothesis test with Central Limit Theorem methods.</a:t>
                </a:r>
              </a:p>
              <a:p>
                <a:pPr marL="342900" indent="-342900">
                  <a:buFont typeface="+mj-lt"/>
                  <a:buAutoNum type="romanUcPeriod"/>
                </a:pPr>
                <a:r>
                  <a:rPr lang="en-US" sz="2400" dirty="0" smtClean="0"/>
                  <a:t>We can create a confidence interval with Central Limit Theorem methods.</a:t>
                </a:r>
              </a:p>
            </p:txBody>
          </p:sp>
        </mc:Choice>
        <mc:Fallback>
          <p:sp>
            <p:nvSpPr>
              <p:cNvPr id="4" name="TextBox 3"/>
              <p:cNvSpPr txBox="1">
                <a:spLocks noRot="1" noChangeAspect="1" noMove="1" noResize="1" noEditPoints="1" noAdjustHandles="1" noChangeArrowheads="1" noChangeShapeType="1" noTextEdit="1"/>
              </p:cNvSpPr>
              <p:nvPr/>
            </p:nvSpPr>
            <p:spPr>
              <a:xfrm>
                <a:off x="1482292" y="2074649"/>
                <a:ext cx="10510786" cy="1938992"/>
              </a:xfrm>
              <a:prstGeom prst="rect">
                <a:avLst/>
              </a:prstGeom>
              <a:blipFill>
                <a:blip r:embed="rId2"/>
                <a:stretch>
                  <a:fillRect l="-928" t="-2830" b="-6604"/>
                </a:stretch>
              </a:blipFill>
            </p:spPr>
            <p:txBody>
              <a:bodyPr/>
              <a:lstStyle/>
              <a:p>
                <a:r>
                  <a:rPr lang="en-US">
                    <a:noFill/>
                  </a:rPr>
                  <a:t> </a:t>
                </a:r>
              </a:p>
            </p:txBody>
          </p:sp>
        </mc:Fallback>
      </mc:AlternateContent>
      <p:sp>
        <p:nvSpPr>
          <p:cNvPr id="12" name="TextBox 11"/>
          <p:cNvSpPr txBox="1"/>
          <p:nvPr/>
        </p:nvSpPr>
        <p:spPr>
          <a:xfrm>
            <a:off x="582329" y="4281638"/>
            <a:ext cx="11165304" cy="3046988"/>
          </a:xfrm>
          <a:prstGeom prst="rect">
            <a:avLst/>
          </a:prstGeom>
          <a:noFill/>
        </p:spPr>
        <p:txBody>
          <a:bodyPr wrap="square" rtlCol="0">
            <a:spAutoFit/>
          </a:bodyPr>
          <a:lstStyle/>
          <a:p>
            <a:pPr marL="514350" indent="-514350">
              <a:buFont typeface="+mj-lt"/>
              <a:buAutoNum type="alphaLcParenR"/>
            </a:pPr>
            <a:r>
              <a:rPr lang="en-US" sz="2400" dirty="0" smtClean="0"/>
              <a:t>I, IV, and V</a:t>
            </a:r>
          </a:p>
          <a:p>
            <a:pPr marL="514350" indent="-514350">
              <a:buFont typeface="+mj-lt"/>
              <a:buAutoNum type="alphaLcParenR"/>
            </a:pPr>
            <a:r>
              <a:rPr lang="en-US" sz="2400" dirty="0" smtClean="0"/>
              <a:t>II</a:t>
            </a:r>
          </a:p>
          <a:p>
            <a:pPr marL="514350" indent="-514350">
              <a:buFont typeface="+mj-lt"/>
              <a:buAutoNum type="alphaLcParenR"/>
            </a:pPr>
            <a:r>
              <a:rPr lang="en-US" sz="2400" dirty="0" smtClean="0"/>
              <a:t>III</a:t>
            </a:r>
          </a:p>
          <a:p>
            <a:pPr marL="514350" indent="-514350">
              <a:buFont typeface="+mj-lt"/>
              <a:buAutoNum type="alphaLcParenR"/>
            </a:pPr>
            <a:r>
              <a:rPr lang="en-US" sz="2400" b="1" i="1" dirty="0" smtClean="0">
                <a:solidFill>
                  <a:srgbClr val="C00000"/>
                </a:solidFill>
              </a:rPr>
              <a:t>III and V</a:t>
            </a:r>
          </a:p>
          <a:p>
            <a:pPr marL="514350" indent="-514350">
              <a:buFont typeface="+mj-lt"/>
              <a:buAutoNum type="alphaLcParenR"/>
            </a:pPr>
            <a:r>
              <a:rPr lang="en-US" sz="2400" dirty="0" smtClean="0"/>
              <a:t>I and V</a:t>
            </a:r>
          </a:p>
          <a:p>
            <a:pPr marL="514350" indent="-514350">
              <a:buFont typeface="+mj-lt"/>
              <a:buAutoNum type="alphaLcParenR"/>
            </a:pPr>
            <a:endParaRPr lang="en-US" sz="2400" dirty="0" smtClean="0"/>
          </a:p>
          <a:p>
            <a:pPr marL="514350" indent="-514350">
              <a:buFont typeface="+mj-lt"/>
              <a:buAutoNum type="alphaLcParenR"/>
            </a:pPr>
            <a:endParaRPr lang="en-US" sz="2400" dirty="0" smtClean="0"/>
          </a:p>
          <a:p>
            <a:pPr marL="514350" indent="-514350">
              <a:buFont typeface="+mj-lt"/>
              <a:buAutoNum type="alphaLcParenR"/>
            </a:pPr>
            <a:endParaRPr lang="en-US" sz="2400" dirty="0" smtClean="0"/>
          </a:p>
        </p:txBody>
      </p:sp>
      <mc:AlternateContent xmlns:mc="http://schemas.openxmlformats.org/markup-compatibility/2006">
        <mc:Choice xmlns:a14="http://schemas.microsoft.com/office/drawing/2010/main" Requires="a14">
          <p:sp>
            <p:nvSpPr>
              <p:cNvPr id="5" name="TextBox 4"/>
              <p:cNvSpPr txBox="1"/>
              <p:nvPr/>
            </p:nvSpPr>
            <p:spPr>
              <a:xfrm>
                <a:off x="4196011" y="4650970"/>
                <a:ext cx="1242263" cy="830997"/>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𝐻𝑜</m:t>
                      </m:r>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𝑝</m:t>
                      </m:r>
                      <m:r>
                        <a:rPr lang="en-US" b="0" i="1" smtClean="0">
                          <a:solidFill>
                            <a:srgbClr val="C00000"/>
                          </a:solidFill>
                          <a:latin typeface="Cambria Math" panose="02040503050406030204" pitchFamily="18" charset="0"/>
                        </a:rPr>
                        <m:t>=0.1</m:t>
                      </m:r>
                    </m:oMath>
                  </m:oMathPara>
                </a14:m>
                <a:endParaRPr lang="en-US" b="0" dirty="0" smtClean="0"/>
              </a:p>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𝐻𝑎</m:t>
                      </m:r>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&gt;0.1</m:t>
                      </m:r>
                    </m:oMath>
                  </m:oMathPara>
                </a14:m>
                <a:endParaRPr lang="en-US" b="0" dirty="0" smtClean="0"/>
              </a:p>
              <a:p>
                <a:endParaRPr lang="en-US" dirty="0"/>
              </a:p>
            </p:txBody>
          </p:sp>
        </mc:Choice>
        <mc:Fallback>
          <p:sp>
            <p:nvSpPr>
              <p:cNvPr id="5" name="TextBox 4"/>
              <p:cNvSpPr txBox="1">
                <a:spLocks noRot="1" noChangeAspect="1" noMove="1" noResize="1" noEditPoints="1" noAdjustHandles="1" noChangeArrowheads="1" noChangeShapeType="1" noTextEdit="1"/>
              </p:cNvSpPr>
              <p:nvPr/>
            </p:nvSpPr>
            <p:spPr>
              <a:xfrm>
                <a:off x="4196011" y="4650970"/>
                <a:ext cx="1242263" cy="830997"/>
              </a:xfrm>
              <a:prstGeom prst="rect">
                <a:avLst/>
              </a:prstGeom>
              <a:blipFill>
                <a:blip r:embed="rId3"/>
                <a:stretch>
                  <a:fillRect l="-1961" r="-2451"/>
                </a:stretch>
              </a:blipFill>
            </p:spPr>
            <p:txBody>
              <a:bodyPr/>
              <a:lstStyle/>
              <a:p>
                <a:r>
                  <a:rPr lang="en-US">
                    <a:noFill/>
                  </a:rPr>
                  <a:t> </a:t>
                </a:r>
              </a:p>
            </p:txBody>
          </p:sp>
        </mc:Fallback>
      </mc:AlternateContent>
      <p:sp>
        <p:nvSpPr>
          <p:cNvPr id="6" name="TextBox 5"/>
          <p:cNvSpPr txBox="1"/>
          <p:nvPr/>
        </p:nvSpPr>
        <p:spPr>
          <a:xfrm>
            <a:off x="3792354" y="4281638"/>
            <a:ext cx="4379495" cy="369332"/>
          </a:xfrm>
          <a:prstGeom prst="rect">
            <a:avLst/>
          </a:prstGeom>
          <a:noFill/>
        </p:spPr>
        <p:txBody>
          <a:bodyPr wrap="square" rtlCol="0">
            <a:spAutoFit/>
          </a:bodyPr>
          <a:lstStyle/>
          <a:p>
            <a:r>
              <a:rPr lang="en-US" b="1" dirty="0" smtClean="0"/>
              <a:t>Hypothesis Test</a:t>
            </a:r>
            <a:endParaRPr lang="en-US" b="1" dirty="0"/>
          </a:p>
        </p:txBody>
      </p:sp>
      <mc:AlternateContent xmlns:mc="http://schemas.openxmlformats.org/markup-compatibility/2006">
        <mc:Choice xmlns:a14="http://schemas.microsoft.com/office/drawing/2010/main" Requires="a14">
          <p:sp>
            <p:nvSpPr>
              <p:cNvPr id="7" name="TextBox 6"/>
              <p:cNvSpPr txBox="1"/>
              <p:nvPr/>
            </p:nvSpPr>
            <p:spPr>
              <a:xfrm>
                <a:off x="5580246" y="4189305"/>
                <a:ext cx="4379495" cy="3231654"/>
              </a:xfrm>
              <a:prstGeom prst="rect">
                <a:avLst/>
              </a:prstGeom>
              <a:noFill/>
            </p:spPr>
            <p:txBody>
              <a:bodyPr wrap="square" rtlCol="0">
                <a:spAutoFit/>
              </a:bodyPr>
              <a:lstStyle/>
              <a:p>
                <a:r>
                  <a:rPr lang="en-US" sz="2400" b="1" dirty="0" smtClean="0"/>
                  <a:t>CLT Conditions for HT:</a:t>
                </a:r>
              </a:p>
              <a:p>
                <a:pPr marL="342900" indent="-342900">
                  <a:buAutoNum type="arabicPeriod"/>
                </a:pPr>
                <a:r>
                  <a:rPr lang="en-US" b="1" dirty="0" smtClean="0"/>
                  <a:t>Independence:</a:t>
                </a:r>
              </a:p>
              <a:p>
                <a:pPr marL="800100" lvl="1" indent="-342900">
                  <a:buFont typeface="Arial" panose="020B0604020202020204" pitchFamily="34" charset="0"/>
                  <a:buChar char="•"/>
                </a:pPr>
                <a:r>
                  <a:rPr lang="en-US" dirty="0" smtClean="0"/>
                  <a:t>Random sampling</a:t>
                </a:r>
              </a:p>
              <a:p>
                <a:pPr marL="800100" lvl="1" indent="-342900">
                  <a:buFont typeface="Arial" panose="020B0604020202020204" pitchFamily="34" charset="0"/>
                  <a:buChar char="•"/>
                </a:pPr>
                <a:r>
                  <a:rPr lang="en-US" dirty="0" smtClean="0"/>
                  <a:t>N=60&lt;10% of Duke Students</a:t>
                </a:r>
              </a:p>
              <a:p>
                <a:pPr marL="342900" indent="-342900">
                  <a:buAutoNum type="arabicPeriod" startAt="2"/>
                </a:pPr>
                <a:r>
                  <a:rPr lang="en-US" b="1" dirty="0" smtClean="0"/>
                  <a:t>SF-Conditions:</a:t>
                </a:r>
              </a:p>
              <a:p>
                <a:pPr marL="800100" lvl="1" indent="-342900">
                  <a:buFont typeface="Arial" panose="020B0604020202020204" pitchFamily="34" charset="0"/>
                  <a:buChar char="•"/>
                </a:pPr>
                <a14:m>
                  <m:oMath xmlns:m="http://schemas.openxmlformats.org/officeDocument/2006/math">
                    <m:r>
                      <a:rPr lang="en-US" b="0" i="1" strike="sngStrike" smtClean="0">
                        <a:latin typeface="Cambria Math" panose="02040503050406030204" pitchFamily="18" charset="0"/>
                      </a:rPr>
                      <m:t>𝑛</m:t>
                    </m:r>
                    <m:sSub>
                      <m:sSubPr>
                        <m:ctrlPr>
                          <a:rPr lang="en-US" i="1" strike="sngStrike" smtClean="0">
                            <a:latin typeface="Cambria Math" panose="02040503050406030204" pitchFamily="18" charset="0"/>
                          </a:rPr>
                        </m:ctrlPr>
                      </m:sSubPr>
                      <m:e>
                        <m:r>
                          <a:rPr lang="en-US" b="0" i="1" strike="sngStrike" smtClean="0">
                            <a:latin typeface="Cambria Math" panose="02040503050406030204" pitchFamily="18" charset="0"/>
                          </a:rPr>
                          <m:t>𝑝</m:t>
                        </m:r>
                      </m:e>
                      <m:sub>
                        <m:r>
                          <a:rPr lang="en-US" b="0" i="1" strike="sngStrike" smtClean="0">
                            <a:latin typeface="Cambria Math" panose="02040503050406030204" pitchFamily="18" charset="0"/>
                          </a:rPr>
                          <m:t>0</m:t>
                        </m:r>
                      </m:sub>
                    </m:sSub>
                    <m:r>
                      <a:rPr lang="en-US" b="0" i="1" strike="sngStrike" smtClean="0">
                        <a:latin typeface="Cambria Math" panose="02040503050406030204" pitchFamily="18" charset="0"/>
                      </a:rPr>
                      <m:t>=60</m:t>
                    </m:r>
                    <m:d>
                      <m:dPr>
                        <m:ctrlPr>
                          <a:rPr lang="en-US" i="1" strike="sngStrike" smtClean="0">
                            <a:latin typeface="Cambria Math" panose="02040503050406030204" pitchFamily="18" charset="0"/>
                          </a:rPr>
                        </m:ctrlPr>
                      </m:dPr>
                      <m:e>
                        <m:r>
                          <a:rPr lang="en-US" b="0" i="1" strike="sngStrike" smtClean="0">
                            <a:latin typeface="Cambria Math" panose="02040503050406030204" pitchFamily="18" charset="0"/>
                          </a:rPr>
                          <m:t>0.10</m:t>
                        </m:r>
                      </m:e>
                    </m:d>
                    <m:r>
                      <a:rPr lang="en-US" b="0" i="1" strike="sngStrike" smtClean="0">
                        <a:latin typeface="Cambria Math" panose="02040503050406030204" pitchFamily="18" charset="0"/>
                      </a:rPr>
                      <m:t>&lt;10</m:t>
                    </m:r>
                  </m:oMath>
                </a14:m>
                <a:endParaRPr lang="en-US" strike="sngStrike" dirty="0" smtClean="0"/>
              </a:p>
              <a:p>
                <a:pPr marL="800100" lvl="1" indent="-342900">
                  <a:buFont typeface="Arial" panose="020B0604020202020204" pitchFamily="34" charset="0"/>
                  <a:buChar char="•"/>
                </a:pP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m:t>
                    </m:r>
                    <m:sSub>
                      <m:sSubPr>
                        <m:ctrlPr>
                          <a:rPr lang="en-US"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0</m:t>
                        </m:r>
                      </m:sub>
                    </m:sSub>
                    <m:r>
                      <a:rPr lang="en-US" b="0" i="1" smtClean="0">
                        <a:latin typeface="Cambria Math" panose="02040503050406030204" pitchFamily="18" charset="0"/>
                      </a:rPr>
                      <m:t>)</m:t>
                    </m:r>
                    <m:r>
                      <a:rPr lang="en-US" b="0" i="1" smtClean="0">
                        <a:latin typeface="Cambria Math" panose="02040503050406030204" pitchFamily="18" charset="0"/>
                      </a:rPr>
                      <m:t>=60</m:t>
                    </m:r>
                    <m:d>
                      <m:dPr>
                        <m:ctrlPr>
                          <a:rPr lang="en-US"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0.10</m:t>
                        </m:r>
                      </m:e>
                    </m:d>
                    <m:r>
                      <a:rPr lang="en-US" b="0"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10</m:t>
                    </m:r>
                  </m:oMath>
                </a14:m>
                <a:endParaRPr lang="en-US" dirty="0" smtClean="0"/>
              </a:p>
              <a:p>
                <a:pPr marL="800100" lvl="1" indent="-342900">
                  <a:buFont typeface="Arial" panose="020B0604020202020204" pitchFamily="34" charset="0"/>
                  <a:buChar char="•"/>
                </a:pPr>
                <a:endParaRPr lang="en-US" b="1" dirty="0" smtClean="0"/>
              </a:p>
              <a:p>
                <a:pPr marL="800100" lvl="1" indent="-342900">
                  <a:buFont typeface="Arial" panose="020B0604020202020204" pitchFamily="34" charset="0"/>
                  <a:buChar char="•"/>
                </a:pPr>
                <a:endParaRPr lang="en-US" b="1" dirty="0" smtClean="0"/>
              </a:p>
              <a:p>
                <a:pPr marL="342900" indent="-342900">
                  <a:buFont typeface="Arial" panose="020B0604020202020204" pitchFamily="34" charset="0"/>
                  <a:buChar char="•"/>
                </a:pPr>
                <a:endParaRPr lang="en-US" b="1" dirty="0" smtClean="0"/>
              </a:p>
              <a:p>
                <a:endParaRPr lang="en-US" dirty="0"/>
              </a:p>
            </p:txBody>
          </p:sp>
        </mc:Choice>
        <mc:Fallback>
          <p:sp>
            <p:nvSpPr>
              <p:cNvPr id="7" name="TextBox 6"/>
              <p:cNvSpPr txBox="1">
                <a:spLocks noRot="1" noChangeAspect="1" noMove="1" noResize="1" noEditPoints="1" noAdjustHandles="1" noChangeArrowheads="1" noChangeShapeType="1" noTextEdit="1"/>
              </p:cNvSpPr>
              <p:nvPr/>
            </p:nvSpPr>
            <p:spPr>
              <a:xfrm>
                <a:off x="5580246" y="4189305"/>
                <a:ext cx="4379495" cy="3231654"/>
              </a:xfrm>
              <a:prstGeom prst="rect">
                <a:avLst/>
              </a:prstGeom>
              <a:blipFill>
                <a:blip r:embed="rId4"/>
                <a:stretch>
                  <a:fillRect l="-2086" t="-1509"/>
                </a:stretch>
              </a:blipFill>
            </p:spPr>
            <p:txBody>
              <a:bodyPr/>
              <a:lstStyle/>
              <a:p>
                <a:r>
                  <a:rPr lang="en-US">
                    <a:noFill/>
                  </a:rPr>
                  <a:t> </a:t>
                </a:r>
              </a:p>
            </p:txBody>
          </p:sp>
        </mc:Fallback>
      </mc:AlternateContent>
      <p:cxnSp>
        <p:nvCxnSpPr>
          <p:cNvPr id="9" name="Straight Arrow Connector 8"/>
          <p:cNvCxnSpPr/>
          <p:nvPr/>
        </p:nvCxnSpPr>
        <p:spPr>
          <a:xfrm flipV="1">
            <a:off x="8672362" y="4475747"/>
            <a:ext cx="789272" cy="13379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9394257" y="4147639"/>
            <a:ext cx="2797743" cy="2308324"/>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rgbClr val="C00000"/>
                </a:solidFill>
              </a:rPr>
              <a:t>Peak of the sampling distribution (that assumes Ho) is centered at p=0.1</a:t>
            </a:r>
          </a:p>
          <a:p>
            <a:pPr marL="285750" indent="-285750">
              <a:buFont typeface="Arial" panose="020B0604020202020204" pitchFamily="34" charset="0"/>
              <a:buChar char="•"/>
            </a:pPr>
            <a:r>
              <a:rPr lang="en-US" dirty="0" smtClean="0">
                <a:solidFill>
                  <a:srgbClr val="C00000"/>
                </a:solidFill>
              </a:rPr>
              <a:t>Not symmetric/unimodal</a:t>
            </a:r>
          </a:p>
          <a:p>
            <a:pPr marL="285750" indent="-285750">
              <a:buFont typeface="Arial" panose="020B0604020202020204" pitchFamily="34" charset="0"/>
              <a:buChar char="•"/>
            </a:pPr>
            <a:r>
              <a:rPr lang="en-US" dirty="0" smtClean="0">
                <a:solidFill>
                  <a:srgbClr val="C00000"/>
                </a:solidFill>
              </a:rPr>
              <a:t>Natural boundaries are [0,1]… peak close to 0.</a:t>
            </a:r>
            <a:endParaRPr lang="en-US" dirty="0">
              <a:solidFill>
                <a:srgbClr val="C00000"/>
              </a:solidFill>
            </a:endParaRPr>
          </a:p>
        </p:txBody>
      </p:sp>
    </p:spTree>
    <p:extLst>
      <p:ext uri="{BB962C8B-B14F-4D97-AF65-F5344CB8AC3E}">
        <p14:creationId xmlns:p14="http://schemas.microsoft.com/office/powerpoint/2010/main" val="2601510985"/>
      </p:ext>
    </p:extLst>
  </p:cSld>
  <p:clrMapOvr>
    <a:masterClrMapping/>
  </p:clrMapOvr>
  <p:transition>
    <p:cut/>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36884" y="318110"/>
            <a:ext cx="11656194" cy="355845"/>
          </a:xfrm>
          <a:prstGeom prst="rect">
            <a:avLst/>
          </a:prstGeom>
          <a:solidFill>
            <a:srgbClr val="9AB8CE"/>
          </a:solidFill>
        </p:spPr>
        <p:txBody>
          <a:bodyPr vert="horz" wrap="square" lIns="0" tIns="50334" rIns="0" bIns="0" rtlCol="0">
            <a:spAutoFit/>
          </a:bodyPr>
          <a:lstStyle/>
          <a:p>
            <a:pPr marL="118288">
              <a:spcBef>
                <a:spcPts val="396"/>
              </a:spcBef>
            </a:pPr>
            <a:r>
              <a:rPr sz="1982" dirty="0">
                <a:solidFill>
                  <a:srgbClr val="1A2E3D"/>
                </a:solidFill>
                <a:latin typeface="Arial"/>
                <a:cs typeface="Arial"/>
              </a:rPr>
              <a:t>Clicker</a:t>
            </a:r>
            <a:r>
              <a:rPr sz="1982" spc="-10" dirty="0">
                <a:solidFill>
                  <a:srgbClr val="1A2E3D"/>
                </a:solidFill>
                <a:latin typeface="Arial"/>
                <a:cs typeface="Arial"/>
              </a:rPr>
              <a:t> </a:t>
            </a:r>
            <a:r>
              <a:rPr sz="1982" spc="10" dirty="0">
                <a:solidFill>
                  <a:srgbClr val="1A2E3D"/>
                </a:solidFill>
                <a:latin typeface="Arial"/>
                <a:cs typeface="Arial"/>
              </a:rPr>
              <a:t>question</a:t>
            </a:r>
            <a:endParaRPr sz="1982">
              <a:latin typeface="Arial"/>
              <a:cs typeface="Arial"/>
            </a:endParaRPr>
          </a:p>
        </p:txBody>
      </p:sp>
      <p:sp>
        <p:nvSpPr>
          <p:cNvPr id="3" name="object 3"/>
          <p:cNvSpPr txBox="1">
            <a:spLocks noGrp="1"/>
          </p:cNvSpPr>
          <p:nvPr>
            <p:ph type="title"/>
          </p:nvPr>
        </p:nvSpPr>
        <p:spPr>
          <a:xfrm>
            <a:off x="413886" y="791978"/>
            <a:ext cx="11656194" cy="3355661"/>
          </a:xfrm>
          <a:prstGeom prst="rect">
            <a:avLst/>
          </a:prstGeom>
          <a:solidFill>
            <a:srgbClr val="D6E2EB"/>
          </a:solidFill>
        </p:spPr>
        <p:txBody>
          <a:bodyPr vert="horz" wrap="square" lIns="0" tIns="61657" rIns="0" bIns="0" rtlCol="0" anchor="ctr">
            <a:spAutoFit/>
          </a:bodyPr>
          <a:lstStyle/>
          <a:p>
            <a:pPr marL="118288" marR="184982">
              <a:lnSpc>
                <a:spcPct val="100000"/>
              </a:lnSpc>
              <a:spcBef>
                <a:spcPts val="484"/>
              </a:spcBef>
            </a:pPr>
            <a:r>
              <a:rPr lang="en-US" sz="2378" dirty="0" smtClean="0">
                <a:latin typeface="Times New Roman"/>
                <a:cs typeface="Times New Roman"/>
              </a:rPr>
              <a:t>We would like to test if the proportion of Duke students that are only-children is larger than 0.10. We collected a random sample of 60 Duke students and found that 0.25 are only-children. Which of the following is true?</a:t>
            </a:r>
            <a:br>
              <a:rPr lang="en-US" sz="2378" dirty="0" smtClean="0">
                <a:latin typeface="Times New Roman"/>
                <a:cs typeface="Times New Roman"/>
              </a:rPr>
            </a:br>
            <a:r>
              <a:rPr lang="en-US" sz="2378" dirty="0">
                <a:latin typeface="Times New Roman"/>
                <a:cs typeface="Times New Roman"/>
              </a:rPr>
              <a:t/>
            </a:r>
            <a:br>
              <a:rPr lang="en-US" sz="2378" dirty="0">
                <a:latin typeface="Times New Roman"/>
                <a:cs typeface="Times New Roman"/>
              </a:rPr>
            </a:br>
            <a:r>
              <a:rPr lang="en-US" sz="2378" dirty="0" smtClean="0">
                <a:latin typeface="Times New Roman"/>
                <a:cs typeface="Times New Roman"/>
              </a:rPr>
              <a:t/>
            </a:r>
            <a:br>
              <a:rPr lang="en-US" sz="2378" dirty="0" smtClean="0">
                <a:latin typeface="Times New Roman"/>
                <a:cs typeface="Times New Roman"/>
              </a:rPr>
            </a:br>
            <a:r>
              <a:rPr lang="en-US" sz="2378" dirty="0">
                <a:latin typeface="Times New Roman"/>
                <a:cs typeface="Times New Roman"/>
              </a:rPr>
              <a:t/>
            </a:r>
            <a:br>
              <a:rPr lang="en-US" sz="2378" dirty="0">
                <a:latin typeface="Times New Roman"/>
                <a:cs typeface="Times New Roman"/>
              </a:rPr>
            </a:br>
            <a:r>
              <a:rPr lang="en-US" sz="2378" dirty="0" smtClean="0">
                <a:latin typeface="Times New Roman"/>
                <a:cs typeface="Times New Roman"/>
              </a:rPr>
              <a:t/>
            </a:r>
            <a:br>
              <a:rPr lang="en-US" sz="2378" dirty="0" smtClean="0">
                <a:latin typeface="Times New Roman"/>
                <a:cs typeface="Times New Roman"/>
              </a:rPr>
            </a:br>
            <a:r>
              <a:rPr lang="en-US" sz="2378" dirty="0">
                <a:latin typeface="Times New Roman"/>
                <a:cs typeface="Times New Roman"/>
              </a:rPr>
              <a:t/>
            </a:r>
            <a:br>
              <a:rPr lang="en-US" sz="2378" dirty="0">
                <a:latin typeface="Times New Roman"/>
                <a:cs typeface="Times New Roman"/>
              </a:rPr>
            </a:br>
            <a:endParaRPr sz="2378" dirty="0">
              <a:latin typeface="Times New Roman"/>
              <a:cs typeface="Times New Roman"/>
            </a:endParaRPr>
          </a:p>
        </p:txBody>
      </p:sp>
      <mc:AlternateContent xmlns:mc="http://schemas.openxmlformats.org/markup-compatibility/2006">
        <mc:Choice xmlns:a14="http://schemas.microsoft.com/office/drawing/2010/main" Requires="a14">
          <p:sp>
            <p:nvSpPr>
              <p:cNvPr id="4" name="TextBox 3"/>
              <p:cNvSpPr txBox="1"/>
              <p:nvPr/>
            </p:nvSpPr>
            <p:spPr>
              <a:xfrm>
                <a:off x="1482292" y="2074649"/>
                <a:ext cx="10510786" cy="1938992"/>
              </a:xfrm>
              <a:prstGeom prst="rect">
                <a:avLst/>
              </a:prstGeom>
              <a:noFill/>
            </p:spPr>
            <p:txBody>
              <a:bodyPr wrap="square" rtlCol="0">
                <a:spAutoFit/>
              </a:bodyPr>
              <a:lstStyle/>
              <a:p>
                <a:pPr marL="514350" indent="-514350">
                  <a:buFont typeface="+mj-lt"/>
                  <a:buAutoNum type="romanUcPeriod"/>
                </a:pPr>
                <a:r>
                  <a:rPr lang="en-US" sz="2400" strike="sngStrike" dirty="0" smtClean="0"/>
                  <a:t>If we assume Ho, the sampling distribution for </a:t>
                </a:r>
                <a14:m>
                  <m:oMath xmlns:m="http://schemas.openxmlformats.org/officeDocument/2006/math">
                    <m:acc>
                      <m:accPr>
                        <m:chr m:val="̂"/>
                        <m:ctrlPr>
                          <a:rPr lang="en-US" sz="2400" i="1" strike="sngStrike" smtClean="0">
                            <a:latin typeface="Cambria Math" panose="02040503050406030204" pitchFamily="18" charset="0"/>
                          </a:rPr>
                        </m:ctrlPr>
                      </m:accPr>
                      <m:e>
                        <m:r>
                          <a:rPr lang="en-US" sz="2400" b="0" i="1" strike="sngStrike" smtClean="0">
                            <a:latin typeface="Cambria Math" panose="02040503050406030204" pitchFamily="18" charset="0"/>
                          </a:rPr>
                          <m:t>𝑝</m:t>
                        </m:r>
                      </m:e>
                    </m:acc>
                  </m:oMath>
                </a14:m>
                <a:r>
                  <a:rPr lang="en-US" sz="2400" strike="sngStrike" dirty="0" smtClean="0"/>
                  <a:t> is unimodal and symmetric.</a:t>
                </a:r>
              </a:p>
              <a:p>
                <a:pPr marL="342900" indent="-342900">
                  <a:buFont typeface="+mj-lt"/>
                  <a:buAutoNum type="romanUcPeriod"/>
                </a:pPr>
                <a:r>
                  <a:rPr lang="en-US" sz="2400" strike="sngStrike" dirty="0" smtClean="0"/>
                  <a:t>If we assume Ho, t</a:t>
                </a:r>
                <a:r>
                  <a:rPr lang="en-US" sz="2400" strike="sngStrike" dirty="0" smtClean="0"/>
                  <a:t>he sampling distribution for </a:t>
                </a:r>
                <a14:m>
                  <m:oMath xmlns:m="http://schemas.openxmlformats.org/officeDocument/2006/math">
                    <m:acc>
                      <m:accPr>
                        <m:chr m:val="̂"/>
                        <m:ctrlPr>
                          <a:rPr lang="en-US" sz="2400" i="1" strike="sngStrike" smtClean="0">
                            <a:latin typeface="Cambria Math" panose="02040503050406030204" pitchFamily="18" charset="0"/>
                          </a:rPr>
                        </m:ctrlPr>
                      </m:accPr>
                      <m:e>
                        <m:r>
                          <a:rPr lang="en-US" sz="2400" b="0" i="1" strike="sngStrike" smtClean="0">
                            <a:latin typeface="Cambria Math" panose="02040503050406030204" pitchFamily="18" charset="0"/>
                          </a:rPr>
                          <m:t>𝑝</m:t>
                        </m:r>
                      </m:e>
                    </m:acc>
                  </m:oMath>
                </a14:m>
                <a:r>
                  <a:rPr lang="en-US" sz="2400" strike="sngStrike" dirty="0" smtClean="0"/>
                  <a:t> is left-skewed.</a:t>
                </a:r>
              </a:p>
              <a:p>
                <a:pPr marL="342900" indent="-342900">
                  <a:buFont typeface="+mj-lt"/>
                  <a:buAutoNum type="romanUcPeriod"/>
                </a:pPr>
                <a:r>
                  <a:rPr lang="en-US" sz="2400" dirty="0" smtClean="0">
                    <a:solidFill>
                      <a:srgbClr val="C00000"/>
                    </a:solidFill>
                  </a:rPr>
                  <a:t>If we assume Ho, t</a:t>
                </a:r>
                <a:r>
                  <a:rPr lang="en-US" sz="2400" dirty="0" smtClean="0">
                    <a:solidFill>
                      <a:srgbClr val="C00000"/>
                    </a:solidFill>
                  </a:rPr>
                  <a:t>he sampling distribution for </a:t>
                </a:r>
                <a14:m>
                  <m:oMath xmlns:m="http://schemas.openxmlformats.org/officeDocument/2006/math">
                    <m:acc>
                      <m:accPr>
                        <m:chr m:val="̂"/>
                        <m:ctrlPr>
                          <a:rPr lang="en-US" sz="2400" i="1" smtClean="0">
                            <a:solidFill>
                              <a:srgbClr val="C00000"/>
                            </a:solidFill>
                            <a:latin typeface="Cambria Math" panose="02040503050406030204" pitchFamily="18" charset="0"/>
                          </a:rPr>
                        </m:ctrlPr>
                      </m:accPr>
                      <m:e>
                        <m:r>
                          <a:rPr lang="en-US" sz="2400" b="0" i="1" smtClean="0">
                            <a:solidFill>
                              <a:srgbClr val="C00000"/>
                            </a:solidFill>
                            <a:latin typeface="Cambria Math" panose="02040503050406030204" pitchFamily="18" charset="0"/>
                          </a:rPr>
                          <m:t>𝑝</m:t>
                        </m:r>
                      </m:e>
                    </m:acc>
                  </m:oMath>
                </a14:m>
                <a:r>
                  <a:rPr lang="en-US" sz="2400" dirty="0" smtClean="0">
                    <a:solidFill>
                      <a:srgbClr val="C00000"/>
                    </a:solidFill>
                  </a:rPr>
                  <a:t> is right skewed.</a:t>
                </a:r>
              </a:p>
              <a:p>
                <a:pPr marL="342900" indent="-342900">
                  <a:buFont typeface="+mj-lt"/>
                  <a:buAutoNum type="romanUcPeriod"/>
                </a:pPr>
                <a:r>
                  <a:rPr lang="en-US" sz="2400" strike="sngStrike" dirty="0" smtClean="0"/>
                  <a:t>We can conduct this hypothesis test with Central Limit Theorem methods.</a:t>
                </a:r>
              </a:p>
              <a:p>
                <a:pPr marL="342900" indent="-342900">
                  <a:buFont typeface="+mj-lt"/>
                  <a:buAutoNum type="romanUcPeriod"/>
                </a:pPr>
                <a:r>
                  <a:rPr lang="en-US" sz="2400" dirty="0" smtClean="0">
                    <a:solidFill>
                      <a:srgbClr val="C00000"/>
                    </a:solidFill>
                  </a:rPr>
                  <a:t>We can create a confidence interval with Central Limit Theorem methods.</a:t>
                </a:r>
              </a:p>
            </p:txBody>
          </p:sp>
        </mc:Choice>
        <mc:Fallback>
          <p:sp>
            <p:nvSpPr>
              <p:cNvPr id="4" name="TextBox 3"/>
              <p:cNvSpPr txBox="1">
                <a:spLocks noRot="1" noChangeAspect="1" noMove="1" noResize="1" noEditPoints="1" noAdjustHandles="1" noChangeArrowheads="1" noChangeShapeType="1" noTextEdit="1"/>
              </p:cNvSpPr>
              <p:nvPr/>
            </p:nvSpPr>
            <p:spPr>
              <a:xfrm>
                <a:off x="1482292" y="2074649"/>
                <a:ext cx="10510786" cy="1938992"/>
              </a:xfrm>
              <a:prstGeom prst="rect">
                <a:avLst/>
              </a:prstGeom>
              <a:blipFill>
                <a:blip r:embed="rId2"/>
                <a:stretch>
                  <a:fillRect l="-928" t="-2830" b="-6604"/>
                </a:stretch>
              </a:blipFill>
            </p:spPr>
            <p:txBody>
              <a:bodyPr/>
              <a:lstStyle/>
              <a:p>
                <a:r>
                  <a:rPr lang="en-US">
                    <a:noFill/>
                  </a:rPr>
                  <a:t> </a:t>
                </a:r>
              </a:p>
            </p:txBody>
          </p:sp>
        </mc:Fallback>
      </mc:AlternateContent>
      <p:sp>
        <p:nvSpPr>
          <p:cNvPr id="12" name="TextBox 11"/>
          <p:cNvSpPr txBox="1"/>
          <p:nvPr/>
        </p:nvSpPr>
        <p:spPr>
          <a:xfrm>
            <a:off x="582329" y="4281638"/>
            <a:ext cx="11165304" cy="3046988"/>
          </a:xfrm>
          <a:prstGeom prst="rect">
            <a:avLst/>
          </a:prstGeom>
          <a:noFill/>
        </p:spPr>
        <p:txBody>
          <a:bodyPr wrap="square" rtlCol="0">
            <a:spAutoFit/>
          </a:bodyPr>
          <a:lstStyle/>
          <a:p>
            <a:pPr marL="514350" indent="-514350">
              <a:buFont typeface="+mj-lt"/>
              <a:buAutoNum type="alphaLcParenR"/>
            </a:pPr>
            <a:r>
              <a:rPr lang="en-US" sz="2400" dirty="0" smtClean="0"/>
              <a:t>I, IV, and V</a:t>
            </a:r>
          </a:p>
          <a:p>
            <a:pPr marL="514350" indent="-514350">
              <a:buFont typeface="+mj-lt"/>
              <a:buAutoNum type="alphaLcParenR"/>
            </a:pPr>
            <a:r>
              <a:rPr lang="en-US" sz="2400" dirty="0" smtClean="0"/>
              <a:t>II</a:t>
            </a:r>
          </a:p>
          <a:p>
            <a:pPr marL="514350" indent="-514350">
              <a:buFont typeface="+mj-lt"/>
              <a:buAutoNum type="alphaLcParenR"/>
            </a:pPr>
            <a:r>
              <a:rPr lang="en-US" sz="2400" dirty="0" smtClean="0"/>
              <a:t>III</a:t>
            </a:r>
          </a:p>
          <a:p>
            <a:pPr marL="514350" indent="-514350">
              <a:buFont typeface="+mj-lt"/>
              <a:buAutoNum type="alphaLcParenR"/>
            </a:pPr>
            <a:r>
              <a:rPr lang="en-US" sz="2400" b="1" i="1" dirty="0" smtClean="0">
                <a:solidFill>
                  <a:srgbClr val="C00000"/>
                </a:solidFill>
              </a:rPr>
              <a:t>III and V</a:t>
            </a:r>
          </a:p>
          <a:p>
            <a:pPr marL="514350" indent="-514350">
              <a:buFont typeface="+mj-lt"/>
              <a:buAutoNum type="alphaLcParenR"/>
            </a:pPr>
            <a:r>
              <a:rPr lang="en-US" sz="2400" dirty="0" smtClean="0"/>
              <a:t>I and V</a:t>
            </a:r>
          </a:p>
          <a:p>
            <a:pPr marL="514350" indent="-514350">
              <a:buFont typeface="+mj-lt"/>
              <a:buAutoNum type="alphaLcParenR"/>
            </a:pPr>
            <a:endParaRPr lang="en-US" sz="2400" dirty="0" smtClean="0"/>
          </a:p>
          <a:p>
            <a:pPr marL="514350" indent="-514350">
              <a:buFont typeface="+mj-lt"/>
              <a:buAutoNum type="alphaLcParenR"/>
            </a:pPr>
            <a:endParaRPr lang="en-US" sz="2400" dirty="0" smtClean="0"/>
          </a:p>
          <a:p>
            <a:pPr marL="514350" indent="-514350">
              <a:buFont typeface="+mj-lt"/>
              <a:buAutoNum type="alphaLcParenR"/>
            </a:pPr>
            <a:endParaRPr lang="en-US" sz="2400" dirty="0" smtClean="0"/>
          </a:p>
        </p:txBody>
      </p:sp>
      <mc:AlternateContent xmlns:mc="http://schemas.openxmlformats.org/markup-compatibility/2006">
        <mc:Choice xmlns:a14="http://schemas.microsoft.com/office/drawing/2010/main" Requires="a14">
          <p:sp>
            <p:nvSpPr>
              <p:cNvPr id="7" name="TextBox 6"/>
              <p:cNvSpPr txBox="1"/>
              <p:nvPr/>
            </p:nvSpPr>
            <p:spPr>
              <a:xfrm>
                <a:off x="5580246" y="4189305"/>
                <a:ext cx="4379495" cy="3296608"/>
              </a:xfrm>
              <a:prstGeom prst="rect">
                <a:avLst/>
              </a:prstGeom>
              <a:noFill/>
            </p:spPr>
            <p:txBody>
              <a:bodyPr wrap="square" rtlCol="0">
                <a:spAutoFit/>
              </a:bodyPr>
              <a:lstStyle/>
              <a:p>
                <a:r>
                  <a:rPr lang="en-US" sz="2400" b="1" dirty="0" smtClean="0">
                    <a:solidFill>
                      <a:srgbClr val="C00000"/>
                    </a:solidFill>
                  </a:rPr>
                  <a:t>CLT Conditions for </a:t>
                </a:r>
                <a:r>
                  <a:rPr lang="en-US" sz="2400" b="1" u="sng" dirty="0" smtClean="0">
                    <a:solidFill>
                      <a:srgbClr val="C00000"/>
                    </a:solidFill>
                  </a:rPr>
                  <a:t>CI</a:t>
                </a:r>
                <a:r>
                  <a:rPr lang="en-US" sz="2400" b="1" dirty="0" smtClean="0">
                    <a:solidFill>
                      <a:srgbClr val="C00000"/>
                    </a:solidFill>
                  </a:rPr>
                  <a:t>:</a:t>
                </a:r>
              </a:p>
              <a:p>
                <a:pPr marL="342900" indent="-342900">
                  <a:buAutoNum type="arabicPeriod"/>
                </a:pPr>
                <a:r>
                  <a:rPr lang="en-US" b="1" dirty="0" smtClean="0"/>
                  <a:t>Independence:</a:t>
                </a:r>
              </a:p>
              <a:p>
                <a:pPr marL="800100" lvl="1" indent="-342900">
                  <a:buFont typeface="Arial" panose="020B0604020202020204" pitchFamily="34" charset="0"/>
                  <a:buChar char="•"/>
                </a:pPr>
                <a:r>
                  <a:rPr lang="en-US" dirty="0" smtClean="0"/>
                  <a:t>Random sampling</a:t>
                </a:r>
              </a:p>
              <a:p>
                <a:pPr marL="800100" lvl="1" indent="-342900">
                  <a:buFont typeface="Arial" panose="020B0604020202020204" pitchFamily="34" charset="0"/>
                  <a:buChar char="•"/>
                </a:pPr>
                <a:r>
                  <a:rPr lang="en-US" dirty="0" smtClean="0"/>
                  <a:t>N=60&lt;10% of Duke Students</a:t>
                </a:r>
              </a:p>
              <a:p>
                <a:pPr marL="342900" indent="-342900">
                  <a:buAutoNum type="arabicPeriod" startAt="2"/>
                </a:pPr>
                <a:r>
                  <a:rPr lang="en-US" b="1" dirty="0" smtClean="0"/>
                  <a:t>SF-Conditions:</a:t>
                </a:r>
              </a:p>
              <a:p>
                <a:pPr marL="800100" lvl="1" indent="-342900">
                  <a:buFont typeface="Arial" panose="020B0604020202020204" pitchFamily="34" charset="0"/>
                  <a:buChar char="•"/>
                </a:pPr>
                <a14:m>
                  <m:oMath xmlns:m="http://schemas.openxmlformats.org/officeDocument/2006/math">
                    <m:r>
                      <a:rPr lang="en-US" b="0" i="1" smtClean="0">
                        <a:latin typeface="Cambria Math" panose="02040503050406030204" pitchFamily="18" charset="0"/>
                      </a:rPr>
                      <m:t>𝑛</m:t>
                    </m:r>
                    <m:acc>
                      <m:accPr>
                        <m:chr m:val="̂"/>
                        <m:ctrlPr>
                          <a:rPr lang="en-US" i="1">
                            <a:latin typeface="Cambria Math" panose="02040503050406030204" pitchFamily="18" charset="0"/>
                          </a:rPr>
                        </m:ctrlPr>
                      </m:accPr>
                      <m:e>
                        <m:r>
                          <a:rPr lang="en-US" i="1">
                            <a:latin typeface="Cambria Math" panose="02040503050406030204" pitchFamily="18" charset="0"/>
                          </a:rPr>
                          <m:t>𝑝</m:t>
                        </m:r>
                      </m:e>
                    </m:acc>
                    <m:r>
                      <a:rPr lang="en-US" b="0" i="1" smtClean="0">
                        <a:latin typeface="Cambria Math" panose="02040503050406030204" pitchFamily="18" charset="0"/>
                      </a:rPr>
                      <m:t>=60</m:t>
                    </m:r>
                    <m:d>
                      <m:dPr>
                        <m:ctrlPr>
                          <a:rPr lang="en-US" i="1" smtClean="0">
                            <a:latin typeface="Cambria Math" panose="02040503050406030204" pitchFamily="18" charset="0"/>
                          </a:rPr>
                        </m:ctrlPr>
                      </m:dPr>
                      <m:e>
                        <m:r>
                          <a:rPr lang="en-US" b="0" i="1" smtClean="0">
                            <a:latin typeface="Cambria Math" panose="02040503050406030204" pitchFamily="18" charset="0"/>
                          </a:rPr>
                          <m:t>0.25</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10</m:t>
                    </m:r>
                  </m:oMath>
                </a14:m>
                <a:endParaRPr lang="en-US" dirty="0" smtClean="0"/>
              </a:p>
              <a:p>
                <a:pPr marL="800100" lvl="1" indent="-342900">
                  <a:buFont typeface="Arial" panose="020B0604020202020204" pitchFamily="34" charset="0"/>
                  <a:buChar char="•"/>
                </a:pP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m:t>
                    </m:r>
                    <m:acc>
                      <m:accPr>
                        <m:chr m:val="̂"/>
                        <m:ctrlPr>
                          <a:rPr lang="en-US" i="1">
                            <a:latin typeface="Cambria Math" panose="02040503050406030204" pitchFamily="18" charset="0"/>
                          </a:rPr>
                        </m:ctrlPr>
                      </m:accPr>
                      <m:e>
                        <m:r>
                          <a:rPr lang="en-US" i="1">
                            <a:latin typeface="Cambria Math" panose="02040503050406030204" pitchFamily="18" charset="0"/>
                          </a:rPr>
                          <m:t>𝑝</m:t>
                        </m:r>
                      </m:e>
                    </m:acc>
                    <m:r>
                      <a:rPr lang="en-US" b="0" i="1" smtClean="0">
                        <a:latin typeface="Cambria Math" panose="02040503050406030204" pitchFamily="18" charset="0"/>
                      </a:rPr>
                      <m:t>)</m:t>
                    </m:r>
                    <m:r>
                      <a:rPr lang="en-US" b="0" i="1" smtClean="0">
                        <a:latin typeface="Cambria Math" panose="02040503050406030204" pitchFamily="18" charset="0"/>
                      </a:rPr>
                      <m:t>=60</m:t>
                    </m:r>
                    <m:d>
                      <m:dPr>
                        <m:ctrlPr>
                          <a:rPr lang="en-US"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0</m:t>
                        </m:r>
                        <m:r>
                          <a:rPr lang="en-US" b="0" i="1" smtClean="0">
                            <a:latin typeface="Cambria Math" panose="02040503050406030204" pitchFamily="18" charset="0"/>
                          </a:rPr>
                          <m:t>.25</m:t>
                        </m:r>
                      </m:e>
                    </m:d>
                    <m:r>
                      <a:rPr lang="en-US" b="0"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10</m:t>
                    </m:r>
                  </m:oMath>
                </a14:m>
                <a:endParaRPr lang="en-US" dirty="0" smtClean="0"/>
              </a:p>
              <a:p>
                <a:pPr marL="800100" lvl="1" indent="-342900">
                  <a:buFont typeface="Arial" panose="020B0604020202020204" pitchFamily="34" charset="0"/>
                  <a:buChar char="•"/>
                </a:pPr>
                <a:endParaRPr lang="en-US" b="1" dirty="0" smtClean="0"/>
              </a:p>
              <a:p>
                <a:pPr marL="800100" lvl="1" indent="-342900">
                  <a:buFont typeface="Arial" panose="020B0604020202020204" pitchFamily="34" charset="0"/>
                  <a:buChar char="•"/>
                </a:pPr>
                <a:endParaRPr lang="en-US" b="1" dirty="0" smtClean="0"/>
              </a:p>
              <a:p>
                <a:pPr marL="342900" indent="-342900">
                  <a:buFont typeface="Arial" panose="020B0604020202020204" pitchFamily="34" charset="0"/>
                  <a:buChar char="•"/>
                </a:pPr>
                <a:endParaRPr lang="en-US" b="1" dirty="0" smtClean="0"/>
              </a:p>
              <a:p>
                <a:endParaRPr lang="en-US" dirty="0"/>
              </a:p>
            </p:txBody>
          </p:sp>
        </mc:Choice>
        <mc:Fallback>
          <p:sp>
            <p:nvSpPr>
              <p:cNvPr id="7" name="TextBox 6"/>
              <p:cNvSpPr txBox="1">
                <a:spLocks noRot="1" noChangeAspect="1" noMove="1" noResize="1" noEditPoints="1" noAdjustHandles="1" noChangeArrowheads="1" noChangeShapeType="1" noTextEdit="1"/>
              </p:cNvSpPr>
              <p:nvPr/>
            </p:nvSpPr>
            <p:spPr>
              <a:xfrm>
                <a:off x="5580246" y="4189305"/>
                <a:ext cx="4379495" cy="3296608"/>
              </a:xfrm>
              <a:prstGeom prst="rect">
                <a:avLst/>
              </a:prstGeom>
              <a:blipFill>
                <a:blip r:embed="rId3"/>
                <a:stretch>
                  <a:fillRect l="-2086" t="-1479"/>
                </a:stretch>
              </a:blipFill>
            </p:spPr>
            <p:txBody>
              <a:bodyPr/>
              <a:lstStyle/>
              <a:p>
                <a:r>
                  <a:rPr lang="en-US">
                    <a:noFill/>
                  </a:rPr>
                  <a:t> </a:t>
                </a:r>
              </a:p>
            </p:txBody>
          </p:sp>
        </mc:Fallback>
      </mc:AlternateContent>
    </p:spTree>
    <p:extLst>
      <p:ext uri="{BB962C8B-B14F-4D97-AF65-F5344CB8AC3E}">
        <p14:creationId xmlns:p14="http://schemas.microsoft.com/office/powerpoint/2010/main" val="3456867018"/>
      </p:ext>
    </p:extLst>
  </p:cSld>
  <p:clrMapOvr>
    <a:masterClrMapping/>
  </p:clrMapOvr>
  <p:transition>
    <p:cut/>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5642" y="375386"/>
            <a:ext cx="9221002" cy="4247317"/>
          </a:xfrm>
          <a:prstGeom prst="rect">
            <a:avLst/>
          </a:prstGeom>
          <a:noFill/>
        </p:spPr>
        <p:txBody>
          <a:bodyPr wrap="square" rtlCol="0">
            <a:spAutoFit/>
          </a:bodyPr>
          <a:lstStyle/>
          <a:p>
            <a:r>
              <a:rPr lang="en-US" sz="5400" b="1" dirty="0" smtClean="0"/>
              <a:t>What are the two ways we can make an error in a HT?</a:t>
            </a:r>
          </a:p>
          <a:p>
            <a:r>
              <a:rPr lang="en-US" sz="5400" b="1" dirty="0" smtClean="0"/>
              <a:t>What are the two ways we can make the right decision in a HT?</a:t>
            </a:r>
            <a:endParaRPr lang="en-US" sz="5400" b="1" dirty="0"/>
          </a:p>
        </p:txBody>
      </p:sp>
      <p:pic>
        <p:nvPicPr>
          <p:cNvPr id="4" name="Picture 3"/>
          <p:cNvPicPr>
            <a:picLocks noChangeAspect="1"/>
          </p:cNvPicPr>
          <p:nvPr/>
        </p:nvPicPr>
        <p:blipFill>
          <a:blip r:embed="rId2"/>
          <a:stretch>
            <a:fillRect/>
          </a:stretch>
        </p:blipFill>
        <p:spPr>
          <a:xfrm>
            <a:off x="8038236" y="4280467"/>
            <a:ext cx="3925966" cy="2224327"/>
          </a:xfrm>
          <a:prstGeom prst="rect">
            <a:avLst/>
          </a:prstGeom>
        </p:spPr>
      </p:pic>
    </p:spTree>
    <p:extLst>
      <p:ext uri="{BB962C8B-B14F-4D97-AF65-F5344CB8AC3E}">
        <p14:creationId xmlns:p14="http://schemas.microsoft.com/office/powerpoint/2010/main" val="1595052392"/>
      </p:ext>
    </p:extLst>
  </p:cSld>
  <p:clrMapOvr>
    <a:masterClrMapping/>
  </p:clrMapOvr>
  <p:transition>
    <p:cut/>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5642" y="375386"/>
            <a:ext cx="11338560" cy="6247864"/>
          </a:xfrm>
          <a:prstGeom prst="rect">
            <a:avLst/>
          </a:prstGeom>
          <a:noFill/>
        </p:spPr>
        <p:txBody>
          <a:bodyPr wrap="square" rtlCol="0">
            <a:spAutoFit/>
          </a:bodyPr>
          <a:lstStyle/>
          <a:p>
            <a:r>
              <a:rPr lang="en-US" sz="4000" b="1" dirty="0" smtClean="0"/>
              <a:t>Probability of Errors in a HT</a:t>
            </a:r>
          </a:p>
          <a:p>
            <a:r>
              <a:rPr lang="en-US" sz="4000" b="1" dirty="0" smtClean="0"/>
              <a:t>Probability of Correct Decisions in a HT</a:t>
            </a:r>
          </a:p>
          <a:p>
            <a:endParaRPr lang="en-US" sz="4000" b="1" dirty="0" smtClean="0"/>
          </a:p>
          <a:p>
            <a:r>
              <a:rPr lang="en-US" sz="4000" b="1" dirty="0" smtClean="0"/>
              <a:t>What are the names for these errors/correct decisions? </a:t>
            </a:r>
          </a:p>
          <a:p>
            <a:endParaRPr lang="en-US" sz="4000" b="1" dirty="0"/>
          </a:p>
          <a:p>
            <a:r>
              <a:rPr lang="en-US" sz="4000" b="1" dirty="0" smtClean="0"/>
              <a:t>How are they affected by:</a:t>
            </a:r>
          </a:p>
          <a:p>
            <a:pPr marL="685800" indent="-685800">
              <a:buFont typeface="Arial" panose="020B0604020202020204" pitchFamily="34" charset="0"/>
              <a:buChar char="•"/>
            </a:pPr>
            <a:r>
              <a:rPr lang="en-US" sz="4000" b="1" dirty="0" smtClean="0"/>
              <a:t>Sample size</a:t>
            </a:r>
          </a:p>
          <a:p>
            <a:pPr marL="685800" indent="-685800">
              <a:buFont typeface="Arial" panose="020B0604020202020204" pitchFamily="34" charset="0"/>
              <a:buChar char="•"/>
            </a:pPr>
            <a:r>
              <a:rPr lang="en-US" sz="4000" b="1" dirty="0" smtClean="0"/>
              <a:t>Effect Size</a:t>
            </a:r>
          </a:p>
          <a:p>
            <a:pPr marL="685800" indent="-685800">
              <a:buFont typeface="Arial" panose="020B0604020202020204" pitchFamily="34" charset="0"/>
              <a:buChar char="•"/>
            </a:pPr>
            <a:r>
              <a:rPr lang="en-US" sz="4000" b="1" dirty="0" smtClean="0"/>
              <a:t>Significance Level</a:t>
            </a:r>
            <a:endParaRPr lang="en-US" sz="4000" b="1" dirty="0"/>
          </a:p>
        </p:txBody>
      </p:sp>
      <p:pic>
        <p:nvPicPr>
          <p:cNvPr id="47106" name="Picture 2" descr="GummibÃ¤rchen, Fruit Gums, Bear, Sweetness, Colorfu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8828" y="3728559"/>
            <a:ext cx="4138864" cy="2747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462597"/>
      </p:ext>
    </p:extLst>
  </p:cSld>
  <p:clrMapOvr>
    <a:masterClrMapping/>
  </p:clrMapOvr>
  <p:transition>
    <p:cut/>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36884" y="318110"/>
            <a:ext cx="11656194" cy="355845"/>
          </a:xfrm>
          <a:prstGeom prst="rect">
            <a:avLst/>
          </a:prstGeom>
          <a:solidFill>
            <a:srgbClr val="9AB8CE"/>
          </a:solidFill>
        </p:spPr>
        <p:txBody>
          <a:bodyPr vert="horz" wrap="square" lIns="0" tIns="50334" rIns="0" bIns="0" rtlCol="0">
            <a:spAutoFit/>
          </a:bodyPr>
          <a:lstStyle/>
          <a:p>
            <a:pPr marL="118288">
              <a:spcBef>
                <a:spcPts val="396"/>
              </a:spcBef>
            </a:pPr>
            <a:r>
              <a:rPr sz="1982" dirty="0">
                <a:solidFill>
                  <a:srgbClr val="1A2E3D"/>
                </a:solidFill>
                <a:latin typeface="Arial"/>
                <a:cs typeface="Arial"/>
              </a:rPr>
              <a:t>Clicker</a:t>
            </a:r>
            <a:r>
              <a:rPr sz="1982" spc="-10" dirty="0">
                <a:solidFill>
                  <a:srgbClr val="1A2E3D"/>
                </a:solidFill>
                <a:latin typeface="Arial"/>
                <a:cs typeface="Arial"/>
              </a:rPr>
              <a:t> </a:t>
            </a:r>
            <a:r>
              <a:rPr sz="1982" spc="10" dirty="0">
                <a:solidFill>
                  <a:srgbClr val="1A2E3D"/>
                </a:solidFill>
                <a:latin typeface="Arial"/>
                <a:cs typeface="Arial"/>
              </a:rPr>
              <a:t>question</a:t>
            </a:r>
            <a:endParaRPr sz="1982">
              <a:latin typeface="Arial"/>
              <a:cs typeface="Arial"/>
            </a:endParaRPr>
          </a:p>
        </p:txBody>
      </p:sp>
      <p:sp>
        <p:nvSpPr>
          <p:cNvPr id="3" name="object 3"/>
          <p:cNvSpPr txBox="1">
            <a:spLocks noGrp="1"/>
          </p:cNvSpPr>
          <p:nvPr>
            <p:ph type="title"/>
          </p:nvPr>
        </p:nvSpPr>
        <p:spPr>
          <a:xfrm>
            <a:off x="336884" y="673955"/>
            <a:ext cx="11656194" cy="2623794"/>
          </a:xfrm>
          <a:prstGeom prst="rect">
            <a:avLst/>
          </a:prstGeom>
          <a:solidFill>
            <a:srgbClr val="D6E2EB"/>
          </a:solidFill>
        </p:spPr>
        <p:txBody>
          <a:bodyPr vert="horz" wrap="square" lIns="0" tIns="61657" rIns="0" bIns="0" rtlCol="0" anchor="ctr">
            <a:spAutoFit/>
          </a:bodyPr>
          <a:lstStyle/>
          <a:p>
            <a:pPr marL="118288" marR="184982">
              <a:lnSpc>
                <a:spcPct val="100000"/>
              </a:lnSpc>
              <a:spcBef>
                <a:spcPts val="484"/>
              </a:spcBef>
            </a:pPr>
            <a:r>
              <a:rPr lang="en-US" sz="2378" dirty="0" smtClean="0">
                <a:latin typeface="Times New Roman"/>
                <a:cs typeface="Times New Roman"/>
              </a:rPr>
              <a:t>Suppose we were to </a:t>
            </a:r>
            <a:r>
              <a:rPr lang="en-US" sz="2378" u="sng" dirty="0" smtClean="0">
                <a:latin typeface="Times New Roman"/>
                <a:cs typeface="Times New Roman"/>
              </a:rPr>
              <a:t>decrease the sample size and increase the effect size </a:t>
            </a:r>
            <a:r>
              <a:rPr lang="en-US" sz="2378" i="1" u="sng" dirty="0" smtClean="0">
                <a:latin typeface="Times New Roman"/>
                <a:cs typeface="Times New Roman"/>
              </a:rPr>
              <a:t>at the same time</a:t>
            </a:r>
            <a:r>
              <a:rPr lang="en-US" sz="2378" dirty="0" smtClean="0">
                <a:latin typeface="Times New Roman"/>
                <a:cs typeface="Times New Roman"/>
              </a:rPr>
              <a:t>. What happens to the following?</a:t>
            </a:r>
            <a:br>
              <a:rPr lang="en-US" sz="2378" dirty="0" smtClean="0">
                <a:latin typeface="Times New Roman"/>
                <a:cs typeface="Times New Roman"/>
              </a:rPr>
            </a:br>
            <a:r>
              <a:rPr lang="en-US" sz="2378" dirty="0">
                <a:latin typeface="Times New Roman"/>
                <a:cs typeface="Times New Roman"/>
              </a:rPr>
              <a:t/>
            </a:r>
            <a:br>
              <a:rPr lang="en-US" sz="2378" dirty="0">
                <a:latin typeface="Times New Roman"/>
                <a:cs typeface="Times New Roman"/>
              </a:rPr>
            </a:br>
            <a:r>
              <a:rPr lang="en-US" sz="2378" dirty="0" smtClean="0">
                <a:latin typeface="Times New Roman"/>
                <a:cs typeface="Times New Roman"/>
              </a:rPr>
              <a:t/>
            </a:r>
            <a:br>
              <a:rPr lang="en-US" sz="2378" dirty="0" smtClean="0">
                <a:latin typeface="Times New Roman"/>
                <a:cs typeface="Times New Roman"/>
              </a:rPr>
            </a:br>
            <a:r>
              <a:rPr lang="en-US" sz="2378" dirty="0">
                <a:latin typeface="Times New Roman"/>
                <a:cs typeface="Times New Roman"/>
              </a:rPr>
              <a:t/>
            </a:r>
            <a:br>
              <a:rPr lang="en-US" sz="2378" dirty="0">
                <a:latin typeface="Times New Roman"/>
                <a:cs typeface="Times New Roman"/>
              </a:rPr>
            </a:br>
            <a:r>
              <a:rPr lang="en-US" sz="2378" dirty="0" smtClean="0">
                <a:latin typeface="Times New Roman"/>
                <a:cs typeface="Times New Roman"/>
              </a:rPr>
              <a:t/>
            </a:r>
            <a:br>
              <a:rPr lang="en-US" sz="2378" dirty="0" smtClean="0">
                <a:latin typeface="Times New Roman"/>
                <a:cs typeface="Times New Roman"/>
              </a:rPr>
            </a:br>
            <a:endParaRPr sz="2378" dirty="0">
              <a:latin typeface="Times New Roman"/>
              <a:cs typeface="Times New Roman"/>
            </a:endParaRPr>
          </a:p>
        </p:txBody>
      </p:sp>
      <p:sp>
        <p:nvSpPr>
          <p:cNvPr id="11" name="TextBox 10"/>
          <p:cNvSpPr txBox="1"/>
          <p:nvPr/>
        </p:nvSpPr>
        <p:spPr>
          <a:xfrm>
            <a:off x="336884" y="3553336"/>
            <a:ext cx="10693667" cy="2677656"/>
          </a:xfrm>
          <a:prstGeom prst="rect">
            <a:avLst/>
          </a:prstGeom>
          <a:noFill/>
        </p:spPr>
        <p:txBody>
          <a:bodyPr wrap="square" rtlCol="0">
            <a:spAutoFit/>
          </a:bodyPr>
          <a:lstStyle/>
          <a:p>
            <a:pPr marL="342900" indent="-342900">
              <a:buFont typeface="+mj-lt"/>
              <a:buAutoNum type="alphaLcParenR"/>
            </a:pPr>
            <a:r>
              <a:rPr lang="en-US" sz="2800" dirty="0" smtClean="0"/>
              <a:t>We don’t know what happens to either I and II.</a:t>
            </a:r>
          </a:p>
          <a:p>
            <a:pPr marL="342900" indent="-342900">
              <a:buFont typeface="+mj-lt"/>
              <a:buAutoNum type="alphaLcParenR"/>
            </a:pPr>
            <a:r>
              <a:rPr lang="en-US" sz="2800" dirty="0" smtClean="0"/>
              <a:t>I and II stay both stay same.</a:t>
            </a:r>
          </a:p>
          <a:p>
            <a:pPr marL="342900" indent="-342900">
              <a:buFont typeface="+mj-lt"/>
              <a:buAutoNum type="alphaLcParenR"/>
            </a:pPr>
            <a:r>
              <a:rPr lang="en-US" sz="2800" dirty="0" smtClean="0"/>
              <a:t>I and II both decrease.</a:t>
            </a:r>
          </a:p>
          <a:p>
            <a:pPr marL="342900" indent="-342900">
              <a:buFont typeface="+mj-lt"/>
              <a:buAutoNum type="alphaLcParenR"/>
            </a:pPr>
            <a:r>
              <a:rPr lang="en-US" sz="2800" dirty="0" smtClean="0"/>
              <a:t>I stays the same, II decreases.</a:t>
            </a:r>
          </a:p>
          <a:p>
            <a:pPr marL="342900" indent="-342900">
              <a:buFont typeface="+mj-lt"/>
              <a:buAutoNum type="alphaLcParenR"/>
            </a:pPr>
            <a:r>
              <a:rPr lang="en-US" sz="2800" dirty="0" smtClean="0"/>
              <a:t>I stays the same, and we don’t know what happens to II.</a:t>
            </a:r>
          </a:p>
          <a:p>
            <a:pPr marL="342900" indent="-342900">
              <a:buFont typeface="+mj-lt"/>
              <a:buAutoNum type="alphaLcParenR"/>
            </a:pPr>
            <a:endParaRPr lang="en-US" sz="2800" dirty="0"/>
          </a:p>
        </p:txBody>
      </p:sp>
      <p:sp>
        <p:nvSpPr>
          <p:cNvPr id="12" name="TextBox 11"/>
          <p:cNvSpPr txBox="1"/>
          <p:nvPr/>
        </p:nvSpPr>
        <p:spPr>
          <a:xfrm>
            <a:off x="683394" y="1616520"/>
            <a:ext cx="10481912" cy="1569660"/>
          </a:xfrm>
          <a:prstGeom prst="rect">
            <a:avLst/>
          </a:prstGeom>
          <a:noFill/>
        </p:spPr>
        <p:txBody>
          <a:bodyPr wrap="square" rtlCol="0">
            <a:spAutoFit/>
          </a:bodyPr>
          <a:lstStyle/>
          <a:p>
            <a:pPr marL="514350" indent="-514350">
              <a:buFont typeface="+mj-lt"/>
              <a:buAutoNum type="romanUcPeriod"/>
            </a:pPr>
            <a:r>
              <a:rPr lang="en-US" sz="2400" dirty="0" smtClean="0">
                <a:latin typeface="Times New Roman" panose="02020603050405020304" pitchFamily="18" charset="0"/>
                <a:cs typeface="Times New Roman" panose="02020603050405020304" pitchFamily="18" charset="0"/>
              </a:rPr>
              <a:t>Probability of rejecting the null hypothesis given that the null hypothesis is actually true.</a:t>
            </a:r>
          </a:p>
          <a:p>
            <a:pPr marL="514350" indent="-514350">
              <a:buFont typeface="+mj-lt"/>
              <a:buAutoNum type="romanUcPeriod"/>
            </a:pPr>
            <a:r>
              <a:rPr lang="en-US" sz="2400" dirty="0" smtClean="0">
                <a:latin typeface="Times New Roman" panose="02020603050405020304" pitchFamily="18" charset="0"/>
                <a:cs typeface="Times New Roman" panose="02020603050405020304" pitchFamily="18" charset="0"/>
              </a:rPr>
              <a:t>Probability of rejecting the null hypothesis given that the alternative hypothesis is actually true.</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3195123"/>
      </p:ext>
    </p:extLst>
  </p:cSld>
  <p:clrMapOvr>
    <a:masterClrMapping/>
  </p:clrMapOvr>
  <p:transition>
    <p:cut/>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36884" y="318110"/>
            <a:ext cx="11656194" cy="355845"/>
          </a:xfrm>
          <a:prstGeom prst="rect">
            <a:avLst/>
          </a:prstGeom>
          <a:solidFill>
            <a:srgbClr val="9AB8CE"/>
          </a:solidFill>
        </p:spPr>
        <p:txBody>
          <a:bodyPr vert="horz" wrap="square" lIns="0" tIns="50334" rIns="0" bIns="0" rtlCol="0">
            <a:spAutoFit/>
          </a:bodyPr>
          <a:lstStyle/>
          <a:p>
            <a:pPr marL="118288">
              <a:spcBef>
                <a:spcPts val="396"/>
              </a:spcBef>
            </a:pPr>
            <a:r>
              <a:rPr sz="1982" dirty="0">
                <a:solidFill>
                  <a:srgbClr val="1A2E3D"/>
                </a:solidFill>
                <a:latin typeface="Arial"/>
                <a:cs typeface="Arial"/>
              </a:rPr>
              <a:t>Clicker</a:t>
            </a:r>
            <a:r>
              <a:rPr sz="1982" spc="-10" dirty="0">
                <a:solidFill>
                  <a:srgbClr val="1A2E3D"/>
                </a:solidFill>
                <a:latin typeface="Arial"/>
                <a:cs typeface="Arial"/>
              </a:rPr>
              <a:t> </a:t>
            </a:r>
            <a:r>
              <a:rPr sz="1982" spc="10" dirty="0">
                <a:solidFill>
                  <a:srgbClr val="1A2E3D"/>
                </a:solidFill>
                <a:latin typeface="Arial"/>
                <a:cs typeface="Arial"/>
              </a:rPr>
              <a:t>question</a:t>
            </a:r>
            <a:endParaRPr sz="1982">
              <a:latin typeface="Arial"/>
              <a:cs typeface="Arial"/>
            </a:endParaRPr>
          </a:p>
        </p:txBody>
      </p:sp>
      <p:sp>
        <p:nvSpPr>
          <p:cNvPr id="3" name="object 3"/>
          <p:cNvSpPr txBox="1">
            <a:spLocks noGrp="1"/>
          </p:cNvSpPr>
          <p:nvPr>
            <p:ph type="title"/>
          </p:nvPr>
        </p:nvSpPr>
        <p:spPr>
          <a:xfrm>
            <a:off x="336884" y="673955"/>
            <a:ext cx="11656194" cy="2623794"/>
          </a:xfrm>
          <a:prstGeom prst="rect">
            <a:avLst/>
          </a:prstGeom>
          <a:solidFill>
            <a:srgbClr val="D6E2EB"/>
          </a:solidFill>
        </p:spPr>
        <p:txBody>
          <a:bodyPr vert="horz" wrap="square" lIns="0" tIns="61657" rIns="0" bIns="0" rtlCol="0" anchor="ctr">
            <a:spAutoFit/>
          </a:bodyPr>
          <a:lstStyle/>
          <a:p>
            <a:pPr marL="118288" marR="184982">
              <a:lnSpc>
                <a:spcPct val="100000"/>
              </a:lnSpc>
              <a:spcBef>
                <a:spcPts val="484"/>
              </a:spcBef>
            </a:pPr>
            <a:r>
              <a:rPr lang="en-US" sz="2378" dirty="0" smtClean="0">
                <a:latin typeface="Times New Roman"/>
                <a:cs typeface="Times New Roman"/>
              </a:rPr>
              <a:t>Suppose we were to decrease the sample size and increase the effect size at the same time. What happens to the following?</a:t>
            </a:r>
            <a:br>
              <a:rPr lang="en-US" sz="2378" dirty="0" smtClean="0">
                <a:latin typeface="Times New Roman"/>
                <a:cs typeface="Times New Roman"/>
              </a:rPr>
            </a:br>
            <a:r>
              <a:rPr lang="en-US" sz="2378" dirty="0">
                <a:latin typeface="Times New Roman"/>
                <a:cs typeface="Times New Roman"/>
              </a:rPr>
              <a:t/>
            </a:r>
            <a:br>
              <a:rPr lang="en-US" sz="2378" dirty="0">
                <a:latin typeface="Times New Roman"/>
                <a:cs typeface="Times New Roman"/>
              </a:rPr>
            </a:br>
            <a:r>
              <a:rPr lang="en-US" sz="2378" dirty="0" smtClean="0">
                <a:latin typeface="Times New Roman"/>
                <a:cs typeface="Times New Roman"/>
              </a:rPr>
              <a:t/>
            </a:r>
            <a:br>
              <a:rPr lang="en-US" sz="2378" dirty="0" smtClean="0">
                <a:latin typeface="Times New Roman"/>
                <a:cs typeface="Times New Roman"/>
              </a:rPr>
            </a:br>
            <a:r>
              <a:rPr lang="en-US" sz="2378" dirty="0">
                <a:latin typeface="Times New Roman"/>
                <a:cs typeface="Times New Roman"/>
              </a:rPr>
              <a:t/>
            </a:r>
            <a:br>
              <a:rPr lang="en-US" sz="2378" dirty="0">
                <a:latin typeface="Times New Roman"/>
                <a:cs typeface="Times New Roman"/>
              </a:rPr>
            </a:br>
            <a:r>
              <a:rPr lang="en-US" sz="2378" dirty="0" smtClean="0">
                <a:latin typeface="Times New Roman"/>
                <a:cs typeface="Times New Roman"/>
              </a:rPr>
              <a:t/>
            </a:r>
            <a:br>
              <a:rPr lang="en-US" sz="2378" dirty="0" smtClean="0">
                <a:latin typeface="Times New Roman"/>
                <a:cs typeface="Times New Roman"/>
              </a:rPr>
            </a:br>
            <a:endParaRPr sz="2378" dirty="0">
              <a:latin typeface="Times New Roman"/>
              <a:cs typeface="Times New Roman"/>
            </a:endParaRPr>
          </a:p>
        </p:txBody>
      </p:sp>
      <p:sp>
        <p:nvSpPr>
          <p:cNvPr id="11" name="TextBox 10"/>
          <p:cNvSpPr txBox="1"/>
          <p:nvPr/>
        </p:nvSpPr>
        <p:spPr>
          <a:xfrm>
            <a:off x="336884" y="3553336"/>
            <a:ext cx="10693667" cy="2677656"/>
          </a:xfrm>
          <a:prstGeom prst="rect">
            <a:avLst/>
          </a:prstGeom>
          <a:noFill/>
        </p:spPr>
        <p:txBody>
          <a:bodyPr wrap="square" rtlCol="0">
            <a:spAutoFit/>
          </a:bodyPr>
          <a:lstStyle/>
          <a:p>
            <a:pPr marL="342900" indent="-342900">
              <a:buFont typeface="+mj-lt"/>
              <a:buAutoNum type="alphaLcParenR"/>
            </a:pPr>
            <a:r>
              <a:rPr lang="en-US" sz="2800" dirty="0" smtClean="0"/>
              <a:t>We don’t know what happens to either I and II.</a:t>
            </a:r>
          </a:p>
          <a:p>
            <a:pPr marL="342900" indent="-342900">
              <a:buFont typeface="+mj-lt"/>
              <a:buAutoNum type="alphaLcParenR"/>
            </a:pPr>
            <a:r>
              <a:rPr lang="en-US" sz="2800" dirty="0" smtClean="0"/>
              <a:t>I and II stay both stay same.</a:t>
            </a:r>
          </a:p>
          <a:p>
            <a:pPr marL="342900" indent="-342900">
              <a:buFont typeface="+mj-lt"/>
              <a:buAutoNum type="alphaLcParenR"/>
            </a:pPr>
            <a:r>
              <a:rPr lang="en-US" sz="2800" dirty="0" smtClean="0"/>
              <a:t>I and II both decrease.</a:t>
            </a:r>
          </a:p>
          <a:p>
            <a:pPr marL="342900" indent="-342900">
              <a:buFont typeface="+mj-lt"/>
              <a:buAutoNum type="alphaLcParenR"/>
            </a:pPr>
            <a:r>
              <a:rPr lang="en-US" sz="2800" dirty="0" smtClean="0"/>
              <a:t>I stays the same, II decreases.</a:t>
            </a:r>
          </a:p>
          <a:p>
            <a:pPr marL="342900" indent="-342900">
              <a:buFont typeface="+mj-lt"/>
              <a:buAutoNum type="alphaLcParenR"/>
            </a:pPr>
            <a:r>
              <a:rPr lang="en-US" sz="2800" i="1" dirty="0" smtClean="0">
                <a:solidFill>
                  <a:srgbClr val="C00000"/>
                </a:solidFill>
              </a:rPr>
              <a:t>I stays the same, and we don’t know what happens to II.</a:t>
            </a:r>
          </a:p>
          <a:p>
            <a:pPr marL="342900" indent="-342900">
              <a:buFont typeface="+mj-lt"/>
              <a:buAutoNum type="alphaLcParenR"/>
            </a:pPr>
            <a:endParaRPr lang="en-US" sz="2800" dirty="0"/>
          </a:p>
        </p:txBody>
      </p:sp>
      <p:sp>
        <p:nvSpPr>
          <p:cNvPr id="12" name="TextBox 11"/>
          <p:cNvSpPr txBox="1"/>
          <p:nvPr/>
        </p:nvSpPr>
        <p:spPr>
          <a:xfrm>
            <a:off x="683394" y="1616520"/>
            <a:ext cx="10481912" cy="1569660"/>
          </a:xfrm>
          <a:prstGeom prst="rect">
            <a:avLst/>
          </a:prstGeom>
          <a:noFill/>
        </p:spPr>
        <p:txBody>
          <a:bodyPr wrap="square" rtlCol="0">
            <a:spAutoFit/>
          </a:bodyPr>
          <a:lstStyle/>
          <a:p>
            <a:pPr marL="514350" indent="-514350">
              <a:buFont typeface="+mj-lt"/>
              <a:buAutoNum type="romanUcPeriod"/>
            </a:pPr>
            <a:r>
              <a:rPr lang="en-US" sz="2400" dirty="0" smtClean="0">
                <a:latin typeface="Times New Roman" panose="02020603050405020304" pitchFamily="18" charset="0"/>
                <a:cs typeface="Times New Roman" panose="02020603050405020304" pitchFamily="18" charset="0"/>
              </a:rPr>
              <a:t>Probability of rejecting the null hypothesis given that the null hypothesis is actually true. </a:t>
            </a:r>
            <a:r>
              <a:rPr lang="el-GR" sz="2400" dirty="0" smtClean="0">
                <a:solidFill>
                  <a:srgbClr val="C00000"/>
                </a:solidFill>
                <a:latin typeface="Times New Roman" panose="02020603050405020304" pitchFamily="18" charset="0"/>
                <a:cs typeface="Times New Roman" panose="02020603050405020304" pitchFamily="18" charset="0"/>
              </a:rPr>
              <a:t>α</a:t>
            </a:r>
            <a:r>
              <a:rPr lang="en-US" sz="2400" dirty="0" smtClean="0">
                <a:solidFill>
                  <a:srgbClr val="C00000"/>
                </a:solidFill>
                <a:latin typeface="Times New Roman" panose="02020603050405020304" pitchFamily="18" charset="0"/>
                <a:cs typeface="Times New Roman" panose="02020603050405020304" pitchFamily="18" charset="0"/>
              </a:rPr>
              <a:t>=P(Type 1 Error) = Significance Level</a:t>
            </a:r>
            <a:endParaRPr lang="en-US" sz="2400" dirty="0" smtClean="0">
              <a:latin typeface="Times New Roman" panose="02020603050405020304" pitchFamily="18" charset="0"/>
              <a:cs typeface="Times New Roman" panose="02020603050405020304" pitchFamily="18" charset="0"/>
            </a:endParaRPr>
          </a:p>
          <a:p>
            <a:pPr marL="514350" indent="-514350">
              <a:buFont typeface="+mj-lt"/>
              <a:buAutoNum type="romanUcPeriod"/>
            </a:pPr>
            <a:r>
              <a:rPr lang="en-US" sz="2400" dirty="0" smtClean="0">
                <a:latin typeface="Times New Roman" panose="02020603050405020304" pitchFamily="18" charset="0"/>
                <a:cs typeface="Times New Roman" panose="02020603050405020304" pitchFamily="18" charset="0"/>
              </a:rPr>
              <a:t>Probability of rejecting the null hypothesis given that the alternative hypothesis is actually true. </a:t>
            </a:r>
            <a:r>
              <a:rPr lang="en-US" sz="2400" i="1" dirty="0" smtClean="0">
                <a:solidFill>
                  <a:srgbClr val="C00000"/>
                </a:solidFill>
                <a:latin typeface="Times New Roman" panose="02020603050405020304" pitchFamily="18" charset="0"/>
                <a:cs typeface="Times New Roman" panose="02020603050405020304" pitchFamily="18" charset="0"/>
              </a:rPr>
              <a:t>Power</a:t>
            </a:r>
            <a:endParaRPr lang="en-US" sz="2400" i="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2012045"/>
      </p:ext>
    </p:extLst>
  </p:cSld>
  <p:clrMapOvr>
    <a:masterClrMapping/>
  </p:clrMapOvr>
  <p:transition>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0328079" y="6498113"/>
            <a:ext cx="162327" cy="266784"/>
          </a:xfrm>
          <a:prstGeom prst="rect">
            <a:avLst/>
          </a:prstGeom>
        </p:spPr>
        <p:txBody>
          <a:bodyPr vert="horz" wrap="square" lIns="0" tIns="22650" rIns="0" bIns="0" rtlCol="0">
            <a:spAutoFit/>
          </a:bodyPr>
          <a:lstStyle/>
          <a:p>
            <a:pPr marL="25168">
              <a:spcBef>
                <a:spcPts val="178"/>
              </a:spcBef>
            </a:pPr>
            <a:r>
              <a:rPr sz="1585" spc="-10" dirty="0">
                <a:solidFill>
                  <a:srgbClr val="7F7F7F"/>
                </a:solidFill>
                <a:latin typeface="Arial"/>
                <a:cs typeface="Arial"/>
              </a:rPr>
              <a:t>1</a:t>
            </a:r>
            <a:endParaRPr sz="1585">
              <a:latin typeface="Arial"/>
              <a:cs typeface="Arial"/>
            </a:endParaRPr>
          </a:p>
        </p:txBody>
      </p:sp>
      <p:sp>
        <p:nvSpPr>
          <p:cNvPr id="5" name="object 3"/>
          <p:cNvSpPr txBox="1"/>
          <p:nvPr/>
        </p:nvSpPr>
        <p:spPr>
          <a:xfrm>
            <a:off x="1371980" y="421439"/>
            <a:ext cx="10062637" cy="6934571"/>
          </a:xfrm>
          <a:prstGeom prst="rect">
            <a:avLst/>
          </a:prstGeom>
        </p:spPr>
        <p:txBody>
          <a:bodyPr vert="horz" wrap="square" lIns="0" tIns="22650" rIns="0" bIns="0" rtlCol="0">
            <a:spAutoFit/>
          </a:bodyPr>
          <a:lstStyle/>
          <a:p>
            <a:pPr marL="25168">
              <a:spcBef>
                <a:spcPts val="178"/>
              </a:spcBef>
            </a:pPr>
            <a:r>
              <a:rPr lang="en-US" sz="2378" b="1" dirty="0">
                <a:latin typeface="Arial"/>
                <a:cs typeface="Arial"/>
              </a:rPr>
              <a:t>Final Review Suggestions</a:t>
            </a:r>
          </a:p>
          <a:p>
            <a:pPr marL="364930" indent="-339762">
              <a:spcBef>
                <a:spcPts val="178"/>
              </a:spcBef>
              <a:buFont typeface="Arial" panose="020B0604020202020204" pitchFamily="34" charset="0"/>
              <a:buChar char="•"/>
            </a:pPr>
            <a:r>
              <a:rPr lang="en-US" sz="2081" b="1" u="sng" dirty="0">
                <a:latin typeface="Arial"/>
                <a:cs typeface="Arial"/>
              </a:rPr>
              <a:t>Concept review:</a:t>
            </a:r>
          </a:p>
          <a:p>
            <a:pPr marL="1270963" lvl="1" indent="-339762">
              <a:spcBef>
                <a:spcPts val="178"/>
              </a:spcBef>
              <a:buFont typeface="Arial" panose="020B0604020202020204" pitchFamily="34" charset="0"/>
              <a:buChar char="•"/>
            </a:pPr>
            <a:r>
              <a:rPr lang="en-US" sz="2081" u="sng" dirty="0" smtClean="0">
                <a:latin typeface="Arial"/>
                <a:cs typeface="Arial"/>
              </a:rPr>
              <a:t>Lecture slides </a:t>
            </a:r>
            <a:r>
              <a:rPr lang="en-US" sz="2081" b="1" u="sng" dirty="0" smtClean="0">
                <a:latin typeface="Arial"/>
                <a:cs typeface="Arial"/>
              </a:rPr>
              <a:t>(has material not in the videos/book</a:t>
            </a:r>
            <a:r>
              <a:rPr lang="en-US" sz="2081" u="sng" dirty="0" smtClean="0">
                <a:latin typeface="Arial"/>
                <a:cs typeface="Arial"/>
              </a:rPr>
              <a:t>)</a:t>
            </a:r>
          </a:p>
          <a:p>
            <a:pPr marL="1270963" lvl="1" indent="-339762">
              <a:spcBef>
                <a:spcPts val="178"/>
              </a:spcBef>
              <a:buFont typeface="Arial" panose="020B0604020202020204" pitchFamily="34" charset="0"/>
              <a:buChar char="•"/>
            </a:pPr>
            <a:r>
              <a:rPr lang="en-US" sz="2081" u="sng" dirty="0" smtClean="0">
                <a:latin typeface="Arial"/>
                <a:cs typeface="Arial"/>
              </a:rPr>
              <a:t>Video notes</a:t>
            </a:r>
            <a:endParaRPr lang="en-US" sz="2081" u="sng" dirty="0">
              <a:latin typeface="Arial"/>
              <a:cs typeface="Arial"/>
            </a:endParaRPr>
          </a:p>
          <a:p>
            <a:pPr marL="1270963" lvl="1" indent="-339762">
              <a:spcBef>
                <a:spcPts val="178"/>
              </a:spcBef>
              <a:buFont typeface="Arial" panose="020B0604020202020204" pitchFamily="34" charset="0"/>
              <a:buChar char="•"/>
            </a:pPr>
            <a:r>
              <a:rPr lang="en-US" sz="2081" u="sng" dirty="0" smtClean="0">
                <a:latin typeface="Arial"/>
                <a:cs typeface="Arial"/>
              </a:rPr>
              <a:t>Readiness </a:t>
            </a:r>
            <a:r>
              <a:rPr lang="en-US" sz="2081" u="sng" dirty="0" err="1">
                <a:latin typeface="Arial"/>
                <a:cs typeface="Arial"/>
              </a:rPr>
              <a:t>Assessments+Performance</a:t>
            </a:r>
            <a:r>
              <a:rPr lang="en-US" sz="2081" u="sng" dirty="0">
                <a:latin typeface="Arial"/>
                <a:cs typeface="Arial"/>
              </a:rPr>
              <a:t> </a:t>
            </a:r>
            <a:r>
              <a:rPr lang="en-US" sz="2081" u="sng" dirty="0" smtClean="0">
                <a:latin typeface="Arial"/>
                <a:cs typeface="Arial"/>
              </a:rPr>
              <a:t>Assessments</a:t>
            </a:r>
            <a:endParaRPr lang="en-US" sz="2081" dirty="0">
              <a:latin typeface="Arial"/>
              <a:cs typeface="Arial"/>
            </a:endParaRPr>
          </a:p>
          <a:p>
            <a:pPr marL="2176997" lvl="2" indent="-339762">
              <a:spcBef>
                <a:spcPts val="178"/>
              </a:spcBef>
              <a:buFont typeface="Arial" panose="020B0604020202020204" pitchFamily="34" charset="0"/>
              <a:buChar char="•"/>
            </a:pPr>
            <a:r>
              <a:rPr lang="en-US" sz="2081" dirty="0">
                <a:latin typeface="Arial"/>
                <a:cs typeface="Arial"/>
              </a:rPr>
              <a:t>Why are all the other options wrong?</a:t>
            </a:r>
            <a:endParaRPr lang="en-US" sz="2081" u="sng" dirty="0">
              <a:latin typeface="Arial"/>
              <a:cs typeface="Arial"/>
            </a:endParaRPr>
          </a:p>
          <a:p>
            <a:pPr marL="1270963" lvl="1" indent="-339762">
              <a:spcBef>
                <a:spcPts val="178"/>
              </a:spcBef>
              <a:buFont typeface="Arial" panose="020B0604020202020204" pitchFamily="34" charset="0"/>
              <a:buChar char="•"/>
            </a:pPr>
            <a:endParaRPr lang="en-US" sz="2081" u="sng" dirty="0" smtClean="0">
              <a:latin typeface="Arial"/>
              <a:cs typeface="Arial"/>
            </a:endParaRPr>
          </a:p>
          <a:p>
            <a:pPr marL="1270963" lvl="1" indent="-339762">
              <a:spcBef>
                <a:spcPts val="178"/>
              </a:spcBef>
              <a:buFont typeface="Arial" panose="020B0604020202020204" pitchFamily="34" charset="0"/>
              <a:buChar char="•"/>
            </a:pPr>
            <a:r>
              <a:rPr lang="en-US" sz="2081" u="sng" dirty="0" smtClean="0">
                <a:latin typeface="Arial"/>
                <a:cs typeface="Arial"/>
              </a:rPr>
              <a:t>What </a:t>
            </a:r>
            <a:r>
              <a:rPr lang="en-US" sz="2081" u="sng" dirty="0">
                <a:latin typeface="Arial"/>
                <a:cs typeface="Arial"/>
              </a:rPr>
              <a:t>to think about (among other things)</a:t>
            </a:r>
            <a:r>
              <a:rPr lang="en-US" sz="2081" dirty="0">
                <a:latin typeface="Arial"/>
                <a:cs typeface="Arial"/>
              </a:rPr>
              <a:t>: </a:t>
            </a:r>
          </a:p>
          <a:p>
            <a:pPr marL="2176997" lvl="2" indent="-339762">
              <a:spcBef>
                <a:spcPts val="178"/>
              </a:spcBef>
              <a:buFont typeface="Arial" panose="020B0604020202020204" pitchFamily="34" charset="0"/>
              <a:buChar char="•"/>
            </a:pPr>
            <a:r>
              <a:rPr lang="en-US" sz="2081" dirty="0">
                <a:latin typeface="Arial"/>
                <a:cs typeface="Arial"/>
              </a:rPr>
              <a:t>Interpretations of analyses (WORDING IS IMPORTANT)</a:t>
            </a:r>
          </a:p>
          <a:p>
            <a:pPr marL="2176997" lvl="2" indent="-339762">
              <a:spcBef>
                <a:spcPts val="178"/>
              </a:spcBef>
              <a:buFont typeface="Arial" panose="020B0604020202020204" pitchFamily="34" charset="0"/>
              <a:buChar char="•"/>
            </a:pPr>
            <a:r>
              <a:rPr lang="en-US" sz="2081" dirty="0">
                <a:latin typeface="Arial"/>
                <a:cs typeface="Arial"/>
              </a:rPr>
              <a:t>Conclusions we would make (WORDING IS IMPORTANT)</a:t>
            </a:r>
          </a:p>
          <a:p>
            <a:pPr marL="2176997" lvl="2" indent="-339762">
              <a:spcBef>
                <a:spcPts val="178"/>
              </a:spcBef>
              <a:buFont typeface="Arial" panose="020B0604020202020204" pitchFamily="34" charset="0"/>
              <a:buChar char="•"/>
            </a:pPr>
            <a:r>
              <a:rPr lang="en-US" sz="2081" dirty="0" smtClean="0">
                <a:latin typeface="Arial"/>
                <a:cs typeface="Arial"/>
              </a:rPr>
              <a:t>Equations</a:t>
            </a:r>
          </a:p>
          <a:p>
            <a:pPr marL="2176997" lvl="2" indent="-339762">
              <a:spcBef>
                <a:spcPts val="178"/>
              </a:spcBef>
              <a:buFont typeface="Arial" panose="020B0604020202020204" pitchFamily="34" charset="0"/>
              <a:buChar char="•"/>
            </a:pPr>
            <a:r>
              <a:rPr lang="en-US" sz="2081" dirty="0" smtClean="0">
                <a:latin typeface="Arial"/>
                <a:cs typeface="Arial"/>
              </a:rPr>
              <a:t>Know </a:t>
            </a:r>
            <a:r>
              <a:rPr lang="en-US" sz="2081" u="sng" dirty="0">
                <a:latin typeface="Arial"/>
                <a:cs typeface="Arial"/>
              </a:rPr>
              <a:t>exact</a:t>
            </a:r>
            <a:r>
              <a:rPr lang="en-US" sz="2081" dirty="0">
                <a:latin typeface="Arial"/>
                <a:cs typeface="Arial"/>
              </a:rPr>
              <a:t> definitions </a:t>
            </a:r>
          </a:p>
          <a:p>
            <a:pPr marL="2176997" lvl="2" indent="-339762">
              <a:spcBef>
                <a:spcPts val="178"/>
              </a:spcBef>
              <a:buFont typeface="Arial" panose="020B0604020202020204" pitchFamily="34" charset="0"/>
              <a:buChar char="•"/>
            </a:pPr>
            <a:r>
              <a:rPr lang="en-US" sz="2081" dirty="0">
                <a:latin typeface="Arial"/>
                <a:cs typeface="Arial"/>
              </a:rPr>
              <a:t>FOCUS ON THE </a:t>
            </a:r>
            <a:r>
              <a:rPr lang="en-US" sz="2081" u="sng" dirty="0">
                <a:latin typeface="Arial"/>
                <a:cs typeface="Arial"/>
              </a:rPr>
              <a:t>WHY</a:t>
            </a:r>
            <a:r>
              <a:rPr lang="en-US" sz="2081" dirty="0">
                <a:latin typeface="Arial"/>
                <a:cs typeface="Arial"/>
              </a:rPr>
              <a:t> BEHIND ANALYSES</a:t>
            </a:r>
          </a:p>
          <a:p>
            <a:pPr marL="2176997" lvl="2" indent="-339762">
              <a:spcBef>
                <a:spcPts val="178"/>
              </a:spcBef>
              <a:buFont typeface="Arial" panose="020B0604020202020204" pitchFamily="34" charset="0"/>
              <a:buChar char="•"/>
            </a:pPr>
            <a:r>
              <a:rPr lang="en-US" sz="2081" dirty="0">
                <a:latin typeface="Arial"/>
                <a:cs typeface="Arial"/>
              </a:rPr>
              <a:t>If there’s an equation/analysis, make sure you know how to put that equation/analysis into words in the context of the problem</a:t>
            </a:r>
            <a:r>
              <a:rPr lang="en-US" sz="2081" dirty="0" smtClean="0">
                <a:latin typeface="Arial"/>
                <a:cs typeface="Arial"/>
              </a:rPr>
              <a:t>.</a:t>
            </a:r>
          </a:p>
          <a:p>
            <a:pPr marL="2176997" lvl="2" indent="-339762">
              <a:spcBef>
                <a:spcPts val="178"/>
              </a:spcBef>
              <a:buFont typeface="Arial" panose="020B0604020202020204" pitchFamily="34" charset="0"/>
              <a:buChar char="•"/>
            </a:pPr>
            <a:r>
              <a:rPr lang="en-US" sz="2081" dirty="0" smtClean="0">
                <a:latin typeface="Arial"/>
                <a:cs typeface="Arial"/>
              </a:rPr>
              <a:t>Conditions</a:t>
            </a:r>
            <a:endParaRPr lang="en-US" sz="2081" dirty="0">
              <a:latin typeface="Arial"/>
              <a:cs typeface="Arial"/>
            </a:endParaRPr>
          </a:p>
          <a:p>
            <a:pPr marL="2176997" lvl="2" indent="-339762">
              <a:spcBef>
                <a:spcPts val="178"/>
              </a:spcBef>
              <a:buFont typeface="Arial" panose="020B0604020202020204" pitchFamily="34" charset="0"/>
              <a:buChar char="•"/>
            </a:pPr>
            <a:r>
              <a:rPr lang="en-US" sz="2081" dirty="0">
                <a:latin typeface="Arial"/>
                <a:cs typeface="Arial"/>
              </a:rPr>
              <a:t>Common misconceptions (lecture notes)</a:t>
            </a:r>
          </a:p>
          <a:p>
            <a:pPr marL="2176997" lvl="2" indent="-339762">
              <a:spcBef>
                <a:spcPts val="178"/>
              </a:spcBef>
              <a:buFont typeface="Arial" panose="020B0604020202020204" pitchFamily="34" charset="0"/>
              <a:buChar char="•"/>
            </a:pPr>
            <a:r>
              <a:rPr lang="en-US" sz="2081" dirty="0">
                <a:latin typeface="Arial"/>
                <a:cs typeface="Arial"/>
              </a:rPr>
              <a:t>What test to use under certain conditions</a:t>
            </a:r>
          </a:p>
          <a:p>
            <a:pPr marL="2176997" lvl="2" indent="-339762">
              <a:spcBef>
                <a:spcPts val="178"/>
              </a:spcBef>
              <a:buFont typeface="Arial" panose="020B0604020202020204" pitchFamily="34" charset="0"/>
              <a:buChar char="•"/>
            </a:pPr>
            <a:endParaRPr lang="en-US" sz="2081" dirty="0">
              <a:latin typeface="Arial"/>
              <a:cs typeface="Arial"/>
            </a:endParaRPr>
          </a:p>
          <a:p>
            <a:pPr marL="2176997" lvl="2" indent="-339762">
              <a:spcBef>
                <a:spcPts val="178"/>
              </a:spcBef>
              <a:buFont typeface="Arial" panose="020B0604020202020204" pitchFamily="34" charset="0"/>
              <a:buChar char="•"/>
            </a:pPr>
            <a:endParaRPr sz="2081" dirty="0">
              <a:latin typeface="Arial"/>
              <a:cs typeface="Arial"/>
            </a:endParaRPr>
          </a:p>
        </p:txBody>
      </p:sp>
    </p:spTree>
    <p:extLst>
      <p:ext uri="{BB962C8B-B14F-4D97-AF65-F5344CB8AC3E}">
        <p14:creationId xmlns:p14="http://schemas.microsoft.com/office/powerpoint/2010/main" val="4044374324"/>
      </p:ext>
    </p:extLst>
  </p:cSld>
  <p:clrMapOvr>
    <a:masterClrMapping/>
  </p:clrMapOvr>
  <p:transition>
    <p:cut/>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36884" y="318110"/>
            <a:ext cx="11656194" cy="355845"/>
          </a:xfrm>
          <a:prstGeom prst="rect">
            <a:avLst/>
          </a:prstGeom>
          <a:solidFill>
            <a:srgbClr val="9AB8CE"/>
          </a:solidFill>
        </p:spPr>
        <p:txBody>
          <a:bodyPr vert="horz" wrap="square" lIns="0" tIns="50334" rIns="0" bIns="0" rtlCol="0">
            <a:spAutoFit/>
          </a:bodyPr>
          <a:lstStyle/>
          <a:p>
            <a:pPr marL="118288">
              <a:spcBef>
                <a:spcPts val="396"/>
              </a:spcBef>
            </a:pPr>
            <a:r>
              <a:rPr sz="1982" dirty="0">
                <a:solidFill>
                  <a:srgbClr val="1A2E3D"/>
                </a:solidFill>
                <a:latin typeface="Arial"/>
                <a:cs typeface="Arial"/>
              </a:rPr>
              <a:t>Clicker</a:t>
            </a:r>
            <a:r>
              <a:rPr sz="1982" spc="-10" dirty="0">
                <a:solidFill>
                  <a:srgbClr val="1A2E3D"/>
                </a:solidFill>
                <a:latin typeface="Arial"/>
                <a:cs typeface="Arial"/>
              </a:rPr>
              <a:t> </a:t>
            </a:r>
            <a:r>
              <a:rPr sz="1982" spc="10" dirty="0">
                <a:solidFill>
                  <a:srgbClr val="1A2E3D"/>
                </a:solidFill>
                <a:latin typeface="Arial"/>
                <a:cs typeface="Arial"/>
              </a:rPr>
              <a:t>question</a:t>
            </a:r>
            <a:endParaRPr sz="1982">
              <a:latin typeface="Arial"/>
              <a:cs typeface="Arial"/>
            </a:endParaRPr>
          </a:p>
        </p:txBody>
      </p:sp>
      <p:sp>
        <p:nvSpPr>
          <p:cNvPr id="3" name="object 3"/>
          <p:cNvSpPr txBox="1">
            <a:spLocks noGrp="1"/>
          </p:cNvSpPr>
          <p:nvPr>
            <p:ph type="title"/>
          </p:nvPr>
        </p:nvSpPr>
        <p:spPr>
          <a:xfrm>
            <a:off x="336884" y="673955"/>
            <a:ext cx="11656194" cy="2623794"/>
          </a:xfrm>
          <a:prstGeom prst="rect">
            <a:avLst/>
          </a:prstGeom>
          <a:solidFill>
            <a:srgbClr val="D6E2EB"/>
          </a:solidFill>
        </p:spPr>
        <p:txBody>
          <a:bodyPr vert="horz" wrap="square" lIns="0" tIns="61657" rIns="0" bIns="0" rtlCol="0" anchor="ctr">
            <a:spAutoFit/>
          </a:bodyPr>
          <a:lstStyle/>
          <a:p>
            <a:pPr marL="118288" marR="184982">
              <a:lnSpc>
                <a:spcPct val="100000"/>
              </a:lnSpc>
              <a:spcBef>
                <a:spcPts val="484"/>
              </a:spcBef>
            </a:pPr>
            <a:r>
              <a:rPr lang="en-US" sz="2378" dirty="0" smtClean="0">
                <a:latin typeface="Times New Roman"/>
                <a:cs typeface="Times New Roman"/>
              </a:rPr>
              <a:t>Suppose we were to decrease the sample size and increase the effect size at the same time. What happens to the following?</a:t>
            </a:r>
            <a:br>
              <a:rPr lang="en-US" sz="2378" dirty="0" smtClean="0">
                <a:latin typeface="Times New Roman"/>
                <a:cs typeface="Times New Roman"/>
              </a:rPr>
            </a:br>
            <a:r>
              <a:rPr lang="en-US" sz="2378" dirty="0">
                <a:latin typeface="Times New Roman"/>
                <a:cs typeface="Times New Roman"/>
              </a:rPr>
              <a:t/>
            </a:r>
            <a:br>
              <a:rPr lang="en-US" sz="2378" dirty="0">
                <a:latin typeface="Times New Roman"/>
                <a:cs typeface="Times New Roman"/>
              </a:rPr>
            </a:br>
            <a:r>
              <a:rPr lang="en-US" sz="2378" dirty="0" smtClean="0">
                <a:latin typeface="Times New Roman"/>
                <a:cs typeface="Times New Roman"/>
              </a:rPr>
              <a:t/>
            </a:r>
            <a:br>
              <a:rPr lang="en-US" sz="2378" dirty="0" smtClean="0">
                <a:latin typeface="Times New Roman"/>
                <a:cs typeface="Times New Roman"/>
              </a:rPr>
            </a:br>
            <a:r>
              <a:rPr lang="en-US" sz="2378" dirty="0">
                <a:latin typeface="Times New Roman"/>
                <a:cs typeface="Times New Roman"/>
              </a:rPr>
              <a:t/>
            </a:r>
            <a:br>
              <a:rPr lang="en-US" sz="2378" dirty="0">
                <a:latin typeface="Times New Roman"/>
                <a:cs typeface="Times New Roman"/>
              </a:rPr>
            </a:br>
            <a:r>
              <a:rPr lang="en-US" sz="2378" dirty="0" smtClean="0">
                <a:latin typeface="Times New Roman"/>
                <a:cs typeface="Times New Roman"/>
              </a:rPr>
              <a:t/>
            </a:r>
            <a:br>
              <a:rPr lang="en-US" sz="2378" dirty="0" smtClean="0">
                <a:latin typeface="Times New Roman"/>
                <a:cs typeface="Times New Roman"/>
              </a:rPr>
            </a:br>
            <a:endParaRPr sz="2378" dirty="0">
              <a:latin typeface="Times New Roman"/>
              <a:cs typeface="Times New Roman"/>
            </a:endParaRPr>
          </a:p>
        </p:txBody>
      </p:sp>
      <p:sp>
        <p:nvSpPr>
          <p:cNvPr id="11" name="TextBox 10"/>
          <p:cNvSpPr txBox="1"/>
          <p:nvPr/>
        </p:nvSpPr>
        <p:spPr>
          <a:xfrm>
            <a:off x="336884" y="3553336"/>
            <a:ext cx="10693667" cy="2677656"/>
          </a:xfrm>
          <a:prstGeom prst="rect">
            <a:avLst/>
          </a:prstGeom>
          <a:noFill/>
        </p:spPr>
        <p:txBody>
          <a:bodyPr wrap="square" rtlCol="0">
            <a:spAutoFit/>
          </a:bodyPr>
          <a:lstStyle/>
          <a:p>
            <a:pPr marL="342900" indent="-342900">
              <a:buFont typeface="+mj-lt"/>
              <a:buAutoNum type="alphaLcParenR"/>
            </a:pPr>
            <a:r>
              <a:rPr lang="en-US" sz="2800" dirty="0" smtClean="0"/>
              <a:t>We don’t know what happens to either I and II.</a:t>
            </a:r>
          </a:p>
          <a:p>
            <a:pPr marL="342900" indent="-342900">
              <a:buFont typeface="+mj-lt"/>
              <a:buAutoNum type="alphaLcParenR"/>
            </a:pPr>
            <a:r>
              <a:rPr lang="en-US" sz="2800" dirty="0" smtClean="0"/>
              <a:t>I and II stay both stay same.</a:t>
            </a:r>
          </a:p>
          <a:p>
            <a:pPr marL="342900" indent="-342900">
              <a:buFont typeface="+mj-lt"/>
              <a:buAutoNum type="alphaLcParenR"/>
            </a:pPr>
            <a:r>
              <a:rPr lang="en-US" sz="2800" dirty="0" smtClean="0"/>
              <a:t>I and II both decrease.</a:t>
            </a:r>
          </a:p>
          <a:p>
            <a:pPr marL="342900" indent="-342900">
              <a:buFont typeface="+mj-lt"/>
              <a:buAutoNum type="alphaLcParenR"/>
            </a:pPr>
            <a:r>
              <a:rPr lang="en-US" sz="2800" dirty="0" smtClean="0"/>
              <a:t>I stays the same, II decreases.</a:t>
            </a:r>
          </a:p>
          <a:p>
            <a:pPr marL="342900" indent="-342900">
              <a:buFont typeface="+mj-lt"/>
              <a:buAutoNum type="alphaLcParenR"/>
            </a:pPr>
            <a:r>
              <a:rPr lang="en-US" sz="2800" i="1" dirty="0" smtClean="0">
                <a:solidFill>
                  <a:srgbClr val="C00000"/>
                </a:solidFill>
              </a:rPr>
              <a:t>I stays the same, and we don’t know what happens to II.</a:t>
            </a:r>
          </a:p>
          <a:p>
            <a:pPr marL="342900" indent="-342900">
              <a:buFont typeface="+mj-lt"/>
              <a:buAutoNum type="alphaLcParenR"/>
            </a:pPr>
            <a:endParaRPr lang="en-US" sz="2800" dirty="0"/>
          </a:p>
        </p:txBody>
      </p:sp>
      <p:sp>
        <p:nvSpPr>
          <p:cNvPr id="12" name="TextBox 11"/>
          <p:cNvSpPr txBox="1"/>
          <p:nvPr/>
        </p:nvSpPr>
        <p:spPr>
          <a:xfrm>
            <a:off x="673769" y="1451090"/>
            <a:ext cx="10481912" cy="1846659"/>
          </a:xfrm>
          <a:prstGeom prst="rect">
            <a:avLst/>
          </a:prstGeom>
          <a:noFill/>
        </p:spPr>
        <p:txBody>
          <a:bodyPr wrap="square" rtlCol="0">
            <a:spAutoFit/>
          </a:bodyPr>
          <a:lstStyle/>
          <a:p>
            <a:pPr marL="514350" indent="-514350">
              <a:buFont typeface="+mj-lt"/>
              <a:buAutoNum type="romanUcPeriod"/>
            </a:pPr>
            <a:r>
              <a:rPr lang="en-US" sz="2400" dirty="0" smtClean="0">
                <a:latin typeface="Times New Roman" panose="02020603050405020304" pitchFamily="18" charset="0"/>
                <a:cs typeface="Times New Roman" panose="02020603050405020304" pitchFamily="18" charset="0"/>
              </a:rPr>
              <a:t>Probability of rejecting the null hypothesis given that the null hypothesis is actually true. </a:t>
            </a:r>
            <a:r>
              <a:rPr lang="el-GR" sz="2400" dirty="0" smtClean="0">
                <a:solidFill>
                  <a:srgbClr val="C00000"/>
                </a:solidFill>
                <a:latin typeface="Times New Roman" panose="02020603050405020304" pitchFamily="18" charset="0"/>
                <a:cs typeface="Times New Roman" panose="02020603050405020304" pitchFamily="18" charset="0"/>
              </a:rPr>
              <a:t>α</a:t>
            </a:r>
            <a:r>
              <a:rPr lang="en-US" sz="2400" dirty="0" smtClean="0">
                <a:solidFill>
                  <a:srgbClr val="C00000"/>
                </a:solidFill>
                <a:latin typeface="Times New Roman" panose="02020603050405020304" pitchFamily="18" charset="0"/>
                <a:cs typeface="Times New Roman" panose="02020603050405020304" pitchFamily="18" charset="0"/>
              </a:rPr>
              <a:t> = P(Type 1 Error)=Significance Level </a:t>
            </a:r>
            <a:r>
              <a:rPr lang="en-US" dirty="0" smtClean="0">
                <a:solidFill>
                  <a:srgbClr val="C00000"/>
                </a:solidFill>
                <a:latin typeface="Times New Roman" panose="02020603050405020304" pitchFamily="18" charset="0"/>
                <a:cs typeface="Times New Roman" panose="02020603050405020304" pitchFamily="18" charset="0"/>
              </a:rPr>
              <a:t>(Stays the same… the researcher pre-selects </a:t>
            </a:r>
            <a:r>
              <a:rPr lang="el-GR" dirty="0" smtClean="0">
                <a:solidFill>
                  <a:srgbClr val="C00000"/>
                </a:solidFill>
                <a:latin typeface="Times New Roman" panose="02020603050405020304" pitchFamily="18" charset="0"/>
                <a:cs typeface="Times New Roman" panose="02020603050405020304" pitchFamily="18" charset="0"/>
              </a:rPr>
              <a:t>α</a:t>
            </a:r>
            <a:r>
              <a:rPr lang="en-US" dirty="0" smtClean="0">
                <a:solidFill>
                  <a:srgbClr val="C00000"/>
                </a:solidFill>
                <a:latin typeface="Times New Roman" panose="02020603050405020304" pitchFamily="18" charset="0"/>
                <a:cs typeface="Times New Roman" panose="02020603050405020304" pitchFamily="18" charset="0"/>
              </a:rPr>
              <a:t>, not affected by sample size or effect size changes.</a:t>
            </a:r>
            <a:r>
              <a:rPr lang="en-US" dirty="0" smtClean="0">
                <a:solidFill>
                  <a:srgbClr val="C00000"/>
                </a:solidFill>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a:p>
            <a:pPr marL="514350" indent="-514350">
              <a:buFont typeface="+mj-lt"/>
              <a:buAutoNum type="romanUcPeriod"/>
            </a:pPr>
            <a:r>
              <a:rPr lang="en-US" sz="2400" dirty="0" smtClean="0">
                <a:latin typeface="Times New Roman" panose="02020603050405020304" pitchFamily="18" charset="0"/>
                <a:cs typeface="Times New Roman" panose="02020603050405020304" pitchFamily="18" charset="0"/>
              </a:rPr>
              <a:t>Probability of rejecting the null hypothesis given that the alternative hypothesis is actually true. </a:t>
            </a:r>
            <a:r>
              <a:rPr lang="en-US" sz="2400" i="1" dirty="0" smtClean="0">
                <a:solidFill>
                  <a:srgbClr val="C00000"/>
                </a:solidFill>
                <a:latin typeface="Times New Roman" panose="02020603050405020304" pitchFamily="18" charset="0"/>
                <a:cs typeface="Times New Roman" panose="02020603050405020304" pitchFamily="18" charset="0"/>
              </a:rPr>
              <a:t>Power</a:t>
            </a:r>
            <a:endParaRPr lang="en-US" sz="2400" i="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5275603"/>
      </p:ext>
    </p:extLst>
  </p:cSld>
  <p:clrMapOvr>
    <a:masterClrMapping/>
  </p:clrMapOvr>
  <p:transition>
    <p:cut/>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36884" y="318110"/>
            <a:ext cx="11656194" cy="355845"/>
          </a:xfrm>
          <a:prstGeom prst="rect">
            <a:avLst/>
          </a:prstGeom>
          <a:solidFill>
            <a:srgbClr val="9AB8CE"/>
          </a:solidFill>
        </p:spPr>
        <p:txBody>
          <a:bodyPr vert="horz" wrap="square" lIns="0" tIns="50334" rIns="0" bIns="0" rtlCol="0">
            <a:spAutoFit/>
          </a:bodyPr>
          <a:lstStyle/>
          <a:p>
            <a:pPr marL="118288">
              <a:spcBef>
                <a:spcPts val="396"/>
              </a:spcBef>
            </a:pPr>
            <a:r>
              <a:rPr sz="1982" dirty="0">
                <a:solidFill>
                  <a:srgbClr val="1A2E3D"/>
                </a:solidFill>
                <a:latin typeface="Arial"/>
                <a:cs typeface="Arial"/>
              </a:rPr>
              <a:t>Clicker</a:t>
            </a:r>
            <a:r>
              <a:rPr sz="1982" spc="-10" dirty="0">
                <a:solidFill>
                  <a:srgbClr val="1A2E3D"/>
                </a:solidFill>
                <a:latin typeface="Arial"/>
                <a:cs typeface="Arial"/>
              </a:rPr>
              <a:t> </a:t>
            </a:r>
            <a:r>
              <a:rPr sz="1982" spc="10" dirty="0">
                <a:solidFill>
                  <a:srgbClr val="1A2E3D"/>
                </a:solidFill>
                <a:latin typeface="Arial"/>
                <a:cs typeface="Arial"/>
              </a:rPr>
              <a:t>question</a:t>
            </a:r>
            <a:endParaRPr sz="1982">
              <a:latin typeface="Arial"/>
              <a:cs typeface="Arial"/>
            </a:endParaRPr>
          </a:p>
        </p:txBody>
      </p:sp>
      <p:sp>
        <p:nvSpPr>
          <p:cNvPr id="3" name="object 3"/>
          <p:cNvSpPr txBox="1">
            <a:spLocks noGrp="1"/>
          </p:cNvSpPr>
          <p:nvPr>
            <p:ph type="title"/>
          </p:nvPr>
        </p:nvSpPr>
        <p:spPr>
          <a:xfrm>
            <a:off x="336884" y="673955"/>
            <a:ext cx="11656194" cy="2623794"/>
          </a:xfrm>
          <a:prstGeom prst="rect">
            <a:avLst/>
          </a:prstGeom>
          <a:solidFill>
            <a:srgbClr val="D6E2EB"/>
          </a:solidFill>
        </p:spPr>
        <p:txBody>
          <a:bodyPr vert="horz" wrap="square" lIns="0" tIns="61657" rIns="0" bIns="0" rtlCol="0" anchor="ctr">
            <a:spAutoFit/>
          </a:bodyPr>
          <a:lstStyle/>
          <a:p>
            <a:pPr marL="118288" marR="184982">
              <a:lnSpc>
                <a:spcPct val="100000"/>
              </a:lnSpc>
              <a:spcBef>
                <a:spcPts val="484"/>
              </a:spcBef>
            </a:pPr>
            <a:r>
              <a:rPr lang="en-US" sz="2378" dirty="0" smtClean="0">
                <a:latin typeface="Times New Roman"/>
                <a:cs typeface="Times New Roman"/>
              </a:rPr>
              <a:t>Suppose we were to decrease the sample size and increase the effect size at the same time. What happens to the following?</a:t>
            </a:r>
            <a:br>
              <a:rPr lang="en-US" sz="2378" dirty="0" smtClean="0">
                <a:latin typeface="Times New Roman"/>
                <a:cs typeface="Times New Roman"/>
              </a:rPr>
            </a:br>
            <a:r>
              <a:rPr lang="en-US" sz="2378" dirty="0">
                <a:latin typeface="Times New Roman"/>
                <a:cs typeface="Times New Roman"/>
              </a:rPr>
              <a:t/>
            </a:r>
            <a:br>
              <a:rPr lang="en-US" sz="2378" dirty="0">
                <a:latin typeface="Times New Roman"/>
                <a:cs typeface="Times New Roman"/>
              </a:rPr>
            </a:br>
            <a:r>
              <a:rPr lang="en-US" sz="2378" dirty="0" smtClean="0">
                <a:latin typeface="Times New Roman"/>
                <a:cs typeface="Times New Roman"/>
              </a:rPr>
              <a:t/>
            </a:r>
            <a:br>
              <a:rPr lang="en-US" sz="2378" dirty="0" smtClean="0">
                <a:latin typeface="Times New Roman"/>
                <a:cs typeface="Times New Roman"/>
              </a:rPr>
            </a:br>
            <a:r>
              <a:rPr lang="en-US" sz="2378" dirty="0">
                <a:latin typeface="Times New Roman"/>
                <a:cs typeface="Times New Roman"/>
              </a:rPr>
              <a:t/>
            </a:r>
            <a:br>
              <a:rPr lang="en-US" sz="2378" dirty="0">
                <a:latin typeface="Times New Roman"/>
                <a:cs typeface="Times New Roman"/>
              </a:rPr>
            </a:br>
            <a:r>
              <a:rPr lang="en-US" sz="2378" dirty="0" smtClean="0">
                <a:latin typeface="Times New Roman"/>
                <a:cs typeface="Times New Roman"/>
              </a:rPr>
              <a:t/>
            </a:r>
            <a:br>
              <a:rPr lang="en-US" sz="2378" dirty="0" smtClean="0">
                <a:latin typeface="Times New Roman"/>
                <a:cs typeface="Times New Roman"/>
              </a:rPr>
            </a:br>
            <a:endParaRPr sz="2378" dirty="0">
              <a:latin typeface="Times New Roman"/>
              <a:cs typeface="Times New Roman"/>
            </a:endParaRPr>
          </a:p>
        </p:txBody>
      </p:sp>
      <p:sp>
        <p:nvSpPr>
          <p:cNvPr id="11" name="TextBox 10"/>
          <p:cNvSpPr txBox="1"/>
          <p:nvPr/>
        </p:nvSpPr>
        <p:spPr>
          <a:xfrm>
            <a:off x="336884" y="3553336"/>
            <a:ext cx="10693667" cy="2677656"/>
          </a:xfrm>
          <a:prstGeom prst="rect">
            <a:avLst/>
          </a:prstGeom>
          <a:noFill/>
        </p:spPr>
        <p:txBody>
          <a:bodyPr wrap="square" rtlCol="0">
            <a:spAutoFit/>
          </a:bodyPr>
          <a:lstStyle/>
          <a:p>
            <a:pPr marL="342900" indent="-342900">
              <a:buFont typeface="+mj-lt"/>
              <a:buAutoNum type="alphaLcParenR"/>
            </a:pPr>
            <a:r>
              <a:rPr lang="en-US" sz="2800" dirty="0" smtClean="0"/>
              <a:t>We don’t know what happens to either I and II.</a:t>
            </a:r>
          </a:p>
          <a:p>
            <a:pPr marL="342900" indent="-342900">
              <a:buFont typeface="+mj-lt"/>
              <a:buAutoNum type="alphaLcParenR"/>
            </a:pPr>
            <a:r>
              <a:rPr lang="en-US" sz="2800" dirty="0" smtClean="0"/>
              <a:t>I and II stay both stay same.</a:t>
            </a:r>
          </a:p>
          <a:p>
            <a:pPr marL="342900" indent="-342900">
              <a:buFont typeface="+mj-lt"/>
              <a:buAutoNum type="alphaLcParenR"/>
            </a:pPr>
            <a:r>
              <a:rPr lang="en-US" sz="2800" dirty="0" smtClean="0"/>
              <a:t>I and II both decrease.</a:t>
            </a:r>
          </a:p>
          <a:p>
            <a:pPr marL="342900" indent="-342900">
              <a:buFont typeface="+mj-lt"/>
              <a:buAutoNum type="alphaLcParenR"/>
            </a:pPr>
            <a:r>
              <a:rPr lang="en-US" sz="2800" dirty="0" smtClean="0"/>
              <a:t>I stays the same, II decreases.</a:t>
            </a:r>
          </a:p>
          <a:p>
            <a:pPr marL="342900" indent="-342900">
              <a:buFont typeface="+mj-lt"/>
              <a:buAutoNum type="alphaLcParenR"/>
            </a:pPr>
            <a:r>
              <a:rPr lang="en-US" sz="2800" i="1" dirty="0" smtClean="0">
                <a:solidFill>
                  <a:srgbClr val="C00000"/>
                </a:solidFill>
              </a:rPr>
              <a:t>I stays the same, and we don’t know what happens to II.</a:t>
            </a:r>
          </a:p>
          <a:p>
            <a:pPr marL="342900" indent="-342900">
              <a:buFont typeface="+mj-lt"/>
              <a:buAutoNum type="alphaLcParenR"/>
            </a:pPr>
            <a:endParaRPr lang="en-US" sz="2800" dirty="0"/>
          </a:p>
        </p:txBody>
      </p:sp>
      <p:sp>
        <p:nvSpPr>
          <p:cNvPr id="12" name="TextBox 11"/>
          <p:cNvSpPr txBox="1"/>
          <p:nvPr/>
        </p:nvSpPr>
        <p:spPr>
          <a:xfrm>
            <a:off x="673768" y="1451090"/>
            <a:ext cx="11518231" cy="2215991"/>
          </a:xfrm>
          <a:prstGeom prst="rect">
            <a:avLst/>
          </a:prstGeom>
          <a:noFill/>
        </p:spPr>
        <p:txBody>
          <a:bodyPr wrap="square" rtlCol="0">
            <a:spAutoFit/>
          </a:bodyPr>
          <a:lstStyle/>
          <a:p>
            <a:pPr marL="514350" indent="-514350">
              <a:buFont typeface="+mj-lt"/>
              <a:buAutoNum type="romanUcPeriod"/>
            </a:pPr>
            <a:r>
              <a:rPr lang="en-US" sz="2400" dirty="0" smtClean="0">
                <a:latin typeface="Times New Roman" panose="02020603050405020304" pitchFamily="18" charset="0"/>
                <a:cs typeface="Times New Roman" panose="02020603050405020304" pitchFamily="18" charset="0"/>
              </a:rPr>
              <a:t>Probability of rejecting the null hypothesis given that the null hypothesis is actually true. </a:t>
            </a:r>
            <a:r>
              <a:rPr lang="el-GR" sz="2400" dirty="0" smtClean="0">
                <a:solidFill>
                  <a:srgbClr val="C00000"/>
                </a:solidFill>
                <a:latin typeface="Times New Roman" panose="02020603050405020304" pitchFamily="18" charset="0"/>
                <a:cs typeface="Times New Roman" panose="02020603050405020304" pitchFamily="18" charset="0"/>
              </a:rPr>
              <a:t>α</a:t>
            </a:r>
            <a:r>
              <a:rPr lang="en-US" sz="2400" dirty="0" smtClean="0">
                <a:solidFill>
                  <a:srgbClr val="C00000"/>
                </a:solidFill>
                <a:latin typeface="Times New Roman" panose="02020603050405020304" pitchFamily="18" charset="0"/>
                <a:cs typeface="Times New Roman" panose="02020603050405020304" pitchFamily="18" charset="0"/>
              </a:rPr>
              <a:t> = P(Type 1 Error)= Significance Level </a:t>
            </a:r>
            <a:r>
              <a:rPr lang="en-US" dirty="0" smtClean="0">
                <a:solidFill>
                  <a:srgbClr val="C00000"/>
                </a:solidFill>
                <a:latin typeface="Times New Roman" panose="02020603050405020304" pitchFamily="18" charset="0"/>
                <a:cs typeface="Times New Roman" panose="02020603050405020304" pitchFamily="18" charset="0"/>
              </a:rPr>
              <a:t>(Stays the same… the researcher pre-selects </a:t>
            </a:r>
            <a:r>
              <a:rPr lang="el-GR" dirty="0" smtClean="0">
                <a:solidFill>
                  <a:srgbClr val="C00000"/>
                </a:solidFill>
                <a:latin typeface="Times New Roman" panose="02020603050405020304" pitchFamily="18" charset="0"/>
                <a:cs typeface="Times New Roman" panose="02020603050405020304" pitchFamily="18" charset="0"/>
              </a:rPr>
              <a:t>α</a:t>
            </a:r>
            <a:r>
              <a:rPr lang="en-US" dirty="0" smtClean="0">
                <a:solidFill>
                  <a:srgbClr val="C00000"/>
                </a:solidFill>
                <a:latin typeface="Times New Roman" panose="02020603050405020304" pitchFamily="18" charset="0"/>
                <a:cs typeface="Times New Roman" panose="02020603050405020304" pitchFamily="18" charset="0"/>
              </a:rPr>
              <a:t>, not affected by sample size or effect size changes.</a:t>
            </a:r>
            <a:r>
              <a:rPr lang="en-US" dirty="0" smtClean="0">
                <a:solidFill>
                  <a:srgbClr val="C00000"/>
                </a:solidFill>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a:p>
            <a:pPr marL="514350" indent="-514350">
              <a:buFont typeface="+mj-lt"/>
              <a:buAutoNum type="romanUcPeriod"/>
            </a:pPr>
            <a:r>
              <a:rPr lang="en-US" sz="2400" dirty="0" smtClean="0">
                <a:latin typeface="Times New Roman" panose="02020603050405020304" pitchFamily="18" charset="0"/>
                <a:cs typeface="Times New Roman" panose="02020603050405020304" pitchFamily="18" charset="0"/>
              </a:rPr>
              <a:t>Probability of rejecting the null hypothesis given that the alternative hypothesis is actually true. </a:t>
            </a:r>
            <a:r>
              <a:rPr lang="en-US" sz="2400" i="1" dirty="0" smtClean="0">
                <a:solidFill>
                  <a:srgbClr val="C00000"/>
                </a:solidFill>
                <a:latin typeface="Times New Roman" panose="02020603050405020304" pitchFamily="18" charset="0"/>
                <a:cs typeface="Times New Roman" panose="02020603050405020304" pitchFamily="18" charset="0"/>
              </a:rPr>
              <a:t>Power (</a:t>
            </a:r>
            <a:r>
              <a:rPr lang="en-US" sz="2400" i="1" u="sng" dirty="0" smtClean="0">
                <a:solidFill>
                  <a:srgbClr val="C00000"/>
                </a:solidFill>
                <a:latin typeface="Times New Roman" panose="02020603050405020304" pitchFamily="18" charset="0"/>
                <a:cs typeface="Times New Roman" panose="02020603050405020304" pitchFamily="18" charset="0"/>
              </a:rPr>
              <a:t>Power decreases </a:t>
            </a:r>
            <a:r>
              <a:rPr lang="en-US" sz="2400" i="1" dirty="0" smtClean="0">
                <a:solidFill>
                  <a:srgbClr val="C00000"/>
                </a:solidFill>
                <a:latin typeface="Times New Roman" panose="02020603050405020304" pitchFamily="18" charset="0"/>
                <a:cs typeface="Times New Roman" panose="02020603050405020304" pitchFamily="18" charset="0"/>
              </a:rPr>
              <a:t>when </a:t>
            </a:r>
            <a:r>
              <a:rPr lang="en-US" sz="2400" i="1" u="sng" dirty="0" smtClean="0">
                <a:solidFill>
                  <a:srgbClr val="C00000"/>
                </a:solidFill>
                <a:latin typeface="Times New Roman" panose="02020603050405020304" pitchFamily="18" charset="0"/>
                <a:cs typeface="Times New Roman" panose="02020603050405020304" pitchFamily="18" charset="0"/>
              </a:rPr>
              <a:t>sample size decreases</a:t>
            </a:r>
            <a:r>
              <a:rPr lang="en-US" sz="2400" i="1" dirty="0" smtClean="0">
                <a:solidFill>
                  <a:srgbClr val="C00000"/>
                </a:solidFill>
                <a:latin typeface="Times New Roman" panose="02020603050405020304" pitchFamily="18" charset="0"/>
                <a:cs typeface="Times New Roman" panose="02020603050405020304" pitchFamily="18" charset="0"/>
              </a:rPr>
              <a:t>. </a:t>
            </a:r>
            <a:r>
              <a:rPr lang="en-US" sz="2400" i="1" u="sng" dirty="0" smtClean="0">
                <a:solidFill>
                  <a:srgbClr val="C00000"/>
                </a:solidFill>
                <a:latin typeface="Times New Roman" panose="02020603050405020304" pitchFamily="18" charset="0"/>
                <a:cs typeface="Times New Roman" panose="02020603050405020304" pitchFamily="18" charset="0"/>
              </a:rPr>
              <a:t>Power increases</a:t>
            </a:r>
            <a:r>
              <a:rPr lang="en-US" sz="2400" i="1" dirty="0" smtClean="0">
                <a:solidFill>
                  <a:srgbClr val="C00000"/>
                </a:solidFill>
                <a:latin typeface="Times New Roman" panose="02020603050405020304" pitchFamily="18" charset="0"/>
                <a:cs typeface="Times New Roman" panose="02020603050405020304" pitchFamily="18" charset="0"/>
              </a:rPr>
              <a:t> when </a:t>
            </a:r>
            <a:r>
              <a:rPr lang="en-US" sz="2400" i="1" u="sng" dirty="0" smtClean="0">
                <a:solidFill>
                  <a:srgbClr val="C00000"/>
                </a:solidFill>
                <a:latin typeface="Times New Roman" panose="02020603050405020304" pitchFamily="18" charset="0"/>
                <a:cs typeface="Times New Roman" panose="02020603050405020304" pitchFamily="18" charset="0"/>
              </a:rPr>
              <a:t>sample size increases</a:t>
            </a:r>
            <a:r>
              <a:rPr lang="en-US" sz="2400" i="1" dirty="0" smtClean="0">
                <a:solidFill>
                  <a:srgbClr val="C00000"/>
                </a:solidFill>
                <a:latin typeface="Times New Roman" panose="02020603050405020304" pitchFamily="18" charset="0"/>
                <a:cs typeface="Times New Roman" panose="02020603050405020304" pitchFamily="18" charset="0"/>
              </a:rPr>
              <a:t>…. so they have counterbalancing effects…. Not sure</a:t>
            </a:r>
            <a:endParaRPr lang="en-US" sz="2400" i="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2301357"/>
      </p:ext>
    </p:extLst>
  </p:cSld>
  <p:clrMapOvr>
    <a:masterClrMapping/>
  </p:clrMapOvr>
  <p:transition>
    <p:cut/>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36884" y="318110"/>
            <a:ext cx="11656194" cy="355845"/>
          </a:xfrm>
          <a:prstGeom prst="rect">
            <a:avLst/>
          </a:prstGeom>
          <a:solidFill>
            <a:srgbClr val="9AB8CE"/>
          </a:solidFill>
        </p:spPr>
        <p:txBody>
          <a:bodyPr vert="horz" wrap="square" lIns="0" tIns="50334" rIns="0" bIns="0" rtlCol="0">
            <a:spAutoFit/>
          </a:bodyPr>
          <a:lstStyle/>
          <a:p>
            <a:pPr marL="118288">
              <a:spcBef>
                <a:spcPts val="396"/>
              </a:spcBef>
            </a:pPr>
            <a:r>
              <a:rPr sz="1982" dirty="0">
                <a:solidFill>
                  <a:srgbClr val="1A2E3D"/>
                </a:solidFill>
                <a:latin typeface="Arial"/>
                <a:cs typeface="Arial"/>
              </a:rPr>
              <a:t>Clicker</a:t>
            </a:r>
            <a:r>
              <a:rPr sz="1982" spc="-10" dirty="0">
                <a:solidFill>
                  <a:srgbClr val="1A2E3D"/>
                </a:solidFill>
                <a:latin typeface="Arial"/>
                <a:cs typeface="Arial"/>
              </a:rPr>
              <a:t> </a:t>
            </a:r>
            <a:r>
              <a:rPr sz="1982" spc="10" dirty="0">
                <a:solidFill>
                  <a:srgbClr val="1A2E3D"/>
                </a:solidFill>
                <a:latin typeface="Arial"/>
                <a:cs typeface="Arial"/>
              </a:rPr>
              <a:t>question</a:t>
            </a:r>
            <a:endParaRPr sz="1982">
              <a:latin typeface="Arial"/>
              <a:cs typeface="Arial"/>
            </a:endParaRPr>
          </a:p>
        </p:txBody>
      </p:sp>
      <p:sp>
        <p:nvSpPr>
          <p:cNvPr id="3" name="object 3"/>
          <p:cNvSpPr txBox="1">
            <a:spLocks noGrp="1"/>
          </p:cNvSpPr>
          <p:nvPr>
            <p:ph type="title"/>
          </p:nvPr>
        </p:nvSpPr>
        <p:spPr>
          <a:xfrm>
            <a:off x="336884" y="856922"/>
            <a:ext cx="11656194" cy="2257860"/>
          </a:xfrm>
          <a:prstGeom prst="rect">
            <a:avLst/>
          </a:prstGeom>
          <a:solidFill>
            <a:srgbClr val="D6E2EB"/>
          </a:solidFill>
        </p:spPr>
        <p:txBody>
          <a:bodyPr vert="horz" wrap="square" lIns="0" tIns="61657" rIns="0" bIns="0" rtlCol="0" anchor="ctr">
            <a:spAutoFit/>
          </a:bodyPr>
          <a:lstStyle/>
          <a:p>
            <a:pPr marL="118288" marR="184982">
              <a:lnSpc>
                <a:spcPct val="100000"/>
              </a:lnSpc>
              <a:spcBef>
                <a:spcPts val="484"/>
              </a:spcBef>
            </a:pPr>
            <a:r>
              <a:rPr lang="en-US" sz="2378" dirty="0" smtClean="0">
                <a:latin typeface="Times New Roman"/>
                <a:cs typeface="Times New Roman"/>
              </a:rPr>
              <a:t>Suppose we were to increase the sample size. What happens to the following?</a:t>
            </a:r>
            <a:br>
              <a:rPr lang="en-US" sz="2378" dirty="0" smtClean="0">
                <a:latin typeface="Times New Roman"/>
                <a:cs typeface="Times New Roman"/>
              </a:rPr>
            </a:br>
            <a:r>
              <a:rPr lang="en-US" sz="2378" dirty="0">
                <a:latin typeface="Times New Roman"/>
                <a:cs typeface="Times New Roman"/>
              </a:rPr>
              <a:t/>
            </a:r>
            <a:br>
              <a:rPr lang="en-US" sz="2378" dirty="0">
                <a:latin typeface="Times New Roman"/>
                <a:cs typeface="Times New Roman"/>
              </a:rPr>
            </a:br>
            <a:r>
              <a:rPr lang="en-US" sz="2378" dirty="0" smtClean="0">
                <a:latin typeface="Times New Roman"/>
                <a:cs typeface="Times New Roman"/>
              </a:rPr>
              <a:t/>
            </a:r>
            <a:br>
              <a:rPr lang="en-US" sz="2378" dirty="0" smtClean="0">
                <a:latin typeface="Times New Roman"/>
                <a:cs typeface="Times New Roman"/>
              </a:rPr>
            </a:br>
            <a:r>
              <a:rPr lang="en-US" sz="2378" dirty="0">
                <a:latin typeface="Times New Roman"/>
                <a:cs typeface="Times New Roman"/>
              </a:rPr>
              <a:t/>
            </a:r>
            <a:br>
              <a:rPr lang="en-US" sz="2378" dirty="0">
                <a:latin typeface="Times New Roman"/>
                <a:cs typeface="Times New Roman"/>
              </a:rPr>
            </a:br>
            <a:r>
              <a:rPr lang="en-US" sz="2378" dirty="0" smtClean="0">
                <a:latin typeface="Times New Roman"/>
                <a:cs typeface="Times New Roman"/>
              </a:rPr>
              <a:t/>
            </a:r>
            <a:br>
              <a:rPr lang="en-US" sz="2378" dirty="0" smtClean="0">
                <a:latin typeface="Times New Roman"/>
                <a:cs typeface="Times New Roman"/>
              </a:rPr>
            </a:br>
            <a:endParaRPr sz="2378" dirty="0">
              <a:latin typeface="Times New Roman"/>
              <a:cs typeface="Times New Roman"/>
            </a:endParaRPr>
          </a:p>
        </p:txBody>
      </p:sp>
      <p:sp>
        <p:nvSpPr>
          <p:cNvPr id="11" name="TextBox 10"/>
          <p:cNvSpPr txBox="1"/>
          <p:nvPr/>
        </p:nvSpPr>
        <p:spPr>
          <a:xfrm>
            <a:off x="423511" y="3297749"/>
            <a:ext cx="10693667" cy="2246769"/>
          </a:xfrm>
          <a:prstGeom prst="rect">
            <a:avLst/>
          </a:prstGeom>
          <a:noFill/>
        </p:spPr>
        <p:txBody>
          <a:bodyPr wrap="square" rtlCol="0">
            <a:spAutoFit/>
          </a:bodyPr>
          <a:lstStyle/>
          <a:p>
            <a:pPr marL="342900" indent="-342900">
              <a:buFont typeface="+mj-lt"/>
              <a:buAutoNum type="alphaLcParenR"/>
            </a:pPr>
            <a:r>
              <a:rPr lang="en-US" sz="2800" dirty="0" smtClean="0"/>
              <a:t>Both increase.</a:t>
            </a:r>
          </a:p>
          <a:p>
            <a:pPr marL="342900" indent="-342900">
              <a:buFont typeface="+mj-lt"/>
              <a:buAutoNum type="alphaLcParenR"/>
            </a:pPr>
            <a:r>
              <a:rPr lang="en-US" sz="2800" dirty="0" smtClean="0"/>
              <a:t>I increases, II decreases.</a:t>
            </a:r>
          </a:p>
          <a:p>
            <a:pPr marL="342900" indent="-342900">
              <a:buFont typeface="+mj-lt"/>
              <a:buAutoNum type="alphaLcParenR"/>
            </a:pPr>
            <a:r>
              <a:rPr lang="en-US" sz="2800" dirty="0" smtClean="0"/>
              <a:t>I decreases, II increases.</a:t>
            </a:r>
          </a:p>
          <a:p>
            <a:pPr marL="342900" indent="-342900">
              <a:buFont typeface="+mj-lt"/>
              <a:buAutoNum type="alphaLcParenR"/>
            </a:pPr>
            <a:r>
              <a:rPr lang="en-US" sz="2800" dirty="0" smtClean="0"/>
              <a:t>We don’t know what happens to either.</a:t>
            </a:r>
          </a:p>
          <a:p>
            <a:pPr marL="342900" indent="-342900">
              <a:buFont typeface="+mj-lt"/>
              <a:buAutoNum type="alphaLcParenR"/>
            </a:pPr>
            <a:endParaRPr lang="en-US" sz="2800" dirty="0"/>
          </a:p>
        </p:txBody>
      </p:sp>
      <p:sp>
        <p:nvSpPr>
          <p:cNvPr id="12" name="TextBox 11"/>
          <p:cNvSpPr txBox="1"/>
          <p:nvPr/>
        </p:nvSpPr>
        <p:spPr>
          <a:xfrm>
            <a:off x="548639" y="1268123"/>
            <a:ext cx="10481912" cy="1200329"/>
          </a:xfrm>
          <a:prstGeom prst="rect">
            <a:avLst/>
          </a:prstGeom>
          <a:noFill/>
        </p:spPr>
        <p:txBody>
          <a:bodyPr wrap="square" rtlCol="0">
            <a:spAutoFit/>
          </a:bodyPr>
          <a:lstStyle/>
          <a:p>
            <a:pPr marL="514350" indent="-514350">
              <a:buFont typeface="+mj-lt"/>
              <a:buAutoNum type="romanUcPeriod"/>
            </a:pPr>
            <a:r>
              <a:rPr lang="en-US" sz="2400" dirty="0" smtClean="0">
                <a:latin typeface="Times New Roman" panose="02020603050405020304" pitchFamily="18" charset="0"/>
                <a:cs typeface="Times New Roman" panose="02020603050405020304" pitchFamily="18" charset="0"/>
              </a:rPr>
              <a:t>Probability of failing to reject the null hypothesis given that the alternative hypothesis is actually true. </a:t>
            </a:r>
          </a:p>
          <a:p>
            <a:pPr marL="514350" indent="-514350">
              <a:buFont typeface="+mj-lt"/>
              <a:buAutoNum type="romanUcPeriod"/>
            </a:pPr>
            <a:r>
              <a:rPr lang="en-US" sz="2400" dirty="0" smtClean="0">
                <a:latin typeface="Times New Roman" panose="02020603050405020304" pitchFamily="18" charset="0"/>
                <a:cs typeface="Times New Roman" panose="02020603050405020304" pitchFamily="18" charset="0"/>
              </a:rPr>
              <a:t>The complement of I.</a:t>
            </a:r>
            <a:endParaRPr lang="en-US" sz="2400" i="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8463635"/>
      </p:ext>
    </p:extLst>
  </p:cSld>
  <p:clrMapOvr>
    <a:masterClrMapping/>
  </p:clrMapOvr>
  <p:transition>
    <p:cut/>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36884" y="318110"/>
            <a:ext cx="11656194" cy="355845"/>
          </a:xfrm>
          <a:prstGeom prst="rect">
            <a:avLst/>
          </a:prstGeom>
          <a:solidFill>
            <a:srgbClr val="9AB8CE"/>
          </a:solidFill>
        </p:spPr>
        <p:txBody>
          <a:bodyPr vert="horz" wrap="square" lIns="0" tIns="50334" rIns="0" bIns="0" rtlCol="0">
            <a:spAutoFit/>
          </a:bodyPr>
          <a:lstStyle/>
          <a:p>
            <a:pPr marL="118288">
              <a:spcBef>
                <a:spcPts val="396"/>
              </a:spcBef>
            </a:pPr>
            <a:r>
              <a:rPr sz="1982" dirty="0">
                <a:solidFill>
                  <a:srgbClr val="1A2E3D"/>
                </a:solidFill>
                <a:latin typeface="Arial"/>
                <a:cs typeface="Arial"/>
              </a:rPr>
              <a:t>Clicker</a:t>
            </a:r>
            <a:r>
              <a:rPr sz="1982" spc="-10" dirty="0">
                <a:solidFill>
                  <a:srgbClr val="1A2E3D"/>
                </a:solidFill>
                <a:latin typeface="Arial"/>
                <a:cs typeface="Arial"/>
              </a:rPr>
              <a:t> </a:t>
            </a:r>
            <a:r>
              <a:rPr sz="1982" spc="10" dirty="0">
                <a:solidFill>
                  <a:srgbClr val="1A2E3D"/>
                </a:solidFill>
                <a:latin typeface="Arial"/>
                <a:cs typeface="Arial"/>
              </a:rPr>
              <a:t>question</a:t>
            </a:r>
            <a:endParaRPr sz="1982">
              <a:latin typeface="Arial"/>
              <a:cs typeface="Arial"/>
            </a:endParaRPr>
          </a:p>
        </p:txBody>
      </p:sp>
      <p:sp>
        <p:nvSpPr>
          <p:cNvPr id="3" name="object 3"/>
          <p:cNvSpPr txBox="1">
            <a:spLocks noGrp="1"/>
          </p:cNvSpPr>
          <p:nvPr>
            <p:ph type="title"/>
          </p:nvPr>
        </p:nvSpPr>
        <p:spPr>
          <a:xfrm>
            <a:off x="336884" y="856922"/>
            <a:ext cx="11656194" cy="2257860"/>
          </a:xfrm>
          <a:prstGeom prst="rect">
            <a:avLst/>
          </a:prstGeom>
          <a:solidFill>
            <a:srgbClr val="D6E2EB"/>
          </a:solidFill>
        </p:spPr>
        <p:txBody>
          <a:bodyPr vert="horz" wrap="square" lIns="0" tIns="61657" rIns="0" bIns="0" rtlCol="0" anchor="ctr">
            <a:spAutoFit/>
          </a:bodyPr>
          <a:lstStyle/>
          <a:p>
            <a:pPr marL="118288" marR="184982">
              <a:lnSpc>
                <a:spcPct val="100000"/>
              </a:lnSpc>
              <a:spcBef>
                <a:spcPts val="484"/>
              </a:spcBef>
            </a:pPr>
            <a:r>
              <a:rPr lang="en-US" sz="2378" dirty="0" smtClean="0">
                <a:latin typeface="Times New Roman"/>
                <a:cs typeface="Times New Roman"/>
              </a:rPr>
              <a:t>Suppose we were to increase the sample size. What happens to the following?</a:t>
            </a:r>
            <a:br>
              <a:rPr lang="en-US" sz="2378" dirty="0" smtClean="0">
                <a:latin typeface="Times New Roman"/>
                <a:cs typeface="Times New Roman"/>
              </a:rPr>
            </a:br>
            <a:r>
              <a:rPr lang="en-US" sz="2378" dirty="0">
                <a:latin typeface="Times New Roman"/>
                <a:cs typeface="Times New Roman"/>
              </a:rPr>
              <a:t/>
            </a:r>
            <a:br>
              <a:rPr lang="en-US" sz="2378" dirty="0">
                <a:latin typeface="Times New Roman"/>
                <a:cs typeface="Times New Roman"/>
              </a:rPr>
            </a:br>
            <a:r>
              <a:rPr lang="en-US" sz="2378" dirty="0" smtClean="0">
                <a:latin typeface="Times New Roman"/>
                <a:cs typeface="Times New Roman"/>
              </a:rPr>
              <a:t/>
            </a:r>
            <a:br>
              <a:rPr lang="en-US" sz="2378" dirty="0" smtClean="0">
                <a:latin typeface="Times New Roman"/>
                <a:cs typeface="Times New Roman"/>
              </a:rPr>
            </a:br>
            <a:r>
              <a:rPr lang="en-US" sz="2378" dirty="0">
                <a:latin typeface="Times New Roman"/>
                <a:cs typeface="Times New Roman"/>
              </a:rPr>
              <a:t/>
            </a:r>
            <a:br>
              <a:rPr lang="en-US" sz="2378" dirty="0">
                <a:latin typeface="Times New Roman"/>
                <a:cs typeface="Times New Roman"/>
              </a:rPr>
            </a:br>
            <a:r>
              <a:rPr lang="en-US" sz="2378" dirty="0" smtClean="0">
                <a:latin typeface="Times New Roman"/>
                <a:cs typeface="Times New Roman"/>
              </a:rPr>
              <a:t/>
            </a:r>
            <a:br>
              <a:rPr lang="en-US" sz="2378" dirty="0" smtClean="0">
                <a:latin typeface="Times New Roman"/>
                <a:cs typeface="Times New Roman"/>
              </a:rPr>
            </a:br>
            <a:endParaRPr sz="2378" dirty="0">
              <a:latin typeface="Times New Roman"/>
              <a:cs typeface="Times New Roman"/>
            </a:endParaRPr>
          </a:p>
        </p:txBody>
      </p:sp>
      <p:sp>
        <p:nvSpPr>
          <p:cNvPr id="11" name="TextBox 10"/>
          <p:cNvSpPr txBox="1"/>
          <p:nvPr/>
        </p:nvSpPr>
        <p:spPr>
          <a:xfrm>
            <a:off x="423511" y="3297749"/>
            <a:ext cx="10693667" cy="2246769"/>
          </a:xfrm>
          <a:prstGeom prst="rect">
            <a:avLst/>
          </a:prstGeom>
          <a:noFill/>
        </p:spPr>
        <p:txBody>
          <a:bodyPr wrap="square" rtlCol="0">
            <a:spAutoFit/>
          </a:bodyPr>
          <a:lstStyle/>
          <a:p>
            <a:pPr marL="342900" indent="-342900">
              <a:buFont typeface="+mj-lt"/>
              <a:buAutoNum type="alphaLcParenR"/>
            </a:pPr>
            <a:r>
              <a:rPr lang="en-US" sz="2800" dirty="0" smtClean="0"/>
              <a:t>Both increase.</a:t>
            </a:r>
          </a:p>
          <a:p>
            <a:pPr marL="342900" indent="-342900">
              <a:buFont typeface="+mj-lt"/>
              <a:buAutoNum type="alphaLcParenR"/>
            </a:pPr>
            <a:r>
              <a:rPr lang="en-US" sz="2800" dirty="0" smtClean="0"/>
              <a:t>I increases, II decreases.</a:t>
            </a:r>
          </a:p>
          <a:p>
            <a:pPr marL="342900" indent="-342900">
              <a:buFont typeface="+mj-lt"/>
              <a:buAutoNum type="alphaLcParenR"/>
            </a:pPr>
            <a:r>
              <a:rPr lang="en-US" sz="2800" b="1" i="1" dirty="0" smtClean="0">
                <a:solidFill>
                  <a:srgbClr val="C00000"/>
                </a:solidFill>
              </a:rPr>
              <a:t>I decreases, II increases.</a:t>
            </a:r>
          </a:p>
          <a:p>
            <a:pPr marL="342900" indent="-342900">
              <a:buFont typeface="+mj-lt"/>
              <a:buAutoNum type="alphaLcParenR"/>
            </a:pPr>
            <a:r>
              <a:rPr lang="en-US" sz="2800" dirty="0" smtClean="0"/>
              <a:t>We don’t know what happens to either.</a:t>
            </a:r>
          </a:p>
          <a:p>
            <a:pPr marL="342900" indent="-342900">
              <a:buFont typeface="+mj-lt"/>
              <a:buAutoNum type="alphaLcParenR"/>
            </a:pPr>
            <a:endParaRPr lang="en-US" sz="2800" dirty="0"/>
          </a:p>
        </p:txBody>
      </p:sp>
      <p:sp>
        <p:nvSpPr>
          <p:cNvPr id="12" name="TextBox 11"/>
          <p:cNvSpPr txBox="1"/>
          <p:nvPr/>
        </p:nvSpPr>
        <p:spPr>
          <a:xfrm>
            <a:off x="548639" y="1268123"/>
            <a:ext cx="10481912" cy="1200329"/>
          </a:xfrm>
          <a:prstGeom prst="rect">
            <a:avLst/>
          </a:prstGeom>
          <a:noFill/>
        </p:spPr>
        <p:txBody>
          <a:bodyPr wrap="square" rtlCol="0">
            <a:spAutoFit/>
          </a:bodyPr>
          <a:lstStyle/>
          <a:p>
            <a:pPr marL="514350" indent="-514350">
              <a:buFont typeface="+mj-lt"/>
              <a:buAutoNum type="romanUcPeriod"/>
            </a:pPr>
            <a:r>
              <a:rPr lang="en-US" sz="2400" dirty="0" smtClean="0">
                <a:latin typeface="Times New Roman" panose="02020603050405020304" pitchFamily="18" charset="0"/>
                <a:cs typeface="Times New Roman" panose="02020603050405020304" pitchFamily="18" charset="0"/>
              </a:rPr>
              <a:t>Probability of failing to reject the null hypothesis given that the alternative hypothesis is actually true. </a:t>
            </a:r>
            <a:r>
              <a:rPr lang="el-GR" sz="2400" b="1" i="1" dirty="0" smtClean="0">
                <a:solidFill>
                  <a:srgbClr val="C00000"/>
                </a:solidFill>
                <a:latin typeface="Times New Roman" panose="02020603050405020304" pitchFamily="18" charset="0"/>
                <a:cs typeface="Times New Roman" panose="02020603050405020304" pitchFamily="18" charset="0"/>
              </a:rPr>
              <a:t>β</a:t>
            </a:r>
            <a:r>
              <a:rPr lang="en-US" sz="2400" b="1" i="1" dirty="0" smtClean="0">
                <a:solidFill>
                  <a:srgbClr val="C00000"/>
                </a:solidFill>
                <a:latin typeface="Times New Roman" panose="02020603050405020304" pitchFamily="18" charset="0"/>
                <a:cs typeface="Times New Roman" panose="02020603050405020304" pitchFamily="18" charset="0"/>
              </a:rPr>
              <a:t> = P(Type 2 Error Rate)</a:t>
            </a:r>
          </a:p>
          <a:p>
            <a:pPr marL="514350" indent="-514350">
              <a:buFont typeface="+mj-lt"/>
              <a:buAutoNum type="romanUcPeriod"/>
            </a:pPr>
            <a:r>
              <a:rPr lang="en-US" sz="2400" dirty="0" smtClean="0">
                <a:latin typeface="Times New Roman" panose="02020603050405020304" pitchFamily="18" charset="0"/>
                <a:cs typeface="Times New Roman" panose="02020603050405020304" pitchFamily="18" charset="0"/>
              </a:rPr>
              <a:t>The complement of I. </a:t>
            </a:r>
            <a:r>
              <a:rPr lang="en-US" sz="2400" b="1" i="1" dirty="0" smtClean="0">
                <a:solidFill>
                  <a:srgbClr val="C00000"/>
                </a:solidFill>
                <a:latin typeface="Times New Roman" panose="02020603050405020304" pitchFamily="18" charset="0"/>
                <a:cs typeface="Times New Roman" panose="02020603050405020304" pitchFamily="18" charset="0"/>
              </a:rPr>
              <a:t>1- </a:t>
            </a:r>
            <a:r>
              <a:rPr lang="el-GR" sz="2400" b="1" i="1" dirty="0" smtClean="0">
                <a:solidFill>
                  <a:srgbClr val="C00000"/>
                </a:solidFill>
                <a:latin typeface="Times New Roman" panose="02020603050405020304" pitchFamily="18" charset="0"/>
                <a:cs typeface="Times New Roman" panose="02020603050405020304" pitchFamily="18" charset="0"/>
              </a:rPr>
              <a:t>β</a:t>
            </a:r>
            <a:r>
              <a:rPr lang="en-US" sz="2400" b="1" i="1" dirty="0" smtClean="0">
                <a:solidFill>
                  <a:srgbClr val="C00000"/>
                </a:solidFill>
                <a:latin typeface="Times New Roman" panose="02020603050405020304" pitchFamily="18" charset="0"/>
                <a:cs typeface="Times New Roman" panose="02020603050405020304" pitchFamily="18" charset="0"/>
              </a:rPr>
              <a:t> =Power</a:t>
            </a:r>
            <a:endParaRPr lang="en-US" sz="2400" b="1" i="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0168355"/>
      </p:ext>
    </p:extLst>
  </p:cSld>
  <p:clrMapOvr>
    <a:masterClrMapping/>
  </p:clrMapOvr>
  <p:transition>
    <p:cut/>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943276" y="444065"/>
            <a:ext cx="9518282" cy="6174623"/>
          </a:xfrm>
          <a:prstGeom prst="rect">
            <a:avLst/>
          </a:prstGeom>
        </p:spPr>
      </p:pic>
    </p:spTree>
    <p:extLst>
      <p:ext uri="{BB962C8B-B14F-4D97-AF65-F5344CB8AC3E}">
        <p14:creationId xmlns:p14="http://schemas.microsoft.com/office/powerpoint/2010/main" val="1224541595"/>
      </p:ext>
    </p:extLst>
  </p:cSld>
  <p:clrMapOvr>
    <a:masterClrMapping/>
  </p:clrMapOvr>
  <p:transition>
    <p:cut/>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400404" y="114811"/>
            <a:ext cx="3070371" cy="354523"/>
          </a:xfrm>
          <a:prstGeom prst="rect">
            <a:avLst/>
          </a:prstGeom>
        </p:spPr>
        <p:txBody>
          <a:bodyPr vert="horz" wrap="square" lIns="0" tIns="33975" rIns="0" bIns="0" rtlCol="0">
            <a:spAutoFit/>
          </a:bodyPr>
          <a:lstStyle/>
          <a:p>
            <a:pPr marL="25168">
              <a:spcBef>
                <a:spcPts val="268"/>
              </a:spcBef>
            </a:pPr>
            <a:r>
              <a:rPr sz="2081" spc="-10" dirty="0">
                <a:solidFill>
                  <a:srgbClr val="FFFFFF"/>
                </a:solidFill>
                <a:latin typeface="Noto Sans CJK JP Regular"/>
                <a:cs typeface="Noto Sans CJK JP Regular"/>
              </a:rPr>
              <a:t>Achieving </a:t>
            </a:r>
            <a:r>
              <a:rPr sz="2081" spc="-20" dirty="0">
                <a:solidFill>
                  <a:srgbClr val="FFFFFF"/>
                </a:solidFill>
                <a:latin typeface="Noto Sans CJK JP Regular"/>
                <a:cs typeface="Noto Sans CJK JP Regular"/>
              </a:rPr>
              <a:t>desired</a:t>
            </a:r>
            <a:r>
              <a:rPr sz="2081" spc="198" dirty="0">
                <a:solidFill>
                  <a:srgbClr val="FFFFFF"/>
                </a:solidFill>
                <a:latin typeface="Noto Sans CJK JP Regular"/>
                <a:cs typeface="Noto Sans CJK JP Regular"/>
              </a:rPr>
              <a:t> </a:t>
            </a:r>
            <a:r>
              <a:rPr sz="2081" spc="-40" dirty="0">
                <a:solidFill>
                  <a:srgbClr val="FFFFFF"/>
                </a:solidFill>
                <a:latin typeface="Noto Sans CJK JP Regular"/>
                <a:cs typeface="Noto Sans CJK JP Regular"/>
              </a:rPr>
              <a:t>power</a:t>
            </a:r>
            <a:endParaRPr sz="2081">
              <a:latin typeface="Noto Sans CJK JP Regular"/>
              <a:cs typeface="Noto Sans CJK JP Regular"/>
            </a:endParaRPr>
          </a:p>
        </p:txBody>
      </p:sp>
      <p:sp>
        <p:nvSpPr>
          <p:cNvPr id="3" name="object 3"/>
          <p:cNvSpPr txBox="1">
            <a:spLocks noGrp="1"/>
          </p:cNvSpPr>
          <p:nvPr>
            <p:ph type="title"/>
          </p:nvPr>
        </p:nvSpPr>
        <p:spPr>
          <a:xfrm>
            <a:off x="1114239" y="382992"/>
            <a:ext cx="8179266" cy="754738"/>
          </a:xfrm>
          <a:prstGeom prst="rect">
            <a:avLst/>
          </a:prstGeom>
        </p:spPr>
        <p:txBody>
          <a:bodyPr vert="horz" wrap="square" lIns="0" tIns="22650" rIns="0" bIns="0" rtlCol="0" anchor="ctr">
            <a:spAutoFit/>
          </a:bodyPr>
          <a:lstStyle/>
          <a:p>
            <a:pPr marL="25168" marR="10067">
              <a:lnSpc>
                <a:spcPct val="100000"/>
              </a:lnSpc>
              <a:spcBef>
                <a:spcPts val="178"/>
              </a:spcBef>
            </a:pPr>
            <a:r>
              <a:rPr sz="2378" spc="-99" dirty="0">
                <a:solidFill>
                  <a:srgbClr val="000000"/>
                </a:solidFill>
                <a:latin typeface="Arial"/>
                <a:cs typeface="Arial"/>
              </a:rPr>
              <a:t>There are </a:t>
            </a:r>
            <a:r>
              <a:rPr sz="2378" spc="-89" dirty="0">
                <a:solidFill>
                  <a:srgbClr val="000000"/>
                </a:solidFill>
                <a:latin typeface="Arial"/>
                <a:cs typeface="Arial"/>
              </a:rPr>
              <a:t>several </a:t>
            </a:r>
            <a:r>
              <a:rPr sz="2378" spc="-59" dirty="0">
                <a:solidFill>
                  <a:srgbClr val="000000"/>
                </a:solidFill>
                <a:latin typeface="Arial"/>
                <a:cs typeface="Arial"/>
              </a:rPr>
              <a:t>ways </a:t>
            </a:r>
            <a:r>
              <a:rPr sz="2378" spc="10" dirty="0">
                <a:solidFill>
                  <a:srgbClr val="000000"/>
                </a:solidFill>
                <a:latin typeface="Arial"/>
                <a:cs typeface="Arial"/>
              </a:rPr>
              <a:t>to </a:t>
            </a:r>
            <a:r>
              <a:rPr sz="2378" b="1" spc="-69" dirty="0">
                <a:solidFill>
                  <a:srgbClr val="000000"/>
                </a:solidFill>
                <a:latin typeface="Arial"/>
                <a:cs typeface="Arial"/>
              </a:rPr>
              <a:t>increase </a:t>
            </a:r>
            <a:r>
              <a:rPr sz="2378" b="1" spc="-20" dirty="0">
                <a:solidFill>
                  <a:srgbClr val="000000"/>
                </a:solidFill>
                <a:latin typeface="Arial"/>
                <a:cs typeface="Arial"/>
              </a:rPr>
              <a:t>power </a:t>
            </a:r>
            <a:r>
              <a:rPr sz="2378" spc="-89" dirty="0">
                <a:solidFill>
                  <a:srgbClr val="000000"/>
                </a:solidFill>
                <a:latin typeface="Arial"/>
                <a:cs typeface="Arial"/>
              </a:rPr>
              <a:t>(and </a:t>
            </a:r>
            <a:r>
              <a:rPr sz="2378" spc="-59" dirty="0">
                <a:solidFill>
                  <a:srgbClr val="000000"/>
                </a:solidFill>
                <a:latin typeface="Arial"/>
                <a:cs typeface="Arial"/>
              </a:rPr>
              <a:t>hence </a:t>
            </a:r>
            <a:r>
              <a:rPr sz="2378" b="1" spc="-59" dirty="0">
                <a:solidFill>
                  <a:srgbClr val="000000"/>
                </a:solidFill>
                <a:latin typeface="Arial"/>
                <a:cs typeface="Arial"/>
              </a:rPr>
              <a:t>decrease  </a:t>
            </a:r>
            <a:r>
              <a:rPr lang="en-US" sz="2378" b="1" spc="-59" dirty="0" smtClean="0">
                <a:solidFill>
                  <a:srgbClr val="000000"/>
                </a:solidFill>
                <a:latin typeface="Arial"/>
                <a:cs typeface="Arial"/>
              </a:rPr>
              <a:t>P(</a:t>
            </a:r>
            <a:r>
              <a:rPr sz="2378" b="1" spc="-149" dirty="0" smtClean="0">
                <a:solidFill>
                  <a:srgbClr val="000000"/>
                </a:solidFill>
                <a:latin typeface="Arial"/>
                <a:cs typeface="Arial"/>
              </a:rPr>
              <a:t>Type </a:t>
            </a:r>
            <a:r>
              <a:rPr sz="2378" b="1" spc="-20" dirty="0">
                <a:solidFill>
                  <a:srgbClr val="000000"/>
                </a:solidFill>
                <a:latin typeface="Arial"/>
                <a:cs typeface="Arial"/>
              </a:rPr>
              <a:t>2 </a:t>
            </a:r>
            <a:r>
              <a:rPr sz="2378" b="1" spc="-59" dirty="0" smtClean="0">
                <a:solidFill>
                  <a:srgbClr val="000000"/>
                </a:solidFill>
                <a:latin typeface="Arial"/>
                <a:cs typeface="Arial"/>
              </a:rPr>
              <a:t>erro</a:t>
            </a:r>
            <a:r>
              <a:rPr lang="en-US" sz="2378" b="1" spc="-59" dirty="0" smtClean="0">
                <a:solidFill>
                  <a:srgbClr val="000000"/>
                </a:solidFill>
                <a:latin typeface="Arial"/>
                <a:cs typeface="Arial"/>
              </a:rPr>
              <a:t>r</a:t>
            </a:r>
            <a:r>
              <a:rPr sz="2378" spc="-79" dirty="0" smtClean="0">
                <a:solidFill>
                  <a:srgbClr val="000000"/>
                </a:solidFill>
                <a:latin typeface="Arial"/>
                <a:cs typeface="Arial"/>
              </a:rPr>
              <a:t>)</a:t>
            </a:r>
            <a:r>
              <a:rPr lang="en-US" sz="2378" spc="-79" dirty="0" smtClean="0">
                <a:solidFill>
                  <a:srgbClr val="000000"/>
                </a:solidFill>
                <a:latin typeface="Arial"/>
                <a:cs typeface="Arial"/>
              </a:rPr>
              <a:t>, </a:t>
            </a:r>
            <a:r>
              <a:rPr lang="el-GR" sz="2378" b="1" spc="-79" dirty="0" smtClean="0">
                <a:solidFill>
                  <a:srgbClr val="000000"/>
                </a:solidFill>
                <a:latin typeface="Arial"/>
                <a:cs typeface="Arial"/>
              </a:rPr>
              <a:t>β</a:t>
            </a:r>
            <a:r>
              <a:rPr sz="2378" spc="-79" dirty="0" smtClean="0">
                <a:solidFill>
                  <a:srgbClr val="000000"/>
                </a:solidFill>
                <a:latin typeface="Arial"/>
                <a:cs typeface="Arial"/>
              </a:rPr>
              <a:t>:</a:t>
            </a:r>
            <a:endParaRPr sz="2378" dirty="0">
              <a:latin typeface="Arial"/>
              <a:cs typeface="Arial"/>
            </a:endParaRPr>
          </a:p>
        </p:txBody>
      </p:sp>
      <p:sp>
        <p:nvSpPr>
          <p:cNvPr id="4" name="object 4"/>
          <p:cNvSpPr txBox="1"/>
          <p:nvPr/>
        </p:nvSpPr>
        <p:spPr>
          <a:xfrm>
            <a:off x="1614135" y="1405911"/>
            <a:ext cx="7987995" cy="5158764"/>
          </a:xfrm>
          <a:prstGeom prst="rect">
            <a:avLst/>
          </a:prstGeom>
        </p:spPr>
        <p:txBody>
          <a:bodyPr vert="horz" wrap="square" lIns="0" tIns="22650" rIns="0" bIns="0" rtlCol="0">
            <a:spAutoFit/>
          </a:bodyPr>
          <a:lstStyle/>
          <a:p>
            <a:pPr marL="422816" indent="-397648">
              <a:spcBef>
                <a:spcPts val="178"/>
              </a:spcBef>
              <a:buClr>
                <a:srgbClr val="024F84"/>
              </a:buClr>
              <a:buFont typeface="Noto Sans CJK JP Regular"/>
              <a:buAutoNum type="arabicPeriod"/>
              <a:tabLst>
                <a:tab pos="424074" algn="l"/>
              </a:tabLst>
            </a:pPr>
            <a:r>
              <a:rPr sz="2378" b="1" spc="-79" dirty="0">
                <a:latin typeface="Arial"/>
                <a:cs typeface="Arial"/>
              </a:rPr>
              <a:t>Increase </a:t>
            </a:r>
            <a:r>
              <a:rPr sz="2378" b="1" spc="-40" dirty="0">
                <a:latin typeface="Arial"/>
                <a:cs typeface="Arial"/>
              </a:rPr>
              <a:t>the </a:t>
            </a:r>
            <a:r>
              <a:rPr sz="2378" b="1" spc="-59" dirty="0">
                <a:latin typeface="Arial"/>
                <a:cs typeface="Arial"/>
              </a:rPr>
              <a:t>sample</a:t>
            </a:r>
            <a:r>
              <a:rPr sz="2378" b="1" spc="109" dirty="0">
                <a:latin typeface="Arial"/>
                <a:cs typeface="Arial"/>
              </a:rPr>
              <a:t> </a:t>
            </a:r>
            <a:r>
              <a:rPr sz="2378" b="1" spc="-69" dirty="0">
                <a:latin typeface="Arial"/>
                <a:cs typeface="Arial"/>
              </a:rPr>
              <a:t>size</a:t>
            </a:r>
            <a:r>
              <a:rPr sz="2378" spc="-69" dirty="0">
                <a:latin typeface="Arial"/>
                <a:cs typeface="Arial"/>
              </a:rPr>
              <a:t>.</a:t>
            </a:r>
            <a:endParaRPr sz="2378" dirty="0">
              <a:latin typeface="Arial"/>
              <a:cs typeface="Arial"/>
            </a:endParaRPr>
          </a:p>
          <a:p>
            <a:pPr marL="422816" marR="10067" indent="-397648">
              <a:spcBef>
                <a:spcPts val="10"/>
              </a:spcBef>
              <a:buClr>
                <a:srgbClr val="024F84"/>
              </a:buClr>
              <a:buFont typeface="Noto Sans CJK JP Regular"/>
              <a:buAutoNum type="arabicPeriod"/>
              <a:tabLst>
                <a:tab pos="424074" algn="l"/>
              </a:tabLst>
            </a:pPr>
            <a:r>
              <a:rPr sz="2378" b="1" spc="-79" dirty="0">
                <a:latin typeface="Arial"/>
                <a:cs typeface="Arial"/>
              </a:rPr>
              <a:t>Decrease </a:t>
            </a:r>
            <a:r>
              <a:rPr sz="2378" b="1" spc="-40" dirty="0">
                <a:latin typeface="Arial"/>
                <a:cs typeface="Arial"/>
              </a:rPr>
              <a:t>the standard </a:t>
            </a:r>
            <a:r>
              <a:rPr sz="2378" b="1" spc="-59" dirty="0">
                <a:latin typeface="Arial"/>
                <a:cs typeface="Arial"/>
              </a:rPr>
              <a:t>deviation </a:t>
            </a:r>
            <a:r>
              <a:rPr sz="2378" b="1" spc="-30" dirty="0">
                <a:latin typeface="Arial"/>
                <a:cs typeface="Arial"/>
              </a:rPr>
              <a:t>of </a:t>
            </a:r>
            <a:r>
              <a:rPr sz="2378" b="1" spc="-40" dirty="0">
                <a:latin typeface="Arial"/>
                <a:cs typeface="Arial"/>
              </a:rPr>
              <a:t>the </a:t>
            </a:r>
            <a:r>
              <a:rPr sz="2378" b="1" spc="-50" dirty="0">
                <a:latin typeface="Arial"/>
                <a:cs typeface="Arial"/>
              </a:rPr>
              <a:t>sample</a:t>
            </a:r>
            <a:r>
              <a:rPr sz="2378" spc="-50" dirty="0">
                <a:latin typeface="Arial"/>
                <a:cs typeface="Arial"/>
              </a:rPr>
              <a:t>, </a:t>
            </a:r>
            <a:r>
              <a:rPr sz="2378" spc="-30" dirty="0">
                <a:latin typeface="Arial"/>
                <a:cs typeface="Arial"/>
              </a:rPr>
              <a:t>which </a:t>
            </a:r>
            <a:r>
              <a:rPr sz="2378" spc="-79" dirty="0">
                <a:latin typeface="Arial"/>
                <a:cs typeface="Arial"/>
              </a:rPr>
              <a:t>is  </a:t>
            </a:r>
            <a:r>
              <a:rPr sz="2378" spc="-69" dirty="0">
                <a:latin typeface="Arial"/>
                <a:cs typeface="Arial"/>
              </a:rPr>
              <a:t>equivalent </a:t>
            </a:r>
            <a:r>
              <a:rPr sz="2378" spc="10" dirty="0">
                <a:latin typeface="Arial"/>
                <a:cs typeface="Arial"/>
              </a:rPr>
              <a:t>to </a:t>
            </a:r>
            <a:r>
              <a:rPr sz="2378" spc="-69" dirty="0">
                <a:latin typeface="Arial"/>
                <a:cs typeface="Arial"/>
              </a:rPr>
              <a:t>increasing </a:t>
            </a:r>
            <a:r>
              <a:rPr sz="2378" spc="-40" dirty="0">
                <a:latin typeface="Arial"/>
                <a:cs typeface="Arial"/>
              </a:rPr>
              <a:t>the </a:t>
            </a:r>
            <a:r>
              <a:rPr sz="2378" spc="-59" dirty="0">
                <a:latin typeface="Arial"/>
                <a:cs typeface="Arial"/>
              </a:rPr>
              <a:t>sample </a:t>
            </a:r>
            <a:r>
              <a:rPr sz="2378" spc="-89" dirty="0">
                <a:latin typeface="Arial"/>
                <a:cs typeface="Arial"/>
              </a:rPr>
              <a:t>size </a:t>
            </a:r>
            <a:r>
              <a:rPr sz="2378" spc="-99" dirty="0">
                <a:latin typeface="Arial"/>
                <a:cs typeface="Arial"/>
              </a:rPr>
              <a:t>(it </a:t>
            </a:r>
            <a:r>
              <a:rPr sz="2378" spc="-69" dirty="0">
                <a:latin typeface="Arial"/>
                <a:cs typeface="Arial"/>
              </a:rPr>
              <a:t>will </a:t>
            </a:r>
            <a:r>
              <a:rPr sz="2378" spc="-59" dirty="0">
                <a:latin typeface="Arial"/>
                <a:cs typeface="Arial"/>
              </a:rPr>
              <a:t>decrease  </a:t>
            </a:r>
            <a:r>
              <a:rPr sz="2378" spc="-40" dirty="0">
                <a:latin typeface="Arial"/>
                <a:cs typeface="Arial"/>
              </a:rPr>
              <a:t>the standard </a:t>
            </a:r>
            <a:r>
              <a:rPr sz="2378" spc="-79" dirty="0">
                <a:latin typeface="Arial"/>
                <a:cs typeface="Arial"/>
              </a:rPr>
              <a:t>error). </a:t>
            </a:r>
            <a:r>
              <a:rPr sz="2378" spc="-40" dirty="0">
                <a:latin typeface="Arial"/>
                <a:cs typeface="Arial"/>
              </a:rPr>
              <a:t>With </a:t>
            </a:r>
            <a:r>
              <a:rPr sz="2378" spc="-99" dirty="0">
                <a:latin typeface="Arial"/>
                <a:cs typeface="Arial"/>
              </a:rPr>
              <a:t>a </a:t>
            </a:r>
            <a:r>
              <a:rPr sz="2378" spc="-79" dirty="0">
                <a:latin typeface="Arial"/>
                <a:cs typeface="Arial"/>
              </a:rPr>
              <a:t>smaller </a:t>
            </a:r>
            <a:r>
              <a:rPr sz="2378" i="1" spc="20" dirty="0">
                <a:latin typeface="Times New Roman"/>
                <a:cs typeface="Times New Roman"/>
              </a:rPr>
              <a:t>s </a:t>
            </a:r>
            <a:r>
              <a:rPr sz="2378" spc="-40" dirty="0">
                <a:latin typeface="Arial"/>
                <a:cs typeface="Arial"/>
              </a:rPr>
              <a:t>we </a:t>
            </a:r>
            <a:r>
              <a:rPr sz="2378" spc="-89" dirty="0">
                <a:latin typeface="Arial"/>
                <a:cs typeface="Arial"/>
              </a:rPr>
              <a:t>have </a:t>
            </a:r>
            <a:r>
              <a:rPr sz="2378" spc="-99" dirty="0">
                <a:latin typeface="Arial"/>
                <a:cs typeface="Arial"/>
              </a:rPr>
              <a:t>a </a:t>
            </a:r>
            <a:r>
              <a:rPr sz="2378" spc="-30" dirty="0">
                <a:latin typeface="Arial"/>
                <a:cs typeface="Arial"/>
              </a:rPr>
              <a:t>better  </a:t>
            </a:r>
            <a:r>
              <a:rPr sz="2378" spc="-40" dirty="0">
                <a:latin typeface="Arial"/>
                <a:cs typeface="Arial"/>
              </a:rPr>
              <a:t>chance </a:t>
            </a:r>
            <a:r>
              <a:rPr sz="2378" spc="-30" dirty="0">
                <a:latin typeface="Arial"/>
                <a:cs typeface="Arial"/>
              </a:rPr>
              <a:t>of </a:t>
            </a:r>
            <a:r>
              <a:rPr sz="2378" spc="-50" dirty="0">
                <a:latin typeface="Arial"/>
                <a:cs typeface="Arial"/>
              </a:rPr>
              <a:t>distinguishing </a:t>
            </a:r>
            <a:r>
              <a:rPr sz="2378" spc="-40" dirty="0">
                <a:latin typeface="Arial"/>
                <a:cs typeface="Arial"/>
              </a:rPr>
              <a:t>the </a:t>
            </a:r>
            <a:r>
              <a:rPr sz="2378" spc="-79" dirty="0">
                <a:latin typeface="Arial"/>
                <a:cs typeface="Arial"/>
              </a:rPr>
              <a:t>null </a:t>
            </a:r>
            <a:r>
              <a:rPr sz="2378" spc="-89" dirty="0">
                <a:latin typeface="Arial"/>
                <a:cs typeface="Arial"/>
              </a:rPr>
              <a:t>value </a:t>
            </a:r>
            <a:r>
              <a:rPr sz="2378" spc="-50" dirty="0">
                <a:latin typeface="Arial"/>
                <a:cs typeface="Arial"/>
              </a:rPr>
              <a:t>from </a:t>
            </a:r>
            <a:r>
              <a:rPr sz="2378" spc="-40" dirty="0">
                <a:latin typeface="Arial"/>
                <a:cs typeface="Arial"/>
              </a:rPr>
              <a:t>the </a:t>
            </a:r>
            <a:r>
              <a:rPr sz="2378" spc="-50" dirty="0">
                <a:latin typeface="Arial"/>
                <a:cs typeface="Arial"/>
              </a:rPr>
              <a:t>observed  </a:t>
            </a:r>
            <a:r>
              <a:rPr sz="2378" spc="-20" dirty="0">
                <a:latin typeface="Arial"/>
                <a:cs typeface="Arial"/>
              </a:rPr>
              <a:t>point </a:t>
            </a:r>
            <a:r>
              <a:rPr sz="2378" spc="-50" dirty="0">
                <a:latin typeface="Arial"/>
                <a:cs typeface="Arial"/>
              </a:rPr>
              <a:t>estimate. </a:t>
            </a:r>
            <a:r>
              <a:rPr sz="2378" spc="-89" dirty="0">
                <a:latin typeface="Arial"/>
                <a:cs typeface="Arial"/>
              </a:rPr>
              <a:t>This </a:t>
            </a:r>
            <a:r>
              <a:rPr sz="2378" spc="-79" dirty="0">
                <a:latin typeface="Arial"/>
                <a:cs typeface="Arial"/>
              </a:rPr>
              <a:t>is </a:t>
            </a:r>
            <a:r>
              <a:rPr sz="2378" spc="-50" dirty="0">
                <a:latin typeface="Arial"/>
                <a:cs typeface="Arial"/>
              </a:rPr>
              <a:t>difﬁcult </a:t>
            </a:r>
            <a:r>
              <a:rPr sz="2378" spc="10" dirty="0">
                <a:latin typeface="Arial"/>
                <a:cs typeface="Arial"/>
              </a:rPr>
              <a:t>to </a:t>
            </a:r>
            <a:r>
              <a:rPr sz="2378" spc="-79" dirty="0">
                <a:latin typeface="Arial"/>
                <a:cs typeface="Arial"/>
              </a:rPr>
              <a:t>ensure </a:t>
            </a:r>
            <a:r>
              <a:rPr sz="2378" dirty="0">
                <a:latin typeface="Arial"/>
                <a:cs typeface="Arial"/>
              </a:rPr>
              <a:t>but </a:t>
            </a:r>
            <a:r>
              <a:rPr sz="2378" spc="-40" dirty="0">
                <a:latin typeface="Arial"/>
                <a:cs typeface="Arial"/>
              </a:rPr>
              <a:t>cautious  </a:t>
            </a:r>
            <a:r>
              <a:rPr sz="2378" spc="-59" dirty="0">
                <a:latin typeface="Arial"/>
                <a:cs typeface="Arial"/>
              </a:rPr>
              <a:t>measurement </a:t>
            </a:r>
            <a:r>
              <a:rPr sz="2378" spc="-40" dirty="0">
                <a:latin typeface="Arial"/>
                <a:cs typeface="Arial"/>
              </a:rPr>
              <a:t>process </a:t>
            </a:r>
            <a:r>
              <a:rPr sz="2378" spc="-50" dirty="0">
                <a:latin typeface="Arial"/>
                <a:cs typeface="Arial"/>
              </a:rPr>
              <a:t>and </a:t>
            </a:r>
            <a:r>
              <a:rPr sz="2378" spc="-59" dirty="0">
                <a:latin typeface="Arial"/>
                <a:cs typeface="Arial"/>
              </a:rPr>
              <a:t>limiting </a:t>
            </a:r>
            <a:r>
              <a:rPr sz="2378" spc="-40" dirty="0">
                <a:latin typeface="Arial"/>
                <a:cs typeface="Arial"/>
              </a:rPr>
              <a:t>the population so </a:t>
            </a:r>
            <a:r>
              <a:rPr sz="2378" spc="-20" dirty="0">
                <a:latin typeface="Arial"/>
                <a:cs typeface="Arial"/>
              </a:rPr>
              <a:t>that </a:t>
            </a:r>
            <a:r>
              <a:rPr sz="2378" spc="-30" dirty="0">
                <a:latin typeface="Arial"/>
                <a:cs typeface="Arial"/>
              </a:rPr>
              <a:t>it  </a:t>
            </a:r>
            <a:r>
              <a:rPr sz="2378" spc="-79" dirty="0">
                <a:latin typeface="Arial"/>
                <a:cs typeface="Arial"/>
              </a:rPr>
              <a:t>is </a:t>
            </a:r>
            <a:r>
              <a:rPr sz="2378" spc="-59" dirty="0">
                <a:latin typeface="Arial"/>
                <a:cs typeface="Arial"/>
              </a:rPr>
              <a:t>more </a:t>
            </a:r>
            <a:r>
              <a:rPr sz="2378" spc="-40" dirty="0">
                <a:latin typeface="Arial"/>
                <a:cs typeface="Arial"/>
              </a:rPr>
              <a:t>homogenous </a:t>
            </a:r>
            <a:r>
              <a:rPr sz="2378" spc="-69" dirty="0">
                <a:latin typeface="Arial"/>
                <a:cs typeface="Arial"/>
              </a:rPr>
              <a:t>may</a:t>
            </a:r>
            <a:r>
              <a:rPr sz="2378" spc="168" dirty="0">
                <a:latin typeface="Arial"/>
                <a:cs typeface="Arial"/>
              </a:rPr>
              <a:t> </a:t>
            </a:r>
            <a:r>
              <a:rPr sz="2378" spc="-50" dirty="0">
                <a:latin typeface="Arial"/>
                <a:cs typeface="Arial"/>
              </a:rPr>
              <a:t>help.</a:t>
            </a:r>
            <a:endParaRPr sz="2378" dirty="0">
              <a:latin typeface="Arial"/>
              <a:cs typeface="Arial"/>
            </a:endParaRPr>
          </a:p>
          <a:p>
            <a:pPr marL="422816" marR="193790" indent="-397648" algn="just">
              <a:spcBef>
                <a:spcPts val="59"/>
              </a:spcBef>
              <a:buClr>
                <a:srgbClr val="024F84"/>
              </a:buClr>
              <a:buFont typeface="Noto Sans CJK JP Regular"/>
              <a:buAutoNum type="arabicPeriod"/>
              <a:tabLst>
                <a:tab pos="424074" algn="l"/>
              </a:tabLst>
            </a:pPr>
            <a:r>
              <a:rPr sz="2378" b="1" spc="-79" dirty="0">
                <a:latin typeface="Arial"/>
                <a:cs typeface="Arial"/>
              </a:rPr>
              <a:t>Increase </a:t>
            </a:r>
            <a:r>
              <a:rPr sz="2378" b="1" i="1" spc="109" dirty="0">
                <a:latin typeface="Times New Roman"/>
                <a:cs typeface="Times New Roman"/>
              </a:rPr>
              <a:t>α</a:t>
            </a:r>
            <a:r>
              <a:rPr sz="2378" spc="109" dirty="0">
                <a:latin typeface="Arial"/>
                <a:cs typeface="Arial"/>
              </a:rPr>
              <a:t>, </a:t>
            </a:r>
            <a:r>
              <a:rPr sz="2378" spc="-30" dirty="0">
                <a:latin typeface="Arial"/>
                <a:cs typeface="Arial"/>
              </a:rPr>
              <a:t>which </a:t>
            </a:r>
            <a:r>
              <a:rPr sz="2378" spc="-69" dirty="0">
                <a:latin typeface="Arial"/>
                <a:cs typeface="Arial"/>
              </a:rPr>
              <a:t>will </a:t>
            </a:r>
            <a:r>
              <a:rPr sz="2378" spc="-59" dirty="0">
                <a:latin typeface="Arial"/>
                <a:cs typeface="Arial"/>
              </a:rPr>
              <a:t>make </a:t>
            </a:r>
            <a:r>
              <a:rPr sz="2378" spc="-30" dirty="0">
                <a:latin typeface="Arial"/>
                <a:cs typeface="Arial"/>
              </a:rPr>
              <a:t>it </a:t>
            </a:r>
            <a:r>
              <a:rPr sz="2378" spc="-59" dirty="0">
                <a:latin typeface="Arial"/>
                <a:cs typeface="Arial"/>
              </a:rPr>
              <a:t>more </a:t>
            </a:r>
            <a:r>
              <a:rPr sz="2378" spc="-89" dirty="0">
                <a:latin typeface="Arial"/>
                <a:cs typeface="Arial"/>
              </a:rPr>
              <a:t>likely </a:t>
            </a:r>
            <a:r>
              <a:rPr sz="2378" spc="10" dirty="0">
                <a:latin typeface="Arial"/>
                <a:cs typeface="Arial"/>
              </a:rPr>
              <a:t>to </a:t>
            </a:r>
            <a:r>
              <a:rPr sz="2378" spc="-59" dirty="0">
                <a:latin typeface="Arial"/>
                <a:cs typeface="Arial"/>
              </a:rPr>
              <a:t>reject </a:t>
            </a:r>
            <a:r>
              <a:rPr sz="2378" i="1" spc="20" dirty="0">
                <a:latin typeface="Times New Roman"/>
                <a:cs typeface="Times New Roman"/>
              </a:rPr>
              <a:t>H</a:t>
            </a:r>
            <a:r>
              <a:rPr sz="2378" spc="30" baseline="-13888" dirty="0">
                <a:latin typeface="Times New Roman"/>
                <a:cs typeface="Times New Roman"/>
              </a:rPr>
              <a:t>0 </a:t>
            </a:r>
            <a:r>
              <a:rPr sz="2378" spc="-59" dirty="0">
                <a:latin typeface="Arial"/>
                <a:cs typeface="Arial"/>
              </a:rPr>
              <a:t>(but  </a:t>
            </a:r>
            <a:r>
              <a:rPr sz="2378" spc="-40" dirty="0">
                <a:latin typeface="Arial"/>
                <a:cs typeface="Arial"/>
              </a:rPr>
              <a:t>note </a:t>
            </a:r>
            <a:r>
              <a:rPr sz="2378" spc="-20" dirty="0">
                <a:latin typeface="Arial"/>
                <a:cs typeface="Arial"/>
              </a:rPr>
              <a:t>that </a:t>
            </a:r>
            <a:r>
              <a:rPr sz="2378" spc="-50" dirty="0">
                <a:latin typeface="Arial"/>
                <a:cs typeface="Arial"/>
              </a:rPr>
              <a:t>this </a:t>
            </a:r>
            <a:r>
              <a:rPr sz="2378" spc="-69" dirty="0">
                <a:latin typeface="Arial"/>
                <a:cs typeface="Arial"/>
              </a:rPr>
              <a:t>has </a:t>
            </a:r>
            <a:r>
              <a:rPr sz="2378" spc="-40" dirty="0">
                <a:latin typeface="Arial"/>
                <a:cs typeface="Arial"/>
              </a:rPr>
              <a:t>the </a:t>
            </a:r>
            <a:r>
              <a:rPr sz="2378" spc="-59" dirty="0">
                <a:latin typeface="Arial"/>
                <a:cs typeface="Arial"/>
              </a:rPr>
              <a:t>side </a:t>
            </a:r>
            <a:r>
              <a:rPr sz="2378" spc="-50" dirty="0">
                <a:latin typeface="Arial"/>
                <a:cs typeface="Arial"/>
              </a:rPr>
              <a:t>effect </a:t>
            </a:r>
            <a:r>
              <a:rPr sz="2378" spc="-30" dirty="0">
                <a:latin typeface="Arial"/>
                <a:cs typeface="Arial"/>
              </a:rPr>
              <a:t>of </a:t>
            </a:r>
            <a:r>
              <a:rPr sz="2378" spc="-69" dirty="0">
                <a:latin typeface="Arial"/>
                <a:cs typeface="Arial"/>
              </a:rPr>
              <a:t>increasing </a:t>
            </a:r>
            <a:r>
              <a:rPr sz="2378" spc="-40" dirty="0">
                <a:latin typeface="Arial"/>
                <a:cs typeface="Arial"/>
              </a:rPr>
              <a:t>the </a:t>
            </a:r>
            <a:r>
              <a:rPr sz="2378" spc="-149" dirty="0">
                <a:latin typeface="Arial"/>
                <a:cs typeface="Arial"/>
              </a:rPr>
              <a:t>Type </a:t>
            </a:r>
            <a:r>
              <a:rPr sz="2378" spc="-20" dirty="0">
                <a:latin typeface="Arial"/>
                <a:cs typeface="Arial"/>
              </a:rPr>
              <a:t>1  </a:t>
            </a:r>
            <a:r>
              <a:rPr sz="2378" spc="-59" dirty="0">
                <a:latin typeface="Arial"/>
                <a:cs typeface="Arial"/>
              </a:rPr>
              <a:t>error</a:t>
            </a:r>
            <a:r>
              <a:rPr sz="2378" spc="-10" dirty="0">
                <a:latin typeface="Arial"/>
                <a:cs typeface="Arial"/>
              </a:rPr>
              <a:t> </a:t>
            </a:r>
            <a:r>
              <a:rPr sz="2378" spc="-79" dirty="0">
                <a:latin typeface="Arial"/>
                <a:cs typeface="Arial"/>
              </a:rPr>
              <a:t>rate).</a:t>
            </a:r>
            <a:endParaRPr sz="2378" dirty="0">
              <a:latin typeface="Arial"/>
              <a:cs typeface="Arial"/>
            </a:endParaRPr>
          </a:p>
          <a:p>
            <a:pPr marL="422816" marR="137163" indent="-397648">
              <a:spcBef>
                <a:spcPts val="30"/>
              </a:spcBef>
              <a:buClr>
                <a:srgbClr val="024F84"/>
              </a:buClr>
              <a:buFont typeface="Noto Sans CJK JP Regular"/>
              <a:buAutoNum type="arabicPeriod"/>
              <a:tabLst>
                <a:tab pos="424074" algn="l"/>
              </a:tabLst>
            </a:pPr>
            <a:r>
              <a:rPr sz="2378" b="1" spc="-50" dirty="0">
                <a:latin typeface="Arial"/>
                <a:cs typeface="Arial"/>
              </a:rPr>
              <a:t>Consider </a:t>
            </a:r>
            <a:r>
              <a:rPr sz="2378" b="1" spc="-99" dirty="0">
                <a:latin typeface="Arial"/>
                <a:cs typeface="Arial"/>
              </a:rPr>
              <a:t>a </a:t>
            </a:r>
            <a:r>
              <a:rPr sz="2378" b="1" spc="-69" dirty="0">
                <a:latin typeface="Arial"/>
                <a:cs typeface="Arial"/>
              </a:rPr>
              <a:t>larger </a:t>
            </a:r>
            <a:r>
              <a:rPr sz="2378" b="1" spc="-50" dirty="0">
                <a:latin typeface="Arial"/>
                <a:cs typeface="Arial"/>
              </a:rPr>
              <a:t>effect </a:t>
            </a:r>
            <a:r>
              <a:rPr sz="2378" b="1" spc="-69" dirty="0">
                <a:latin typeface="Arial"/>
                <a:cs typeface="Arial"/>
              </a:rPr>
              <a:t>size</a:t>
            </a:r>
            <a:r>
              <a:rPr sz="2378" spc="-69" dirty="0">
                <a:latin typeface="Arial"/>
                <a:cs typeface="Arial"/>
              </a:rPr>
              <a:t>. </a:t>
            </a:r>
            <a:r>
              <a:rPr sz="2378" spc="-99" dirty="0">
                <a:latin typeface="Arial"/>
                <a:cs typeface="Arial"/>
              </a:rPr>
              <a:t>If </a:t>
            </a:r>
            <a:r>
              <a:rPr sz="2378" spc="-40" dirty="0">
                <a:latin typeface="Arial"/>
                <a:cs typeface="Arial"/>
              </a:rPr>
              <a:t>the </a:t>
            </a:r>
            <a:r>
              <a:rPr sz="2378" spc="-50" dirty="0">
                <a:latin typeface="Arial"/>
                <a:cs typeface="Arial"/>
              </a:rPr>
              <a:t>true </a:t>
            </a:r>
            <a:r>
              <a:rPr sz="2378" spc="-69" dirty="0">
                <a:latin typeface="Arial"/>
                <a:cs typeface="Arial"/>
              </a:rPr>
              <a:t>mean </a:t>
            </a:r>
            <a:r>
              <a:rPr sz="2378" spc="-30" dirty="0">
                <a:latin typeface="Arial"/>
                <a:cs typeface="Arial"/>
              </a:rPr>
              <a:t>of </a:t>
            </a:r>
            <a:r>
              <a:rPr sz="2378" spc="-40" dirty="0">
                <a:latin typeface="Arial"/>
                <a:cs typeface="Arial"/>
              </a:rPr>
              <a:t>the  population </a:t>
            </a:r>
            <a:r>
              <a:rPr sz="2378" spc="-79" dirty="0">
                <a:latin typeface="Arial"/>
                <a:cs typeface="Arial"/>
              </a:rPr>
              <a:t>is in </a:t>
            </a:r>
            <a:r>
              <a:rPr sz="2378" spc="-40" dirty="0">
                <a:latin typeface="Arial"/>
                <a:cs typeface="Arial"/>
              </a:rPr>
              <a:t>the </a:t>
            </a:r>
            <a:r>
              <a:rPr sz="2378" spc="-69" dirty="0">
                <a:latin typeface="Arial"/>
                <a:cs typeface="Arial"/>
              </a:rPr>
              <a:t>alternative </a:t>
            </a:r>
            <a:r>
              <a:rPr sz="2378" spc="-50" dirty="0">
                <a:latin typeface="Arial"/>
                <a:cs typeface="Arial"/>
              </a:rPr>
              <a:t>hypothesis </a:t>
            </a:r>
            <a:r>
              <a:rPr sz="2378" dirty="0">
                <a:latin typeface="Arial"/>
                <a:cs typeface="Arial"/>
              </a:rPr>
              <a:t>but </a:t>
            </a:r>
            <a:r>
              <a:rPr sz="2378" spc="-50" dirty="0">
                <a:latin typeface="Arial"/>
                <a:cs typeface="Arial"/>
              </a:rPr>
              <a:t>close </a:t>
            </a:r>
            <a:r>
              <a:rPr sz="2378" spc="10" dirty="0">
                <a:latin typeface="Arial"/>
                <a:cs typeface="Arial"/>
              </a:rPr>
              <a:t>to </a:t>
            </a:r>
            <a:r>
              <a:rPr sz="2378" spc="-40" dirty="0">
                <a:latin typeface="Arial"/>
                <a:cs typeface="Arial"/>
              </a:rPr>
              <a:t>the  </a:t>
            </a:r>
            <a:r>
              <a:rPr sz="2378" spc="-79" dirty="0">
                <a:latin typeface="Arial"/>
                <a:cs typeface="Arial"/>
              </a:rPr>
              <a:t>null value, </a:t>
            </a:r>
            <a:r>
              <a:rPr sz="2378" spc="-30" dirty="0">
                <a:latin typeface="Arial"/>
                <a:cs typeface="Arial"/>
              </a:rPr>
              <a:t>it </a:t>
            </a:r>
            <a:r>
              <a:rPr sz="2378" spc="-69" dirty="0">
                <a:latin typeface="Arial"/>
                <a:cs typeface="Arial"/>
              </a:rPr>
              <a:t>will </a:t>
            </a:r>
            <a:r>
              <a:rPr sz="2378" spc="-40" dirty="0">
                <a:latin typeface="Arial"/>
                <a:cs typeface="Arial"/>
              </a:rPr>
              <a:t>be </a:t>
            </a:r>
            <a:r>
              <a:rPr sz="2378" spc="-59" dirty="0">
                <a:latin typeface="Arial"/>
                <a:cs typeface="Arial"/>
              </a:rPr>
              <a:t>harder </a:t>
            </a:r>
            <a:r>
              <a:rPr sz="2378" spc="10" dirty="0">
                <a:latin typeface="Arial"/>
                <a:cs typeface="Arial"/>
              </a:rPr>
              <a:t>to </a:t>
            </a:r>
            <a:r>
              <a:rPr sz="2378" spc="-10" dirty="0">
                <a:latin typeface="Arial"/>
                <a:cs typeface="Arial"/>
              </a:rPr>
              <a:t>detect </a:t>
            </a:r>
            <a:r>
              <a:rPr sz="2378" spc="-99" dirty="0">
                <a:latin typeface="Arial"/>
                <a:cs typeface="Arial"/>
              </a:rPr>
              <a:t>a</a:t>
            </a:r>
            <a:r>
              <a:rPr sz="2378" spc="347" dirty="0">
                <a:latin typeface="Arial"/>
                <a:cs typeface="Arial"/>
              </a:rPr>
              <a:t> </a:t>
            </a:r>
            <a:r>
              <a:rPr sz="2378" spc="-59" dirty="0">
                <a:latin typeface="Arial"/>
                <a:cs typeface="Arial"/>
              </a:rPr>
              <a:t>difference.</a:t>
            </a:r>
            <a:endParaRPr sz="2378" dirty="0">
              <a:latin typeface="Arial"/>
              <a:cs typeface="Arial"/>
            </a:endParaRPr>
          </a:p>
        </p:txBody>
      </p:sp>
    </p:spTree>
    <p:extLst>
      <p:ext uri="{BB962C8B-B14F-4D97-AF65-F5344CB8AC3E}">
        <p14:creationId xmlns:p14="http://schemas.microsoft.com/office/powerpoint/2010/main" val="712389568"/>
      </p:ext>
    </p:extLst>
  </p:cSld>
  <p:clrMapOvr>
    <a:masterClrMapping/>
  </p:clrMapOvr>
  <p:transition>
    <p:cut/>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5642" y="375385"/>
            <a:ext cx="5043638" cy="4708981"/>
          </a:xfrm>
          <a:prstGeom prst="rect">
            <a:avLst/>
          </a:prstGeom>
          <a:noFill/>
        </p:spPr>
        <p:txBody>
          <a:bodyPr wrap="square" rtlCol="0">
            <a:spAutoFit/>
          </a:bodyPr>
          <a:lstStyle/>
          <a:p>
            <a:r>
              <a:rPr lang="en-US" sz="6000" b="1" dirty="0" smtClean="0"/>
              <a:t>Completing a </a:t>
            </a:r>
          </a:p>
          <a:p>
            <a:r>
              <a:rPr lang="en-US" sz="6000" b="1" dirty="0" smtClean="0"/>
              <a:t>Chi-Squared Test </a:t>
            </a:r>
          </a:p>
          <a:p>
            <a:r>
              <a:rPr lang="en-US" sz="6000" b="1" dirty="0" smtClean="0"/>
              <a:t>of Independence</a:t>
            </a:r>
            <a:endParaRPr lang="en-US" sz="6000" b="1" dirty="0"/>
          </a:p>
        </p:txBody>
      </p:sp>
      <p:pic>
        <p:nvPicPr>
          <p:cNvPr id="4" name="Picture 2" descr="Man and Woman Sitting in Front of Black Tab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42459" y="3648126"/>
            <a:ext cx="4197206" cy="2798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0414340"/>
      </p:ext>
    </p:extLst>
  </p:cSld>
  <p:clrMapOvr>
    <a:masterClrMapping/>
  </p:clrMapOvr>
  <p:transition>
    <p:cut/>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36884" y="318110"/>
            <a:ext cx="11656194" cy="355845"/>
          </a:xfrm>
          <a:prstGeom prst="rect">
            <a:avLst/>
          </a:prstGeom>
          <a:solidFill>
            <a:srgbClr val="9AB8CE"/>
          </a:solidFill>
        </p:spPr>
        <p:txBody>
          <a:bodyPr vert="horz" wrap="square" lIns="0" tIns="50334" rIns="0" bIns="0" rtlCol="0">
            <a:spAutoFit/>
          </a:bodyPr>
          <a:lstStyle/>
          <a:p>
            <a:pPr marL="118288">
              <a:spcBef>
                <a:spcPts val="396"/>
              </a:spcBef>
            </a:pPr>
            <a:r>
              <a:rPr sz="1982" dirty="0">
                <a:solidFill>
                  <a:srgbClr val="1A2E3D"/>
                </a:solidFill>
                <a:latin typeface="Arial"/>
                <a:cs typeface="Arial"/>
              </a:rPr>
              <a:t>Clicker</a:t>
            </a:r>
            <a:r>
              <a:rPr sz="1982" spc="-10" dirty="0">
                <a:solidFill>
                  <a:srgbClr val="1A2E3D"/>
                </a:solidFill>
                <a:latin typeface="Arial"/>
                <a:cs typeface="Arial"/>
              </a:rPr>
              <a:t> </a:t>
            </a:r>
            <a:r>
              <a:rPr sz="1982" spc="10" dirty="0">
                <a:solidFill>
                  <a:srgbClr val="1A2E3D"/>
                </a:solidFill>
                <a:latin typeface="Arial"/>
                <a:cs typeface="Arial"/>
              </a:rPr>
              <a:t>question</a:t>
            </a:r>
            <a:endParaRPr sz="1982">
              <a:latin typeface="Arial"/>
              <a:cs typeface="Arial"/>
            </a:endParaRPr>
          </a:p>
        </p:txBody>
      </p:sp>
      <p:sp>
        <p:nvSpPr>
          <p:cNvPr id="3" name="object 3"/>
          <p:cNvSpPr txBox="1">
            <a:spLocks noGrp="1"/>
          </p:cNvSpPr>
          <p:nvPr>
            <p:ph type="title"/>
          </p:nvPr>
        </p:nvSpPr>
        <p:spPr>
          <a:xfrm>
            <a:off x="336884" y="612630"/>
            <a:ext cx="11656194" cy="1160060"/>
          </a:xfrm>
          <a:prstGeom prst="rect">
            <a:avLst/>
          </a:prstGeom>
          <a:solidFill>
            <a:srgbClr val="D6E2EB"/>
          </a:solidFill>
        </p:spPr>
        <p:txBody>
          <a:bodyPr vert="horz" wrap="square" lIns="0" tIns="61657" rIns="0" bIns="0" rtlCol="0" anchor="ctr">
            <a:spAutoFit/>
          </a:bodyPr>
          <a:lstStyle/>
          <a:p>
            <a:pPr marL="118288" marR="184982">
              <a:lnSpc>
                <a:spcPct val="100000"/>
              </a:lnSpc>
              <a:spcBef>
                <a:spcPts val="484"/>
              </a:spcBef>
            </a:pPr>
            <a:r>
              <a:rPr lang="en-US" sz="2378" dirty="0" smtClean="0">
                <a:latin typeface="Times New Roman"/>
                <a:cs typeface="Times New Roman"/>
              </a:rPr>
              <a:t>Assuming that region and opinion on whether the country is headed on the right track are independent, what is the expected number of Southerners that think the country is on the wrong track?</a:t>
            </a:r>
            <a:endParaRPr sz="2378" dirty="0">
              <a:latin typeface="Times New Roman"/>
              <a:cs typeface="Times New Roman"/>
            </a:endParaRPr>
          </a:p>
        </p:txBody>
      </p:sp>
      <p:pic>
        <p:nvPicPr>
          <p:cNvPr id="6" name="Picture 5"/>
          <p:cNvPicPr>
            <a:picLocks noChangeAspect="1"/>
          </p:cNvPicPr>
          <p:nvPr/>
        </p:nvPicPr>
        <p:blipFill>
          <a:blip r:embed="rId2"/>
          <a:stretch>
            <a:fillRect/>
          </a:stretch>
        </p:blipFill>
        <p:spPr>
          <a:xfrm>
            <a:off x="2408221" y="3765633"/>
            <a:ext cx="5238750" cy="2695575"/>
          </a:xfrm>
          <a:prstGeom prst="rect">
            <a:avLst/>
          </a:prstGeom>
        </p:spPr>
      </p:pic>
      <p:sp>
        <p:nvSpPr>
          <p:cNvPr id="8" name="TextBox 7"/>
          <p:cNvSpPr txBox="1"/>
          <p:nvPr/>
        </p:nvSpPr>
        <p:spPr>
          <a:xfrm>
            <a:off x="462013" y="1880369"/>
            <a:ext cx="6015789" cy="1938992"/>
          </a:xfrm>
          <a:prstGeom prst="rect">
            <a:avLst/>
          </a:prstGeom>
          <a:noFill/>
        </p:spPr>
        <p:txBody>
          <a:bodyPr wrap="square" rtlCol="0">
            <a:spAutoFit/>
          </a:bodyPr>
          <a:lstStyle/>
          <a:p>
            <a:pPr marL="342900" indent="-342900">
              <a:buFont typeface="+mj-lt"/>
              <a:buAutoNum type="alphaLcParenR"/>
            </a:pPr>
            <a:r>
              <a:rPr lang="en-US" sz="2400" dirty="0" smtClean="0"/>
              <a:t>131</a:t>
            </a:r>
          </a:p>
          <a:p>
            <a:pPr marL="342900" indent="-342900">
              <a:buFont typeface="+mj-lt"/>
              <a:buAutoNum type="alphaLcParenR"/>
            </a:pPr>
            <a:r>
              <a:rPr lang="en-US" sz="2400" dirty="0" smtClean="0"/>
              <a:t>131/500 = 0.26</a:t>
            </a:r>
          </a:p>
          <a:p>
            <a:pPr marL="342900" indent="-342900">
              <a:buFont typeface="+mj-lt"/>
              <a:buAutoNum type="alphaLcParenR"/>
            </a:pPr>
            <a:r>
              <a:rPr lang="en-US" sz="2400" dirty="0" smtClean="0"/>
              <a:t>(329∙193)/500 = 127</a:t>
            </a:r>
          </a:p>
          <a:p>
            <a:pPr marL="342900" indent="-342900">
              <a:buFont typeface="+mj-lt"/>
              <a:buAutoNum type="alphaLcParenR"/>
            </a:pPr>
            <a:r>
              <a:rPr lang="en-US" sz="2400" dirty="0" smtClean="0"/>
              <a:t>193/500 = 0.39</a:t>
            </a:r>
          </a:p>
          <a:p>
            <a:pPr marL="342900" indent="-342900">
              <a:buFont typeface="+mj-lt"/>
              <a:buAutoNum type="alphaLcParenR"/>
            </a:pPr>
            <a:r>
              <a:rPr lang="en-US" sz="2400" dirty="0" smtClean="0"/>
              <a:t>(131-127)^2 / 127</a:t>
            </a:r>
            <a:endParaRPr lang="en-US" sz="2400" dirty="0"/>
          </a:p>
        </p:txBody>
      </p:sp>
    </p:spTree>
    <p:extLst>
      <p:ext uri="{BB962C8B-B14F-4D97-AF65-F5344CB8AC3E}">
        <p14:creationId xmlns:p14="http://schemas.microsoft.com/office/powerpoint/2010/main" val="2656430250"/>
      </p:ext>
    </p:extLst>
  </p:cSld>
  <p:clrMapOvr>
    <a:masterClrMapping/>
  </p:clrMapOvr>
  <p:transition>
    <p:cut/>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36884" y="318110"/>
            <a:ext cx="11656194" cy="355845"/>
          </a:xfrm>
          <a:prstGeom prst="rect">
            <a:avLst/>
          </a:prstGeom>
          <a:solidFill>
            <a:srgbClr val="9AB8CE"/>
          </a:solidFill>
        </p:spPr>
        <p:txBody>
          <a:bodyPr vert="horz" wrap="square" lIns="0" tIns="50334" rIns="0" bIns="0" rtlCol="0">
            <a:spAutoFit/>
          </a:bodyPr>
          <a:lstStyle/>
          <a:p>
            <a:pPr marL="118288">
              <a:spcBef>
                <a:spcPts val="396"/>
              </a:spcBef>
            </a:pPr>
            <a:r>
              <a:rPr sz="1982" dirty="0">
                <a:solidFill>
                  <a:srgbClr val="1A2E3D"/>
                </a:solidFill>
                <a:latin typeface="Arial"/>
                <a:cs typeface="Arial"/>
              </a:rPr>
              <a:t>Clicker</a:t>
            </a:r>
            <a:r>
              <a:rPr sz="1982" spc="-10" dirty="0">
                <a:solidFill>
                  <a:srgbClr val="1A2E3D"/>
                </a:solidFill>
                <a:latin typeface="Arial"/>
                <a:cs typeface="Arial"/>
              </a:rPr>
              <a:t> </a:t>
            </a:r>
            <a:r>
              <a:rPr sz="1982" spc="10" dirty="0">
                <a:solidFill>
                  <a:srgbClr val="1A2E3D"/>
                </a:solidFill>
                <a:latin typeface="Arial"/>
                <a:cs typeface="Arial"/>
              </a:rPr>
              <a:t>question</a:t>
            </a:r>
            <a:endParaRPr sz="1982">
              <a:latin typeface="Arial"/>
              <a:cs typeface="Arial"/>
            </a:endParaRPr>
          </a:p>
        </p:txBody>
      </p:sp>
      <p:sp>
        <p:nvSpPr>
          <p:cNvPr id="3" name="object 3"/>
          <p:cNvSpPr txBox="1">
            <a:spLocks noGrp="1"/>
          </p:cNvSpPr>
          <p:nvPr>
            <p:ph type="title"/>
          </p:nvPr>
        </p:nvSpPr>
        <p:spPr>
          <a:xfrm>
            <a:off x="336884" y="710264"/>
            <a:ext cx="11656194" cy="1160060"/>
          </a:xfrm>
          <a:prstGeom prst="rect">
            <a:avLst/>
          </a:prstGeom>
          <a:solidFill>
            <a:srgbClr val="D6E2EB"/>
          </a:solidFill>
        </p:spPr>
        <p:txBody>
          <a:bodyPr vert="horz" wrap="square" lIns="0" tIns="61657" rIns="0" bIns="0" rtlCol="0" anchor="ctr">
            <a:spAutoFit/>
          </a:bodyPr>
          <a:lstStyle/>
          <a:p>
            <a:pPr marL="118288" marR="184982">
              <a:lnSpc>
                <a:spcPct val="100000"/>
              </a:lnSpc>
              <a:spcBef>
                <a:spcPts val="484"/>
              </a:spcBef>
            </a:pPr>
            <a:r>
              <a:rPr lang="en-US" sz="2378" dirty="0" smtClean="0">
                <a:latin typeface="Times New Roman"/>
                <a:cs typeface="Times New Roman"/>
              </a:rPr>
              <a:t>Assuming that region and opinion on whether the country is headed on the right track are independent, what is the expected number of Southerners that think the country is on the wrong track?</a:t>
            </a:r>
            <a:endParaRPr sz="2378" dirty="0">
              <a:latin typeface="Times New Roman"/>
              <a:cs typeface="Times New Roman"/>
            </a:endParaRPr>
          </a:p>
        </p:txBody>
      </p:sp>
      <p:pic>
        <p:nvPicPr>
          <p:cNvPr id="6" name="Picture 5"/>
          <p:cNvPicPr>
            <a:picLocks noChangeAspect="1"/>
          </p:cNvPicPr>
          <p:nvPr/>
        </p:nvPicPr>
        <p:blipFill>
          <a:blip r:embed="rId2"/>
          <a:stretch>
            <a:fillRect/>
          </a:stretch>
        </p:blipFill>
        <p:spPr>
          <a:xfrm>
            <a:off x="2408221" y="3765633"/>
            <a:ext cx="5238750" cy="2695575"/>
          </a:xfrm>
          <a:prstGeom prst="rect">
            <a:avLst/>
          </a:prstGeom>
        </p:spPr>
      </p:pic>
      <p:sp>
        <p:nvSpPr>
          <p:cNvPr id="8" name="TextBox 7"/>
          <p:cNvSpPr txBox="1"/>
          <p:nvPr/>
        </p:nvSpPr>
        <p:spPr>
          <a:xfrm>
            <a:off x="462013" y="1880369"/>
            <a:ext cx="6015789" cy="1938992"/>
          </a:xfrm>
          <a:prstGeom prst="rect">
            <a:avLst/>
          </a:prstGeom>
          <a:noFill/>
        </p:spPr>
        <p:txBody>
          <a:bodyPr wrap="square" rtlCol="0">
            <a:spAutoFit/>
          </a:bodyPr>
          <a:lstStyle/>
          <a:p>
            <a:pPr marL="342900" indent="-342900">
              <a:buFont typeface="+mj-lt"/>
              <a:buAutoNum type="alphaLcParenR"/>
            </a:pPr>
            <a:r>
              <a:rPr lang="en-US" sz="2400" dirty="0" smtClean="0"/>
              <a:t>131</a:t>
            </a:r>
          </a:p>
          <a:p>
            <a:pPr marL="342900" indent="-342900">
              <a:buFont typeface="+mj-lt"/>
              <a:buAutoNum type="alphaLcParenR"/>
            </a:pPr>
            <a:r>
              <a:rPr lang="en-US" sz="2400" dirty="0" smtClean="0"/>
              <a:t>131/500 = 0.26</a:t>
            </a:r>
          </a:p>
          <a:p>
            <a:pPr marL="342900" indent="-342900">
              <a:buFont typeface="+mj-lt"/>
              <a:buAutoNum type="alphaLcParenR"/>
            </a:pPr>
            <a:r>
              <a:rPr lang="en-US" sz="2400" b="1" i="1" dirty="0" smtClean="0">
                <a:solidFill>
                  <a:srgbClr val="C00000"/>
                </a:solidFill>
              </a:rPr>
              <a:t>(329∙193)/500 = 127</a:t>
            </a:r>
          </a:p>
          <a:p>
            <a:pPr marL="342900" indent="-342900">
              <a:buFont typeface="+mj-lt"/>
              <a:buAutoNum type="alphaLcParenR"/>
            </a:pPr>
            <a:r>
              <a:rPr lang="en-US" sz="2400" dirty="0" smtClean="0"/>
              <a:t>193/500 = 0.39</a:t>
            </a:r>
          </a:p>
          <a:p>
            <a:pPr marL="342900" indent="-342900">
              <a:buFont typeface="+mj-lt"/>
              <a:buAutoNum type="alphaLcParenR"/>
            </a:pPr>
            <a:r>
              <a:rPr lang="en-US" sz="2400" dirty="0" smtClean="0"/>
              <a:t>(131-127)^2 / 127</a:t>
            </a:r>
            <a:endParaRPr lang="en-US" sz="2400" dirty="0"/>
          </a:p>
        </p:txBody>
      </p:sp>
      <p:sp>
        <p:nvSpPr>
          <p:cNvPr id="4" name="Rectangle 3"/>
          <p:cNvSpPr/>
          <p:nvPr/>
        </p:nvSpPr>
        <p:spPr>
          <a:xfrm>
            <a:off x="6006164" y="5995271"/>
            <a:ext cx="808522" cy="32852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938211" y="5292292"/>
            <a:ext cx="708760" cy="33848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876448" y="5995271"/>
            <a:ext cx="708760" cy="33848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167739" y="1992429"/>
            <a:ext cx="4494998" cy="1200329"/>
          </a:xfrm>
          <a:prstGeom prst="rect">
            <a:avLst/>
          </a:prstGeom>
          <a:noFill/>
        </p:spPr>
        <p:txBody>
          <a:bodyPr wrap="square" rtlCol="0">
            <a:spAutoFit/>
          </a:bodyPr>
          <a:lstStyle/>
          <a:p>
            <a:r>
              <a:rPr lang="en-US" u="sng" dirty="0" smtClean="0"/>
              <a:t>Expected Count for a Cell</a:t>
            </a:r>
          </a:p>
          <a:p>
            <a:r>
              <a:rPr lang="en-US" i="1" dirty="0" smtClean="0"/>
              <a:t>     in </a:t>
            </a:r>
            <a:r>
              <a:rPr lang="en-US" b="1" i="1" dirty="0" smtClean="0"/>
              <a:t>Chi-Squared Independence Test</a:t>
            </a:r>
            <a:r>
              <a:rPr lang="en-US" i="1" dirty="0" smtClean="0"/>
              <a:t>=</a:t>
            </a:r>
          </a:p>
          <a:p>
            <a:r>
              <a:rPr lang="en-US" i="1" dirty="0" smtClean="0"/>
              <a:t>    (row total)*(column total)/(sample total)</a:t>
            </a:r>
          </a:p>
          <a:p>
            <a:endParaRPr lang="en-US" dirty="0"/>
          </a:p>
        </p:txBody>
      </p:sp>
    </p:spTree>
    <p:extLst>
      <p:ext uri="{BB962C8B-B14F-4D97-AF65-F5344CB8AC3E}">
        <p14:creationId xmlns:p14="http://schemas.microsoft.com/office/powerpoint/2010/main" val="2486366148"/>
      </p:ext>
    </p:extLst>
  </p:cSld>
  <p:clrMapOvr>
    <a:masterClrMapping/>
  </p:clrMapOvr>
  <p:transition>
    <p:cut/>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0328079" y="6507704"/>
            <a:ext cx="162327" cy="257890"/>
          </a:xfrm>
          <a:prstGeom prst="rect">
            <a:avLst/>
          </a:prstGeom>
        </p:spPr>
        <p:txBody>
          <a:bodyPr vert="horz" wrap="square" lIns="0" tIns="13842" rIns="0" bIns="0" rtlCol="0">
            <a:spAutoFit/>
          </a:bodyPr>
          <a:lstStyle/>
          <a:p>
            <a:pPr marL="25168">
              <a:spcBef>
                <a:spcPts val="109"/>
              </a:spcBef>
            </a:pPr>
            <a:r>
              <a:rPr sz="1585" spc="-10" dirty="0">
                <a:solidFill>
                  <a:srgbClr val="7F7F7F"/>
                </a:solidFill>
                <a:latin typeface="Arial"/>
                <a:cs typeface="Arial"/>
              </a:rPr>
              <a:t>2</a:t>
            </a:r>
            <a:endParaRPr sz="1585">
              <a:latin typeface="Arial"/>
              <a:cs typeface="Arial"/>
            </a:endParaRPr>
          </a:p>
        </p:txBody>
      </p:sp>
      <p:sp>
        <p:nvSpPr>
          <p:cNvPr id="4" name="TextBox 3"/>
          <p:cNvSpPr txBox="1"/>
          <p:nvPr/>
        </p:nvSpPr>
        <p:spPr>
          <a:xfrm>
            <a:off x="2018951" y="710968"/>
            <a:ext cx="7097086" cy="3995453"/>
          </a:xfrm>
          <a:prstGeom prst="rect">
            <a:avLst/>
          </a:prstGeom>
          <a:noFill/>
        </p:spPr>
        <p:txBody>
          <a:bodyPr wrap="square" rtlCol="0">
            <a:spAutoFit/>
          </a:bodyPr>
          <a:lstStyle/>
          <a:p>
            <a:r>
              <a:rPr lang="en-US" sz="4756" b="1" dirty="0"/>
              <a:t>What is the </a:t>
            </a:r>
            <a:r>
              <a:rPr lang="en-US" sz="4756" b="1" dirty="0">
                <a:solidFill>
                  <a:srgbClr val="FFC000"/>
                </a:solidFill>
              </a:rPr>
              <a:t>test statistic </a:t>
            </a:r>
            <a:r>
              <a:rPr lang="en-US" sz="4756" b="1" dirty="0"/>
              <a:t>for:</a:t>
            </a:r>
          </a:p>
          <a:p>
            <a:pPr marL="906033" indent="-906033">
              <a:buFont typeface="Arial" panose="020B0604020202020204" pitchFamily="34" charset="0"/>
              <a:buChar char="•"/>
            </a:pPr>
            <a:r>
              <a:rPr lang="en-US" sz="3963" b="1" dirty="0"/>
              <a:t>Chi-Squared Goodness of Fit Test?</a:t>
            </a:r>
          </a:p>
          <a:p>
            <a:pPr marL="906033" indent="-906033">
              <a:buFont typeface="Arial" panose="020B0604020202020204" pitchFamily="34" charset="0"/>
              <a:buChar char="•"/>
            </a:pPr>
            <a:r>
              <a:rPr lang="en-US" sz="3963" b="1" dirty="0"/>
              <a:t>Chi-Squared Independence Test?</a:t>
            </a:r>
            <a:endParaRPr lang="en-US" sz="3963" b="1" dirty="0"/>
          </a:p>
        </p:txBody>
      </p:sp>
      <p:sp>
        <p:nvSpPr>
          <p:cNvPr id="2" name="TextBox 1"/>
          <p:cNvSpPr txBox="1"/>
          <p:nvPr/>
        </p:nvSpPr>
        <p:spPr>
          <a:xfrm>
            <a:off x="1716947" y="4603540"/>
            <a:ext cx="6191075" cy="641266"/>
          </a:xfrm>
          <a:prstGeom prst="rect">
            <a:avLst/>
          </a:prstGeom>
          <a:noFill/>
        </p:spPr>
        <p:txBody>
          <a:bodyPr wrap="square" rtlCol="0">
            <a:spAutoFit/>
          </a:bodyPr>
          <a:lstStyle/>
          <a:p>
            <a:r>
              <a:rPr lang="en-US" sz="3567" dirty="0"/>
              <a:t>It’s the same calculation!</a:t>
            </a:r>
          </a:p>
        </p:txBody>
      </p:sp>
      <p:pic>
        <p:nvPicPr>
          <p:cNvPr id="7" name="Picture 6"/>
          <p:cNvPicPr>
            <a:picLocks noChangeAspect="1"/>
          </p:cNvPicPr>
          <p:nvPr/>
        </p:nvPicPr>
        <p:blipFill>
          <a:blip r:embed="rId2"/>
          <a:stretch>
            <a:fillRect/>
          </a:stretch>
        </p:blipFill>
        <p:spPr>
          <a:xfrm>
            <a:off x="1745666" y="5335429"/>
            <a:ext cx="8744740" cy="1398778"/>
          </a:xfrm>
          <a:prstGeom prst="rect">
            <a:avLst/>
          </a:prstGeom>
          <a:ln>
            <a:solidFill>
              <a:srgbClr val="FFC000"/>
            </a:solidFill>
          </a:ln>
        </p:spPr>
      </p:pic>
    </p:spTree>
    <p:extLst>
      <p:ext uri="{BB962C8B-B14F-4D97-AF65-F5344CB8AC3E}">
        <p14:creationId xmlns:p14="http://schemas.microsoft.com/office/powerpoint/2010/main" val="3220791982"/>
      </p:ext>
    </p:extLst>
  </p:cSld>
  <p:clrMapOvr>
    <a:masterClrMapping/>
  </p:clrMapOvr>
  <p:transition>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0328079" y="6498113"/>
            <a:ext cx="162327" cy="266784"/>
          </a:xfrm>
          <a:prstGeom prst="rect">
            <a:avLst/>
          </a:prstGeom>
        </p:spPr>
        <p:txBody>
          <a:bodyPr vert="horz" wrap="square" lIns="0" tIns="22650" rIns="0" bIns="0" rtlCol="0">
            <a:spAutoFit/>
          </a:bodyPr>
          <a:lstStyle/>
          <a:p>
            <a:pPr marL="25168">
              <a:spcBef>
                <a:spcPts val="178"/>
              </a:spcBef>
            </a:pPr>
            <a:r>
              <a:rPr sz="1585" spc="-10" dirty="0">
                <a:solidFill>
                  <a:srgbClr val="7F7F7F"/>
                </a:solidFill>
                <a:latin typeface="Arial"/>
                <a:cs typeface="Arial"/>
              </a:rPr>
              <a:t>1</a:t>
            </a:r>
            <a:endParaRPr sz="1585">
              <a:latin typeface="Arial"/>
              <a:cs typeface="Arial"/>
            </a:endParaRPr>
          </a:p>
        </p:txBody>
      </p:sp>
      <p:sp>
        <p:nvSpPr>
          <p:cNvPr id="5" name="object 3"/>
          <p:cNvSpPr txBox="1"/>
          <p:nvPr/>
        </p:nvSpPr>
        <p:spPr>
          <a:xfrm>
            <a:off x="659710" y="117455"/>
            <a:ext cx="10062637" cy="884646"/>
          </a:xfrm>
          <a:prstGeom prst="rect">
            <a:avLst/>
          </a:prstGeom>
        </p:spPr>
        <p:txBody>
          <a:bodyPr vert="horz" wrap="square" lIns="0" tIns="22650" rIns="0" bIns="0" rtlCol="0">
            <a:spAutoFit/>
          </a:bodyPr>
          <a:lstStyle/>
          <a:p>
            <a:pPr marL="25168">
              <a:spcBef>
                <a:spcPts val="178"/>
              </a:spcBef>
            </a:pPr>
            <a:r>
              <a:rPr lang="en-US" sz="2800" b="1" dirty="0" smtClean="0">
                <a:latin typeface="Arial"/>
                <a:cs typeface="Arial"/>
              </a:rPr>
              <a:t>How do MT1 material and MT2 material relate? Will MT1 material be on MT2? </a:t>
            </a:r>
            <a:endParaRPr lang="en-US" sz="2800" dirty="0">
              <a:latin typeface="Arial"/>
              <a:cs typeface="Arial"/>
            </a:endParaRPr>
          </a:p>
        </p:txBody>
      </p:sp>
      <p:sp>
        <p:nvSpPr>
          <p:cNvPr id="2" name="TextBox 1"/>
          <p:cNvSpPr txBox="1"/>
          <p:nvPr/>
        </p:nvSpPr>
        <p:spPr>
          <a:xfrm>
            <a:off x="943276" y="1194911"/>
            <a:ext cx="2281187" cy="1384995"/>
          </a:xfrm>
          <a:prstGeom prst="rect">
            <a:avLst/>
          </a:prstGeom>
          <a:noFill/>
          <a:ln w="38100">
            <a:solidFill>
              <a:schemeClr val="tx1"/>
            </a:solidFill>
          </a:ln>
        </p:spPr>
        <p:txBody>
          <a:bodyPr wrap="square" rtlCol="0">
            <a:spAutoFit/>
          </a:bodyPr>
          <a:lstStyle/>
          <a:p>
            <a:r>
              <a:rPr lang="en-US" sz="2800" b="1" dirty="0" smtClean="0"/>
              <a:t>MT1</a:t>
            </a:r>
          </a:p>
          <a:p>
            <a:r>
              <a:rPr lang="en-US" sz="2800" dirty="0" smtClean="0"/>
              <a:t>Foundations for Inference</a:t>
            </a:r>
            <a:endParaRPr lang="en-US" sz="2800" dirty="0"/>
          </a:p>
        </p:txBody>
      </p:sp>
      <p:sp>
        <p:nvSpPr>
          <p:cNvPr id="3" name="TextBox 2"/>
          <p:cNvSpPr txBox="1"/>
          <p:nvPr/>
        </p:nvSpPr>
        <p:spPr>
          <a:xfrm>
            <a:off x="385010" y="3164681"/>
            <a:ext cx="4581625" cy="2031325"/>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t>What does a p-value represent? How to put it in the context of the data.</a:t>
            </a:r>
          </a:p>
          <a:p>
            <a:pPr marL="285750" indent="-285750">
              <a:buFont typeface="Arial" panose="020B0604020202020204" pitchFamily="34" charset="0"/>
              <a:buChar char="•"/>
            </a:pPr>
            <a:r>
              <a:rPr lang="en-US" b="1" dirty="0" smtClean="0"/>
              <a:t>How do we calculate a p-value with:</a:t>
            </a:r>
          </a:p>
          <a:p>
            <a:pPr marL="742950" lvl="1" indent="-285750">
              <a:buFont typeface="Arial" panose="020B0604020202020204" pitchFamily="34" charset="0"/>
              <a:buChar char="•"/>
            </a:pPr>
            <a:r>
              <a:rPr lang="en-US" dirty="0" smtClean="0"/>
              <a:t>The sampling distribution?</a:t>
            </a:r>
          </a:p>
          <a:p>
            <a:pPr marL="742950" lvl="1" indent="-285750">
              <a:buFont typeface="Arial" panose="020B0604020202020204" pitchFamily="34" charset="0"/>
              <a:buChar char="•"/>
            </a:pPr>
            <a:r>
              <a:rPr lang="en-US" dirty="0" smtClean="0"/>
              <a:t>A randomization distribution?</a:t>
            </a:r>
          </a:p>
          <a:p>
            <a:pPr marL="742950" lvl="1" indent="-285750">
              <a:buFont typeface="Arial" panose="020B0604020202020204" pitchFamily="34" charset="0"/>
              <a:buChar char="•"/>
            </a:pPr>
            <a:r>
              <a:rPr lang="en-US" dirty="0" smtClean="0"/>
              <a:t>A bootstrap distribution?</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639831860"/>
      </p:ext>
    </p:extLst>
  </p:cSld>
  <p:clrMapOvr>
    <a:masterClrMapping/>
  </p:clrMapOvr>
  <p:transition>
    <p:cut/>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004606" y="843974"/>
            <a:ext cx="8150324" cy="1930755"/>
          </a:xfrm>
          <a:prstGeom prst="rect">
            <a:avLst/>
          </a:prstGeom>
        </p:spPr>
        <p:txBody>
          <a:bodyPr vert="horz" wrap="square" lIns="0" tIns="23909" rIns="0" bIns="0" rtlCol="0">
            <a:spAutoFit/>
          </a:bodyPr>
          <a:lstStyle/>
          <a:p>
            <a:pPr marL="25168" marR="10067">
              <a:spcBef>
                <a:spcPts val="188"/>
              </a:spcBef>
            </a:pPr>
            <a:r>
              <a:rPr sz="2378" spc="-99" dirty="0">
                <a:latin typeface="Arial"/>
                <a:cs typeface="Arial"/>
              </a:rPr>
              <a:t>The </a:t>
            </a:r>
            <a:r>
              <a:rPr sz="2378" i="1" spc="218" dirty="0">
                <a:latin typeface="Times New Roman"/>
                <a:cs typeface="Times New Roman"/>
              </a:rPr>
              <a:t>χ</a:t>
            </a:r>
            <a:r>
              <a:rPr sz="2378" spc="327" baseline="31250" dirty="0">
                <a:latin typeface="Times New Roman"/>
                <a:cs typeface="Times New Roman"/>
              </a:rPr>
              <a:t>2 </a:t>
            </a:r>
            <a:r>
              <a:rPr sz="2378" spc="-30" dirty="0">
                <a:latin typeface="Arial"/>
                <a:cs typeface="Arial"/>
              </a:rPr>
              <a:t>distribution </a:t>
            </a:r>
            <a:r>
              <a:rPr sz="2378" spc="-69" dirty="0">
                <a:latin typeface="Arial"/>
                <a:cs typeface="Arial"/>
              </a:rPr>
              <a:t>has </a:t>
            </a:r>
            <a:r>
              <a:rPr sz="2378" spc="-50" dirty="0">
                <a:latin typeface="Arial"/>
                <a:cs typeface="Arial"/>
              </a:rPr>
              <a:t>just </a:t>
            </a:r>
            <a:r>
              <a:rPr sz="2378" spc="-59" dirty="0">
                <a:latin typeface="Arial"/>
                <a:cs typeface="Arial"/>
              </a:rPr>
              <a:t>one </a:t>
            </a:r>
            <a:r>
              <a:rPr sz="2378" spc="-69" dirty="0">
                <a:latin typeface="Arial"/>
                <a:cs typeface="Arial"/>
              </a:rPr>
              <a:t>parameter, </a:t>
            </a:r>
            <a:r>
              <a:rPr sz="2378" i="1" spc="-59" dirty="0">
                <a:solidFill>
                  <a:srgbClr val="024F84"/>
                </a:solidFill>
                <a:latin typeface="Arial"/>
                <a:cs typeface="Arial"/>
              </a:rPr>
              <a:t>degrees </a:t>
            </a:r>
            <a:r>
              <a:rPr sz="2378" i="1" spc="-30" dirty="0">
                <a:solidFill>
                  <a:srgbClr val="024F84"/>
                </a:solidFill>
                <a:latin typeface="Arial"/>
                <a:cs typeface="Arial"/>
              </a:rPr>
              <a:t>of </a:t>
            </a:r>
            <a:r>
              <a:rPr sz="2378" i="1" spc="-50" dirty="0">
                <a:solidFill>
                  <a:srgbClr val="024F84"/>
                </a:solidFill>
                <a:latin typeface="Arial"/>
                <a:cs typeface="Arial"/>
              </a:rPr>
              <a:t>freedom  </a:t>
            </a:r>
            <a:r>
              <a:rPr sz="2378" i="1" spc="-79" dirty="0">
                <a:solidFill>
                  <a:srgbClr val="024F84"/>
                </a:solidFill>
                <a:latin typeface="Arial"/>
                <a:cs typeface="Arial"/>
              </a:rPr>
              <a:t>(df)</a:t>
            </a:r>
            <a:r>
              <a:rPr sz="2378" spc="-79" dirty="0">
                <a:latin typeface="Arial"/>
                <a:cs typeface="Arial"/>
              </a:rPr>
              <a:t>, </a:t>
            </a:r>
            <a:r>
              <a:rPr sz="2378" spc="-30" dirty="0">
                <a:latin typeface="Arial"/>
                <a:cs typeface="Arial"/>
              </a:rPr>
              <a:t>which </a:t>
            </a:r>
            <a:r>
              <a:rPr sz="2378" spc="-69" dirty="0">
                <a:latin typeface="Arial"/>
                <a:cs typeface="Arial"/>
              </a:rPr>
              <a:t>inﬂuences </a:t>
            </a:r>
            <a:r>
              <a:rPr sz="2378" spc="-40" dirty="0">
                <a:latin typeface="Arial"/>
                <a:cs typeface="Arial"/>
              </a:rPr>
              <a:t>the </a:t>
            </a:r>
            <a:r>
              <a:rPr sz="2378" spc="-50" dirty="0">
                <a:latin typeface="Arial"/>
                <a:cs typeface="Arial"/>
              </a:rPr>
              <a:t>shape, </a:t>
            </a:r>
            <a:r>
              <a:rPr sz="2378" spc="-69" dirty="0">
                <a:latin typeface="Arial"/>
                <a:cs typeface="Arial"/>
              </a:rPr>
              <a:t>center, </a:t>
            </a:r>
            <a:r>
              <a:rPr sz="2378" spc="-50" dirty="0">
                <a:latin typeface="Arial"/>
                <a:cs typeface="Arial"/>
              </a:rPr>
              <a:t>and spread </a:t>
            </a:r>
            <a:r>
              <a:rPr sz="2378" spc="-30" dirty="0">
                <a:latin typeface="Arial"/>
                <a:cs typeface="Arial"/>
              </a:rPr>
              <a:t>of </a:t>
            </a:r>
            <a:r>
              <a:rPr sz="2378" spc="-40" dirty="0">
                <a:latin typeface="Arial"/>
                <a:cs typeface="Arial"/>
              </a:rPr>
              <a:t>the  </a:t>
            </a:r>
            <a:r>
              <a:rPr sz="2378" spc="-30" dirty="0">
                <a:latin typeface="Arial"/>
                <a:cs typeface="Arial"/>
              </a:rPr>
              <a:t>distribution.</a:t>
            </a:r>
            <a:endParaRPr sz="2378" dirty="0">
              <a:latin typeface="Arial"/>
              <a:cs typeface="Arial"/>
            </a:endParaRPr>
          </a:p>
          <a:p>
            <a:pPr marL="252934">
              <a:spcBef>
                <a:spcPts val="307"/>
              </a:spcBef>
            </a:pPr>
            <a:r>
              <a:rPr sz="2180" dirty="0">
                <a:solidFill>
                  <a:srgbClr val="024F84"/>
                </a:solidFill>
                <a:latin typeface="DejaVu Serif"/>
                <a:cs typeface="DejaVu Serif"/>
              </a:rPr>
              <a:t>▶ </a:t>
            </a:r>
            <a:r>
              <a:rPr sz="2378" b="1" spc="-89" dirty="0">
                <a:latin typeface="Arial"/>
                <a:cs typeface="Arial"/>
              </a:rPr>
              <a:t>For </a:t>
            </a:r>
            <a:r>
              <a:rPr sz="2378" b="1" i="1" spc="218" dirty="0">
                <a:latin typeface="Times New Roman"/>
                <a:cs typeface="Times New Roman"/>
              </a:rPr>
              <a:t>χ</a:t>
            </a:r>
            <a:r>
              <a:rPr sz="2378" b="1" spc="327" baseline="31250" dirty="0">
                <a:latin typeface="Times New Roman"/>
                <a:cs typeface="Times New Roman"/>
              </a:rPr>
              <a:t>2 </a:t>
            </a:r>
            <a:r>
              <a:rPr sz="2378" b="1" spc="-129" dirty="0">
                <a:latin typeface="Arial"/>
                <a:cs typeface="Arial"/>
              </a:rPr>
              <a:t>GOF </a:t>
            </a:r>
            <a:r>
              <a:rPr sz="2378" b="1" spc="-20" dirty="0">
                <a:latin typeface="Arial"/>
                <a:cs typeface="Arial"/>
              </a:rPr>
              <a:t>test</a:t>
            </a:r>
            <a:r>
              <a:rPr sz="2378" spc="-20" dirty="0">
                <a:latin typeface="Arial"/>
                <a:cs typeface="Arial"/>
              </a:rPr>
              <a:t>: </a:t>
            </a:r>
            <a:r>
              <a:rPr sz="2378" i="1" spc="-129" dirty="0">
                <a:solidFill>
                  <a:schemeClr val="accent5">
                    <a:lumMod val="75000"/>
                  </a:schemeClr>
                </a:solidFill>
                <a:latin typeface="Georgia"/>
                <a:cs typeface="Georgia"/>
              </a:rPr>
              <a:t>df </a:t>
            </a:r>
            <a:r>
              <a:rPr sz="2378" spc="404" dirty="0">
                <a:solidFill>
                  <a:schemeClr val="accent5">
                    <a:lumMod val="75000"/>
                  </a:schemeClr>
                </a:solidFill>
                <a:latin typeface="Arial"/>
                <a:cs typeface="Arial"/>
              </a:rPr>
              <a:t>= </a:t>
            </a:r>
            <a:r>
              <a:rPr sz="2378" i="1" spc="-198" dirty="0">
                <a:solidFill>
                  <a:schemeClr val="accent5">
                    <a:lumMod val="75000"/>
                  </a:schemeClr>
                </a:solidFill>
                <a:latin typeface="Georgia"/>
                <a:cs typeface="Georgia"/>
              </a:rPr>
              <a:t>k </a:t>
            </a:r>
            <a:r>
              <a:rPr sz="2378" i="1" spc="226" dirty="0">
                <a:solidFill>
                  <a:schemeClr val="accent5">
                    <a:lumMod val="75000"/>
                  </a:schemeClr>
                </a:solidFill>
                <a:latin typeface="Times New Roman"/>
                <a:cs typeface="Times New Roman"/>
              </a:rPr>
              <a:t>−</a:t>
            </a:r>
            <a:r>
              <a:rPr sz="2378" i="1" spc="-226" dirty="0">
                <a:solidFill>
                  <a:schemeClr val="accent5">
                    <a:lumMod val="75000"/>
                  </a:schemeClr>
                </a:solidFill>
                <a:latin typeface="Times New Roman"/>
                <a:cs typeface="Times New Roman"/>
              </a:rPr>
              <a:t> </a:t>
            </a:r>
            <a:r>
              <a:rPr sz="2378" spc="-168" dirty="0">
                <a:solidFill>
                  <a:schemeClr val="accent5">
                    <a:lumMod val="75000"/>
                  </a:schemeClr>
                </a:solidFill>
                <a:latin typeface="Arial"/>
                <a:cs typeface="Arial"/>
              </a:rPr>
              <a:t>1</a:t>
            </a:r>
            <a:r>
              <a:rPr lang="en-US" sz="2378" spc="-168" dirty="0">
                <a:solidFill>
                  <a:schemeClr val="accent5">
                    <a:lumMod val="75000"/>
                  </a:schemeClr>
                </a:solidFill>
                <a:latin typeface="Arial"/>
                <a:cs typeface="Arial"/>
              </a:rPr>
              <a:t> </a:t>
            </a:r>
          </a:p>
          <a:p>
            <a:pPr marL="252934">
              <a:spcBef>
                <a:spcPts val="307"/>
              </a:spcBef>
            </a:pPr>
            <a:r>
              <a:rPr sz="2180" dirty="0">
                <a:solidFill>
                  <a:srgbClr val="024F84"/>
                </a:solidFill>
                <a:latin typeface="DejaVu Serif"/>
                <a:cs typeface="DejaVu Serif"/>
              </a:rPr>
              <a:t>▶ </a:t>
            </a:r>
            <a:r>
              <a:rPr sz="2378" b="1" spc="-89" dirty="0">
                <a:latin typeface="Arial"/>
                <a:cs typeface="Arial"/>
              </a:rPr>
              <a:t>For </a:t>
            </a:r>
            <a:r>
              <a:rPr sz="2378" b="1" i="1" spc="218" dirty="0">
                <a:latin typeface="Times New Roman"/>
                <a:cs typeface="Times New Roman"/>
              </a:rPr>
              <a:t>χ</a:t>
            </a:r>
            <a:r>
              <a:rPr sz="2378" b="1" spc="327" baseline="31250" dirty="0">
                <a:latin typeface="Times New Roman"/>
                <a:cs typeface="Times New Roman"/>
              </a:rPr>
              <a:t>2 </a:t>
            </a:r>
            <a:r>
              <a:rPr sz="2378" b="1" spc="-50" dirty="0">
                <a:latin typeface="Arial"/>
                <a:cs typeface="Arial"/>
              </a:rPr>
              <a:t>independence </a:t>
            </a:r>
            <a:r>
              <a:rPr sz="2378" b="1" spc="-20" dirty="0">
                <a:latin typeface="Arial"/>
                <a:cs typeface="Arial"/>
              </a:rPr>
              <a:t>test</a:t>
            </a:r>
            <a:r>
              <a:rPr sz="2378" spc="-20" dirty="0">
                <a:latin typeface="Arial"/>
                <a:cs typeface="Arial"/>
              </a:rPr>
              <a:t>: </a:t>
            </a:r>
            <a:r>
              <a:rPr sz="2378" i="1" spc="-129" dirty="0">
                <a:solidFill>
                  <a:schemeClr val="accent5">
                    <a:lumMod val="75000"/>
                  </a:schemeClr>
                </a:solidFill>
                <a:latin typeface="Georgia"/>
                <a:cs typeface="Georgia"/>
              </a:rPr>
              <a:t>df </a:t>
            </a:r>
            <a:r>
              <a:rPr sz="2378" spc="404" dirty="0">
                <a:solidFill>
                  <a:schemeClr val="accent5">
                    <a:lumMod val="75000"/>
                  </a:schemeClr>
                </a:solidFill>
                <a:latin typeface="Arial"/>
                <a:cs typeface="Arial"/>
              </a:rPr>
              <a:t>= </a:t>
            </a:r>
            <a:r>
              <a:rPr sz="2378" spc="59" dirty="0">
                <a:solidFill>
                  <a:schemeClr val="accent5">
                    <a:lumMod val="75000"/>
                  </a:schemeClr>
                </a:solidFill>
                <a:latin typeface="Arial"/>
                <a:cs typeface="Arial"/>
              </a:rPr>
              <a:t>(</a:t>
            </a:r>
            <a:r>
              <a:rPr sz="2378" i="1" spc="59" dirty="0">
                <a:solidFill>
                  <a:schemeClr val="accent5">
                    <a:lumMod val="75000"/>
                  </a:schemeClr>
                </a:solidFill>
                <a:latin typeface="Georgia"/>
                <a:cs typeface="Georgia"/>
              </a:rPr>
              <a:t>R </a:t>
            </a:r>
            <a:r>
              <a:rPr sz="2378" i="1" spc="226" dirty="0">
                <a:solidFill>
                  <a:schemeClr val="accent5">
                    <a:lumMod val="75000"/>
                  </a:schemeClr>
                </a:solidFill>
                <a:latin typeface="Times New Roman"/>
                <a:cs typeface="Times New Roman"/>
              </a:rPr>
              <a:t>− </a:t>
            </a:r>
            <a:r>
              <a:rPr sz="2378" spc="-30" dirty="0">
                <a:solidFill>
                  <a:schemeClr val="accent5">
                    <a:lumMod val="75000"/>
                  </a:schemeClr>
                </a:solidFill>
                <a:latin typeface="Arial"/>
                <a:cs typeface="Arial"/>
              </a:rPr>
              <a:t>1) </a:t>
            </a:r>
            <a:r>
              <a:rPr sz="2378" i="1" spc="226" dirty="0">
                <a:solidFill>
                  <a:schemeClr val="accent5">
                    <a:lumMod val="75000"/>
                  </a:schemeClr>
                </a:solidFill>
                <a:latin typeface="Times New Roman"/>
                <a:cs typeface="Times New Roman"/>
              </a:rPr>
              <a:t>× </a:t>
            </a:r>
            <a:r>
              <a:rPr sz="2378" spc="119" dirty="0">
                <a:solidFill>
                  <a:schemeClr val="accent5">
                    <a:lumMod val="75000"/>
                  </a:schemeClr>
                </a:solidFill>
                <a:latin typeface="Arial"/>
                <a:cs typeface="Arial"/>
              </a:rPr>
              <a:t>(</a:t>
            </a:r>
            <a:r>
              <a:rPr sz="2378" i="1" spc="119" dirty="0">
                <a:solidFill>
                  <a:schemeClr val="accent5">
                    <a:lumMod val="75000"/>
                  </a:schemeClr>
                </a:solidFill>
                <a:latin typeface="Georgia"/>
                <a:cs typeface="Georgia"/>
              </a:rPr>
              <a:t>C </a:t>
            </a:r>
            <a:r>
              <a:rPr sz="2378" i="1" spc="226" dirty="0">
                <a:solidFill>
                  <a:schemeClr val="accent5">
                    <a:lumMod val="75000"/>
                  </a:schemeClr>
                </a:solidFill>
                <a:latin typeface="Times New Roman"/>
                <a:cs typeface="Times New Roman"/>
              </a:rPr>
              <a:t>−</a:t>
            </a:r>
            <a:r>
              <a:rPr sz="2378" i="1" spc="-287" dirty="0">
                <a:solidFill>
                  <a:schemeClr val="accent5">
                    <a:lumMod val="75000"/>
                  </a:schemeClr>
                </a:solidFill>
                <a:latin typeface="Times New Roman"/>
                <a:cs typeface="Times New Roman"/>
              </a:rPr>
              <a:t> </a:t>
            </a:r>
            <a:r>
              <a:rPr sz="2378" spc="-30" dirty="0">
                <a:solidFill>
                  <a:schemeClr val="accent5">
                    <a:lumMod val="75000"/>
                  </a:schemeClr>
                </a:solidFill>
                <a:latin typeface="Arial"/>
                <a:cs typeface="Arial"/>
              </a:rPr>
              <a:t>1)</a:t>
            </a:r>
            <a:endParaRPr sz="2378" dirty="0">
              <a:solidFill>
                <a:schemeClr val="accent5">
                  <a:lumMod val="75000"/>
                </a:schemeClr>
              </a:solidFill>
              <a:latin typeface="Arial"/>
              <a:cs typeface="Arial"/>
            </a:endParaRPr>
          </a:p>
        </p:txBody>
      </p:sp>
      <p:sp>
        <p:nvSpPr>
          <p:cNvPr id="4" name="object 4"/>
          <p:cNvSpPr/>
          <p:nvPr/>
        </p:nvSpPr>
        <p:spPr>
          <a:xfrm>
            <a:off x="2004605" y="3627195"/>
            <a:ext cx="6109899" cy="2666486"/>
          </a:xfrm>
          <a:prstGeom prst="rect">
            <a:avLst/>
          </a:prstGeom>
          <a:blipFill>
            <a:blip r:embed="rId2" cstate="print"/>
            <a:stretch>
              <a:fillRect/>
            </a:stretch>
          </a:blipFill>
        </p:spPr>
        <p:txBody>
          <a:bodyPr wrap="square" lIns="0" tIns="0" rIns="0" bIns="0" rtlCol="0"/>
          <a:lstStyle/>
          <a:p>
            <a:endParaRPr sz="3567"/>
          </a:p>
        </p:txBody>
      </p:sp>
      <p:sp>
        <p:nvSpPr>
          <p:cNvPr id="5" name="object 5"/>
          <p:cNvSpPr/>
          <p:nvPr/>
        </p:nvSpPr>
        <p:spPr>
          <a:xfrm>
            <a:off x="1782301" y="6281520"/>
            <a:ext cx="6329494" cy="0"/>
          </a:xfrm>
          <a:custGeom>
            <a:avLst/>
            <a:gdLst/>
            <a:ahLst/>
            <a:cxnLst/>
            <a:rect l="l" t="t" r="r" b="b"/>
            <a:pathLst>
              <a:path w="3194050">
                <a:moveTo>
                  <a:pt x="0" y="0"/>
                </a:moveTo>
                <a:lnTo>
                  <a:pt x="3194044" y="0"/>
                </a:lnTo>
              </a:path>
            </a:pathLst>
          </a:custGeom>
          <a:ln w="4557">
            <a:solidFill>
              <a:srgbClr val="000000"/>
            </a:solidFill>
          </a:ln>
        </p:spPr>
        <p:txBody>
          <a:bodyPr wrap="square" lIns="0" tIns="0" rIns="0" bIns="0" rtlCol="0"/>
          <a:lstStyle/>
          <a:p>
            <a:endParaRPr sz="3567"/>
          </a:p>
        </p:txBody>
      </p:sp>
      <p:sp>
        <p:nvSpPr>
          <p:cNvPr id="6" name="object 6"/>
          <p:cNvSpPr/>
          <p:nvPr/>
        </p:nvSpPr>
        <p:spPr>
          <a:xfrm>
            <a:off x="2016769" y="6387493"/>
            <a:ext cx="5861388" cy="0"/>
          </a:xfrm>
          <a:custGeom>
            <a:avLst/>
            <a:gdLst/>
            <a:ahLst/>
            <a:cxnLst/>
            <a:rect l="l" t="t" r="r" b="b"/>
            <a:pathLst>
              <a:path w="2957829">
                <a:moveTo>
                  <a:pt x="0" y="0"/>
                </a:moveTo>
                <a:lnTo>
                  <a:pt x="2957408" y="0"/>
                </a:lnTo>
              </a:path>
            </a:pathLst>
          </a:custGeom>
          <a:ln w="4557">
            <a:solidFill>
              <a:srgbClr val="000000"/>
            </a:solidFill>
          </a:ln>
        </p:spPr>
        <p:txBody>
          <a:bodyPr wrap="square" lIns="0" tIns="0" rIns="0" bIns="0" rtlCol="0"/>
          <a:lstStyle/>
          <a:p>
            <a:endParaRPr sz="3567"/>
          </a:p>
        </p:txBody>
      </p:sp>
      <p:sp>
        <p:nvSpPr>
          <p:cNvPr id="7" name="object 7"/>
          <p:cNvSpPr/>
          <p:nvPr/>
        </p:nvSpPr>
        <p:spPr>
          <a:xfrm>
            <a:off x="2016769" y="6387494"/>
            <a:ext cx="0" cy="86826"/>
          </a:xfrm>
          <a:custGeom>
            <a:avLst/>
            <a:gdLst/>
            <a:ahLst/>
            <a:cxnLst/>
            <a:rect l="l" t="t" r="r" b="b"/>
            <a:pathLst>
              <a:path h="43814">
                <a:moveTo>
                  <a:pt x="0" y="0"/>
                </a:moveTo>
                <a:lnTo>
                  <a:pt x="0" y="43754"/>
                </a:lnTo>
              </a:path>
            </a:pathLst>
          </a:custGeom>
          <a:ln w="4557">
            <a:solidFill>
              <a:srgbClr val="000000"/>
            </a:solidFill>
          </a:ln>
        </p:spPr>
        <p:txBody>
          <a:bodyPr wrap="square" lIns="0" tIns="0" rIns="0" bIns="0" rtlCol="0"/>
          <a:lstStyle/>
          <a:p>
            <a:endParaRPr sz="3567"/>
          </a:p>
        </p:txBody>
      </p:sp>
      <p:sp>
        <p:nvSpPr>
          <p:cNvPr id="8" name="object 8"/>
          <p:cNvSpPr/>
          <p:nvPr/>
        </p:nvSpPr>
        <p:spPr>
          <a:xfrm>
            <a:off x="3188854" y="6387494"/>
            <a:ext cx="0" cy="86826"/>
          </a:xfrm>
          <a:custGeom>
            <a:avLst/>
            <a:gdLst/>
            <a:ahLst/>
            <a:cxnLst/>
            <a:rect l="l" t="t" r="r" b="b"/>
            <a:pathLst>
              <a:path h="43814">
                <a:moveTo>
                  <a:pt x="0" y="0"/>
                </a:moveTo>
                <a:lnTo>
                  <a:pt x="0" y="43754"/>
                </a:lnTo>
              </a:path>
            </a:pathLst>
          </a:custGeom>
          <a:ln w="4557">
            <a:solidFill>
              <a:srgbClr val="000000"/>
            </a:solidFill>
          </a:ln>
        </p:spPr>
        <p:txBody>
          <a:bodyPr wrap="square" lIns="0" tIns="0" rIns="0" bIns="0" rtlCol="0"/>
          <a:lstStyle/>
          <a:p>
            <a:endParaRPr sz="3567"/>
          </a:p>
        </p:txBody>
      </p:sp>
      <p:sp>
        <p:nvSpPr>
          <p:cNvPr id="9" name="object 9"/>
          <p:cNvSpPr/>
          <p:nvPr/>
        </p:nvSpPr>
        <p:spPr>
          <a:xfrm>
            <a:off x="4360941" y="6387494"/>
            <a:ext cx="0" cy="86826"/>
          </a:xfrm>
          <a:custGeom>
            <a:avLst/>
            <a:gdLst/>
            <a:ahLst/>
            <a:cxnLst/>
            <a:rect l="l" t="t" r="r" b="b"/>
            <a:pathLst>
              <a:path h="43814">
                <a:moveTo>
                  <a:pt x="0" y="0"/>
                </a:moveTo>
                <a:lnTo>
                  <a:pt x="0" y="43754"/>
                </a:lnTo>
              </a:path>
            </a:pathLst>
          </a:custGeom>
          <a:ln w="4557">
            <a:solidFill>
              <a:srgbClr val="000000"/>
            </a:solidFill>
          </a:ln>
        </p:spPr>
        <p:txBody>
          <a:bodyPr wrap="square" lIns="0" tIns="0" rIns="0" bIns="0" rtlCol="0"/>
          <a:lstStyle/>
          <a:p>
            <a:endParaRPr sz="3567"/>
          </a:p>
        </p:txBody>
      </p:sp>
      <p:sp>
        <p:nvSpPr>
          <p:cNvPr id="10" name="object 10"/>
          <p:cNvSpPr/>
          <p:nvPr/>
        </p:nvSpPr>
        <p:spPr>
          <a:xfrm>
            <a:off x="5533148" y="6387494"/>
            <a:ext cx="0" cy="86826"/>
          </a:xfrm>
          <a:custGeom>
            <a:avLst/>
            <a:gdLst/>
            <a:ahLst/>
            <a:cxnLst/>
            <a:rect l="l" t="t" r="r" b="b"/>
            <a:pathLst>
              <a:path h="43814">
                <a:moveTo>
                  <a:pt x="0" y="0"/>
                </a:moveTo>
                <a:lnTo>
                  <a:pt x="0" y="43754"/>
                </a:lnTo>
              </a:path>
            </a:pathLst>
          </a:custGeom>
          <a:ln w="4557">
            <a:solidFill>
              <a:srgbClr val="000000"/>
            </a:solidFill>
          </a:ln>
        </p:spPr>
        <p:txBody>
          <a:bodyPr wrap="square" lIns="0" tIns="0" rIns="0" bIns="0" rtlCol="0"/>
          <a:lstStyle/>
          <a:p>
            <a:endParaRPr sz="3567"/>
          </a:p>
        </p:txBody>
      </p:sp>
      <p:sp>
        <p:nvSpPr>
          <p:cNvPr id="11" name="object 11"/>
          <p:cNvSpPr/>
          <p:nvPr/>
        </p:nvSpPr>
        <p:spPr>
          <a:xfrm>
            <a:off x="6705235" y="6387494"/>
            <a:ext cx="0" cy="86826"/>
          </a:xfrm>
          <a:custGeom>
            <a:avLst/>
            <a:gdLst/>
            <a:ahLst/>
            <a:cxnLst/>
            <a:rect l="l" t="t" r="r" b="b"/>
            <a:pathLst>
              <a:path h="43814">
                <a:moveTo>
                  <a:pt x="0" y="0"/>
                </a:moveTo>
                <a:lnTo>
                  <a:pt x="0" y="43754"/>
                </a:lnTo>
              </a:path>
            </a:pathLst>
          </a:custGeom>
          <a:ln w="4557">
            <a:solidFill>
              <a:srgbClr val="000000"/>
            </a:solidFill>
          </a:ln>
        </p:spPr>
        <p:txBody>
          <a:bodyPr wrap="square" lIns="0" tIns="0" rIns="0" bIns="0" rtlCol="0"/>
          <a:lstStyle/>
          <a:p>
            <a:endParaRPr sz="3567"/>
          </a:p>
        </p:txBody>
      </p:sp>
      <p:sp>
        <p:nvSpPr>
          <p:cNvPr id="12" name="object 12"/>
          <p:cNvSpPr/>
          <p:nvPr/>
        </p:nvSpPr>
        <p:spPr>
          <a:xfrm>
            <a:off x="7877320" y="6387494"/>
            <a:ext cx="0" cy="86826"/>
          </a:xfrm>
          <a:custGeom>
            <a:avLst/>
            <a:gdLst/>
            <a:ahLst/>
            <a:cxnLst/>
            <a:rect l="l" t="t" r="r" b="b"/>
            <a:pathLst>
              <a:path h="43814">
                <a:moveTo>
                  <a:pt x="0" y="0"/>
                </a:moveTo>
                <a:lnTo>
                  <a:pt x="0" y="43754"/>
                </a:lnTo>
              </a:path>
            </a:pathLst>
          </a:custGeom>
          <a:ln w="4557">
            <a:solidFill>
              <a:srgbClr val="000000"/>
            </a:solidFill>
          </a:ln>
        </p:spPr>
        <p:txBody>
          <a:bodyPr wrap="square" lIns="0" tIns="0" rIns="0" bIns="0" rtlCol="0"/>
          <a:lstStyle/>
          <a:p>
            <a:endParaRPr sz="3567"/>
          </a:p>
        </p:txBody>
      </p:sp>
      <p:sp>
        <p:nvSpPr>
          <p:cNvPr id="13" name="object 13"/>
          <p:cNvSpPr txBox="1"/>
          <p:nvPr/>
        </p:nvSpPr>
        <p:spPr>
          <a:xfrm>
            <a:off x="1951380" y="6495273"/>
            <a:ext cx="130868" cy="199504"/>
          </a:xfrm>
          <a:prstGeom prst="rect">
            <a:avLst/>
          </a:prstGeom>
        </p:spPr>
        <p:txBody>
          <a:bodyPr vert="horz" wrap="square" lIns="0" tIns="31459" rIns="0" bIns="0" rtlCol="0">
            <a:spAutoFit/>
          </a:bodyPr>
          <a:lstStyle/>
          <a:p>
            <a:pPr marL="25168">
              <a:spcBef>
                <a:spcPts val="248"/>
              </a:spcBef>
            </a:pPr>
            <a:r>
              <a:rPr sz="1090" spc="20" dirty="0">
                <a:latin typeface="Arial"/>
                <a:cs typeface="Arial"/>
              </a:rPr>
              <a:t>0</a:t>
            </a:r>
            <a:endParaRPr sz="1090">
              <a:latin typeface="Arial"/>
              <a:cs typeface="Arial"/>
            </a:endParaRPr>
          </a:p>
        </p:txBody>
      </p:sp>
      <p:sp>
        <p:nvSpPr>
          <p:cNvPr id="14" name="object 14"/>
          <p:cNvSpPr txBox="1"/>
          <p:nvPr/>
        </p:nvSpPr>
        <p:spPr>
          <a:xfrm>
            <a:off x="3123466" y="6495273"/>
            <a:ext cx="130868" cy="199504"/>
          </a:xfrm>
          <a:prstGeom prst="rect">
            <a:avLst/>
          </a:prstGeom>
        </p:spPr>
        <p:txBody>
          <a:bodyPr vert="horz" wrap="square" lIns="0" tIns="31459" rIns="0" bIns="0" rtlCol="0">
            <a:spAutoFit/>
          </a:bodyPr>
          <a:lstStyle/>
          <a:p>
            <a:pPr marL="25168">
              <a:spcBef>
                <a:spcPts val="248"/>
              </a:spcBef>
            </a:pPr>
            <a:r>
              <a:rPr sz="1090" spc="20" dirty="0">
                <a:latin typeface="Arial"/>
                <a:cs typeface="Arial"/>
              </a:rPr>
              <a:t>5</a:t>
            </a:r>
            <a:endParaRPr sz="1090" dirty="0">
              <a:latin typeface="Arial"/>
              <a:cs typeface="Arial"/>
            </a:endParaRPr>
          </a:p>
        </p:txBody>
      </p:sp>
      <p:sp>
        <p:nvSpPr>
          <p:cNvPr id="15" name="object 15"/>
          <p:cNvSpPr txBox="1"/>
          <p:nvPr/>
        </p:nvSpPr>
        <p:spPr>
          <a:xfrm>
            <a:off x="4255450" y="6495273"/>
            <a:ext cx="211403" cy="199504"/>
          </a:xfrm>
          <a:prstGeom prst="rect">
            <a:avLst/>
          </a:prstGeom>
        </p:spPr>
        <p:txBody>
          <a:bodyPr vert="horz" wrap="square" lIns="0" tIns="31459" rIns="0" bIns="0" rtlCol="0">
            <a:spAutoFit/>
          </a:bodyPr>
          <a:lstStyle/>
          <a:p>
            <a:pPr marL="25168">
              <a:spcBef>
                <a:spcPts val="248"/>
              </a:spcBef>
            </a:pPr>
            <a:r>
              <a:rPr sz="1090" spc="20" dirty="0">
                <a:latin typeface="Arial"/>
                <a:cs typeface="Arial"/>
              </a:rPr>
              <a:t>10</a:t>
            </a:r>
            <a:endParaRPr sz="1090">
              <a:latin typeface="Arial"/>
              <a:cs typeface="Arial"/>
            </a:endParaRPr>
          </a:p>
        </p:txBody>
      </p:sp>
      <p:sp>
        <p:nvSpPr>
          <p:cNvPr id="16" name="object 16"/>
          <p:cNvSpPr txBox="1"/>
          <p:nvPr/>
        </p:nvSpPr>
        <p:spPr>
          <a:xfrm>
            <a:off x="5427537" y="6495273"/>
            <a:ext cx="211403" cy="199504"/>
          </a:xfrm>
          <a:prstGeom prst="rect">
            <a:avLst/>
          </a:prstGeom>
        </p:spPr>
        <p:txBody>
          <a:bodyPr vert="horz" wrap="square" lIns="0" tIns="31459" rIns="0" bIns="0" rtlCol="0">
            <a:spAutoFit/>
          </a:bodyPr>
          <a:lstStyle/>
          <a:p>
            <a:pPr marL="25168">
              <a:spcBef>
                <a:spcPts val="248"/>
              </a:spcBef>
            </a:pPr>
            <a:r>
              <a:rPr sz="1090" spc="20" dirty="0">
                <a:latin typeface="Arial"/>
                <a:cs typeface="Arial"/>
              </a:rPr>
              <a:t>15</a:t>
            </a:r>
            <a:endParaRPr sz="1090">
              <a:latin typeface="Arial"/>
              <a:cs typeface="Arial"/>
            </a:endParaRPr>
          </a:p>
        </p:txBody>
      </p:sp>
      <p:sp>
        <p:nvSpPr>
          <p:cNvPr id="17" name="object 17"/>
          <p:cNvSpPr txBox="1"/>
          <p:nvPr/>
        </p:nvSpPr>
        <p:spPr>
          <a:xfrm>
            <a:off x="6599743" y="6495273"/>
            <a:ext cx="211403" cy="199504"/>
          </a:xfrm>
          <a:prstGeom prst="rect">
            <a:avLst/>
          </a:prstGeom>
        </p:spPr>
        <p:txBody>
          <a:bodyPr vert="horz" wrap="square" lIns="0" tIns="31459" rIns="0" bIns="0" rtlCol="0">
            <a:spAutoFit/>
          </a:bodyPr>
          <a:lstStyle/>
          <a:p>
            <a:pPr marL="25168">
              <a:spcBef>
                <a:spcPts val="248"/>
              </a:spcBef>
            </a:pPr>
            <a:r>
              <a:rPr sz="1090" spc="20" dirty="0">
                <a:latin typeface="Arial"/>
                <a:cs typeface="Arial"/>
              </a:rPr>
              <a:t>20</a:t>
            </a:r>
            <a:endParaRPr sz="1090">
              <a:latin typeface="Arial"/>
              <a:cs typeface="Arial"/>
            </a:endParaRPr>
          </a:p>
        </p:txBody>
      </p:sp>
      <p:sp>
        <p:nvSpPr>
          <p:cNvPr id="18" name="object 18"/>
          <p:cNvSpPr txBox="1"/>
          <p:nvPr/>
        </p:nvSpPr>
        <p:spPr>
          <a:xfrm>
            <a:off x="7771831" y="6495273"/>
            <a:ext cx="211403" cy="199504"/>
          </a:xfrm>
          <a:prstGeom prst="rect">
            <a:avLst/>
          </a:prstGeom>
        </p:spPr>
        <p:txBody>
          <a:bodyPr vert="horz" wrap="square" lIns="0" tIns="31459" rIns="0" bIns="0" rtlCol="0">
            <a:spAutoFit/>
          </a:bodyPr>
          <a:lstStyle/>
          <a:p>
            <a:pPr marL="25168">
              <a:spcBef>
                <a:spcPts val="248"/>
              </a:spcBef>
            </a:pPr>
            <a:r>
              <a:rPr sz="1090" spc="20" dirty="0">
                <a:latin typeface="Arial"/>
                <a:cs typeface="Arial"/>
              </a:rPr>
              <a:t>25</a:t>
            </a:r>
            <a:endParaRPr sz="1090">
              <a:latin typeface="Arial"/>
              <a:cs typeface="Arial"/>
            </a:endParaRPr>
          </a:p>
        </p:txBody>
      </p:sp>
      <p:sp>
        <p:nvSpPr>
          <p:cNvPr id="19" name="object 19"/>
          <p:cNvSpPr/>
          <p:nvPr/>
        </p:nvSpPr>
        <p:spPr>
          <a:xfrm>
            <a:off x="7197530" y="5225155"/>
            <a:ext cx="260478" cy="0"/>
          </a:xfrm>
          <a:custGeom>
            <a:avLst/>
            <a:gdLst/>
            <a:ahLst/>
            <a:cxnLst/>
            <a:rect l="l" t="t" r="r" b="b"/>
            <a:pathLst>
              <a:path w="131445">
                <a:moveTo>
                  <a:pt x="0" y="0"/>
                </a:moveTo>
                <a:lnTo>
                  <a:pt x="131262" y="0"/>
                </a:lnTo>
              </a:path>
            </a:pathLst>
          </a:custGeom>
          <a:ln w="5043">
            <a:solidFill>
              <a:srgbClr val="215487"/>
            </a:solidFill>
          </a:ln>
        </p:spPr>
        <p:txBody>
          <a:bodyPr wrap="square" lIns="0" tIns="0" rIns="0" bIns="0" rtlCol="0"/>
          <a:lstStyle/>
          <a:p>
            <a:endParaRPr sz="3567"/>
          </a:p>
        </p:txBody>
      </p:sp>
      <p:sp>
        <p:nvSpPr>
          <p:cNvPr id="20" name="object 20"/>
          <p:cNvSpPr/>
          <p:nvPr/>
        </p:nvSpPr>
        <p:spPr>
          <a:xfrm>
            <a:off x="7197530" y="5398565"/>
            <a:ext cx="260478" cy="0"/>
          </a:xfrm>
          <a:custGeom>
            <a:avLst/>
            <a:gdLst/>
            <a:ahLst/>
            <a:cxnLst/>
            <a:rect l="l" t="t" r="r" b="b"/>
            <a:pathLst>
              <a:path w="131445">
                <a:moveTo>
                  <a:pt x="0" y="0"/>
                </a:moveTo>
                <a:lnTo>
                  <a:pt x="131262" y="0"/>
                </a:lnTo>
              </a:path>
            </a:pathLst>
          </a:custGeom>
          <a:ln w="8690">
            <a:solidFill>
              <a:srgbClr val="548721"/>
            </a:solidFill>
            <a:prstDash val="dash"/>
          </a:ln>
        </p:spPr>
        <p:txBody>
          <a:bodyPr wrap="square" lIns="0" tIns="0" rIns="0" bIns="0" rtlCol="0"/>
          <a:lstStyle/>
          <a:p>
            <a:endParaRPr sz="3567"/>
          </a:p>
        </p:txBody>
      </p:sp>
      <p:sp>
        <p:nvSpPr>
          <p:cNvPr id="21" name="object 21"/>
          <p:cNvSpPr/>
          <p:nvPr/>
        </p:nvSpPr>
        <p:spPr>
          <a:xfrm>
            <a:off x="7197530" y="5571976"/>
            <a:ext cx="260478" cy="0"/>
          </a:xfrm>
          <a:custGeom>
            <a:avLst/>
            <a:gdLst/>
            <a:ahLst/>
            <a:cxnLst/>
            <a:rect l="l" t="t" r="r" b="b"/>
            <a:pathLst>
              <a:path w="131445">
                <a:moveTo>
                  <a:pt x="0" y="0"/>
                </a:moveTo>
                <a:lnTo>
                  <a:pt x="131262" y="0"/>
                </a:lnTo>
              </a:path>
            </a:pathLst>
          </a:custGeom>
          <a:ln w="12275">
            <a:solidFill>
              <a:srgbClr val="872154"/>
            </a:solidFill>
            <a:prstDash val="dot"/>
          </a:ln>
        </p:spPr>
        <p:txBody>
          <a:bodyPr wrap="square" lIns="0" tIns="0" rIns="0" bIns="0" rtlCol="0"/>
          <a:lstStyle/>
          <a:p>
            <a:endParaRPr sz="3567"/>
          </a:p>
        </p:txBody>
      </p:sp>
      <p:sp>
        <p:nvSpPr>
          <p:cNvPr id="22" name="object 22"/>
          <p:cNvSpPr txBox="1"/>
          <p:nvPr/>
        </p:nvSpPr>
        <p:spPr>
          <a:xfrm>
            <a:off x="6705236" y="4878335"/>
            <a:ext cx="1390475" cy="796299"/>
          </a:xfrm>
          <a:prstGeom prst="rect">
            <a:avLst/>
          </a:prstGeom>
          <a:ln w="4557">
            <a:solidFill>
              <a:srgbClr val="000000"/>
            </a:solidFill>
          </a:ln>
        </p:spPr>
        <p:txBody>
          <a:bodyPr vert="horz" wrap="square" lIns="0" tIns="35234" rIns="0" bIns="0" rtlCol="0">
            <a:spAutoFit/>
          </a:bodyPr>
          <a:lstStyle/>
          <a:p>
            <a:pPr algn="ctr">
              <a:spcBef>
                <a:spcPts val="277"/>
              </a:spcBef>
            </a:pPr>
            <a:r>
              <a:rPr sz="1090" spc="20" dirty="0">
                <a:latin typeface="Arial"/>
                <a:cs typeface="Arial"/>
              </a:rPr>
              <a:t>Degrees of</a:t>
            </a:r>
            <a:r>
              <a:rPr sz="1090" spc="-79" dirty="0">
                <a:latin typeface="Arial"/>
                <a:cs typeface="Arial"/>
              </a:rPr>
              <a:t> </a:t>
            </a:r>
            <a:r>
              <a:rPr sz="1090" spc="20" dirty="0">
                <a:latin typeface="Arial"/>
                <a:cs typeface="Arial"/>
              </a:rPr>
              <a:t>Freedom</a:t>
            </a:r>
            <a:endParaRPr sz="1090" dirty="0">
              <a:latin typeface="Arial"/>
              <a:cs typeface="Arial"/>
            </a:endParaRPr>
          </a:p>
          <a:p>
            <a:pPr marL="882122">
              <a:spcBef>
                <a:spcPts val="464"/>
              </a:spcBef>
            </a:pPr>
            <a:r>
              <a:rPr sz="1090" spc="20" dirty="0">
                <a:latin typeface="Arial"/>
                <a:cs typeface="Arial"/>
              </a:rPr>
              <a:t>2</a:t>
            </a:r>
            <a:endParaRPr sz="1090" dirty="0">
              <a:latin typeface="Arial"/>
              <a:cs typeface="Arial"/>
            </a:endParaRPr>
          </a:p>
          <a:p>
            <a:pPr marL="64175" algn="ctr">
              <a:spcBef>
                <a:spcPts val="50"/>
              </a:spcBef>
              <a:tabLst>
                <a:tab pos="454275" algn="l"/>
              </a:tabLst>
            </a:pPr>
            <a:r>
              <a:rPr sz="1090" spc="10" dirty="0">
                <a:latin typeface="Arial"/>
                <a:cs typeface="Arial"/>
              </a:rPr>
              <a:t> 	</a:t>
            </a:r>
            <a:r>
              <a:rPr sz="1090" spc="20" dirty="0">
                <a:latin typeface="Arial"/>
                <a:cs typeface="Arial"/>
              </a:rPr>
              <a:t>4</a:t>
            </a:r>
            <a:endParaRPr sz="1090" dirty="0">
              <a:latin typeface="Arial"/>
              <a:cs typeface="Arial"/>
            </a:endParaRPr>
          </a:p>
          <a:p>
            <a:pPr marL="64175" algn="ctr">
              <a:spcBef>
                <a:spcPts val="59"/>
              </a:spcBef>
              <a:tabLst>
                <a:tab pos="454275" algn="l"/>
              </a:tabLst>
            </a:pPr>
            <a:r>
              <a:rPr sz="1090" spc="10" dirty="0">
                <a:latin typeface="Arial"/>
                <a:cs typeface="Arial"/>
              </a:rPr>
              <a:t> 	</a:t>
            </a:r>
            <a:r>
              <a:rPr sz="1090" spc="20" dirty="0">
                <a:latin typeface="Arial"/>
                <a:cs typeface="Arial"/>
              </a:rPr>
              <a:t>9</a:t>
            </a:r>
            <a:endParaRPr sz="1090" dirty="0">
              <a:latin typeface="Arial"/>
              <a:cs typeface="Arial"/>
            </a:endParaRPr>
          </a:p>
        </p:txBody>
      </p:sp>
      <p:cxnSp>
        <p:nvCxnSpPr>
          <p:cNvPr id="33" name="Straight Arrow Connector 32"/>
          <p:cNvCxnSpPr/>
          <p:nvPr/>
        </p:nvCxnSpPr>
        <p:spPr>
          <a:xfrm flipV="1">
            <a:off x="5638940" y="1767983"/>
            <a:ext cx="1363071" cy="3423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6948479" y="1547914"/>
            <a:ext cx="2318560" cy="641458"/>
          </a:xfrm>
          <a:prstGeom prst="rect">
            <a:avLst/>
          </a:prstGeom>
          <a:noFill/>
        </p:spPr>
        <p:txBody>
          <a:bodyPr wrap="square" rtlCol="0">
            <a:spAutoFit/>
          </a:bodyPr>
          <a:lstStyle/>
          <a:p>
            <a:r>
              <a:rPr lang="en-US" sz="1784" dirty="0"/>
              <a:t># of levels of the </a:t>
            </a:r>
            <a:r>
              <a:rPr lang="en-US" sz="1784" u="sng" dirty="0"/>
              <a:t>one</a:t>
            </a:r>
            <a:r>
              <a:rPr lang="en-US" sz="1784" dirty="0"/>
              <a:t> categorical variable</a:t>
            </a:r>
            <a:endParaRPr lang="en-US" sz="1784" dirty="0"/>
          </a:p>
        </p:txBody>
      </p:sp>
      <p:cxnSp>
        <p:nvCxnSpPr>
          <p:cNvPr id="37" name="Straight Arrow Connector 36"/>
          <p:cNvCxnSpPr/>
          <p:nvPr/>
        </p:nvCxnSpPr>
        <p:spPr>
          <a:xfrm flipH="1">
            <a:off x="6705235" y="2753737"/>
            <a:ext cx="296776" cy="5619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8449944" y="2811211"/>
            <a:ext cx="330884" cy="4469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4770679" y="3243096"/>
            <a:ext cx="2426851" cy="946478"/>
          </a:xfrm>
          <a:prstGeom prst="rect">
            <a:avLst/>
          </a:prstGeom>
          <a:noFill/>
        </p:spPr>
        <p:txBody>
          <a:bodyPr wrap="square" rtlCol="0">
            <a:spAutoFit/>
          </a:bodyPr>
          <a:lstStyle/>
          <a:p>
            <a:r>
              <a:rPr lang="en-US" sz="1784" dirty="0"/>
              <a:t># of levels of categorical variable 1 (or </a:t>
            </a:r>
            <a:r>
              <a:rPr lang="en-US" sz="1982" b="1" u="sng" dirty="0"/>
              <a:t>R</a:t>
            </a:r>
            <a:r>
              <a:rPr lang="en-US" sz="1784" dirty="0"/>
              <a:t>ows in the counts table)</a:t>
            </a:r>
            <a:endParaRPr lang="en-US" sz="1784" dirty="0"/>
          </a:p>
        </p:txBody>
      </p:sp>
      <p:sp>
        <p:nvSpPr>
          <p:cNvPr id="43" name="TextBox 42"/>
          <p:cNvSpPr txBox="1"/>
          <p:nvPr/>
        </p:nvSpPr>
        <p:spPr>
          <a:xfrm>
            <a:off x="7684104" y="3238691"/>
            <a:ext cx="2895964" cy="1221040"/>
          </a:xfrm>
          <a:prstGeom prst="rect">
            <a:avLst/>
          </a:prstGeom>
          <a:noFill/>
        </p:spPr>
        <p:txBody>
          <a:bodyPr wrap="square" rtlCol="0">
            <a:spAutoFit/>
          </a:bodyPr>
          <a:lstStyle/>
          <a:p>
            <a:r>
              <a:rPr lang="en-US" sz="1784" dirty="0"/>
              <a:t># of levels of categorical variable 2 (or </a:t>
            </a:r>
            <a:r>
              <a:rPr lang="en-US" sz="1982" b="1" u="sng" dirty="0"/>
              <a:t>C</a:t>
            </a:r>
            <a:r>
              <a:rPr lang="en-US" sz="1784" dirty="0"/>
              <a:t>olumns in the counts table)</a:t>
            </a:r>
          </a:p>
          <a:p>
            <a:endParaRPr lang="en-US" sz="1784" dirty="0"/>
          </a:p>
        </p:txBody>
      </p:sp>
    </p:spTree>
    <p:extLst>
      <p:ext uri="{BB962C8B-B14F-4D97-AF65-F5344CB8AC3E}">
        <p14:creationId xmlns:p14="http://schemas.microsoft.com/office/powerpoint/2010/main" val="2957190923"/>
      </p:ext>
    </p:extLst>
  </p:cSld>
  <p:clrMapOvr>
    <a:masterClrMapping/>
  </p:clrMapOvr>
  <p:transition>
    <p:cut/>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5642" y="375385"/>
            <a:ext cx="5043638" cy="2862322"/>
          </a:xfrm>
          <a:prstGeom prst="rect">
            <a:avLst/>
          </a:prstGeom>
          <a:noFill/>
        </p:spPr>
        <p:txBody>
          <a:bodyPr wrap="square" rtlCol="0">
            <a:spAutoFit/>
          </a:bodyPr>
          <a:lstStyle/>
          <a:p>
            <a:r>
              <a:rPr lang="en-US" sz="6000" b="1" dirty="0" smtClean="0"/>
              <a:t>Figuring out which test to use.</a:t>
            </a:r>
            <a:endParaRPr lang="en-US" sz="6000" b="1" dirty="0"/>
          </a:p>
        </p:txBody>
      </p:sp>
      <p:pic>
        <p:nvPicPr>
          <p:cNvPr id="55298" name="Picture 2" descr="Aries Dice in Gray Scale Photograph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1176" y="2733575"/>
            <a:ext cx="4994609" cy="3329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6376324"/>
      </p:ext>
    </p:extLst>
  </p:cSld>
  <p:clrMapOvr>
    <a:masterClrMapping/>
  </p:clrMapOvr>
  <p:transition>
    <p:cut/>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400404" y="114811"/>
            <a:ext cx="3070371" cy="354523"/>
          </a:xfrm>
          <a:prstGeom prst="rect">
            <a:avLst/>
          </a:prstGeom>
        </p:spPr>
        <p:txBody>
          <a:bodyPr vert="horz" wrap="square" lIns="0" tIns="33975" rIns="0" bIns="0" rtlCol="0">
            <a:spAutoFit/>
          </a:bodyPr>
          <a:lstStyle/>
          <a:p>
            <a:pPr marL="25168">
              <a:spcBef>
                <a:spcPts val="268"/>
              </a:spcBef>
            </a:pPr>
            <a:r>
              <a:rPr sz="2081" spc="-10" dirty="0">
                <a:solidFill>
                  <a:srgbClr val="FFFFFF"/>
                </a:solidFill>
                <a:latin typeface="Noto Sans CJK JP Regular"/>
                <a:cs typeface="Noto Sans CJK JP Regular"/>
              </a:rPr>
              <a:t>Achieving </a:t>
            </a:r>
            <a:r>
              <a:rPr sz="2081" spc="-20" dirty="0">
                <a:solidFill>
                  <a:srgbClr val="FFFFFF"/>
                </a:solidFill>
                <a:latin typeface="Noto Sans CJK JP Regular"/>
                <a:cs typeface="Noto Sans CJK JP Regular"/>
              </a:rPr>
              <a:t>desired</a:t>
            </a:r>
            <a:r>
              <a:rPr sz="2081" spc="198" dirty="0">
                <a:solidFill>
                  <a:srgbClr val="FFFFFF"/>
                </a:solidFill>
                <a:latin typeface="Noto Sans CJK JP Regular"/>
                <a:cs typeface="Noto Sans CJK JP Regular"/>
              </a:rPr>
              <a:t> </a:t>
            </a:r>
            <a:r>
              <a:rPr sz="2081" spc="-40" dirty="0">
                <a:solidFill>
                  <a:srgbClr val="FFFFFF"/>
                </a:solidFill>
                <a:latin typeface="Noto Sans CJK JP Regular"/>
                <a:cs typeface="Noto Sans CJK JP Regular"/>
              </a:rPr>
              <a:t>power</a:t>
            </a:r>
            <a:endParaRPr sz="2081">
              <a:latin typeface="Noto Sans CJK JP Regular"/>
              <a:cs typeface="Noto Sans CJK JP Regular"/>
            </a:endParaRPr>
          </a:p>
        </p:txBody>
      </p:sp>
      <p:sp>
        <p:nvSpPr>
          <p:cNvPr id="6" name="object 2"/>
          <p:cNvSpPr txBox="1"/>
          <p:nvPr/>
        </p:nvSpPr>
        <p:spPr>
          <a:xfrm>
            <a:off x="336884" y="318110"/>
            <a:ext cx="11656194" cy="355845"/>
          </a:xfrm>
          <a:prstGeom prst="rect">
            <a:avLst/>
          </a:prstGeom>
          <a:solidFill>
            <a:srgbClr val="9AB8CE"/>
          </a:solidFill>
        </p:spPr>
        <p:txBody>
          <a:bodyPr vert="horz" wrap="square" lIns="0" tIns="50334" rIns="0" bIns="0" rtlCol="0">
            <a:spAutoFit/>
          </a:bodyPr>
          <a:lstStyle/>
          <a:p>
            <a:pPr marL="118288">
              <a:spcBef>
                <a:spcPts val="396"/>
              </a:spcBef>
            </a:pPr>
            <a:r>
              <a:rPr sz="1982" dirty="0">
                <a:solidFill>
                  <a:srgbClr val="1A2E3D"/>
                </a:solidFill>
                <a:latin typeface="Arial"/>
                <a:cs typeface="Arial"/>
              </a:rPr>
              <a:t>Clicker</a:t>
            </a:r>
            <a:r>
              <a:rPr sz="1982" spc="-10" dirty="0">
                <a:solidFill>
                  <a:srgbClr val="1A2E3D"/>
                </a:solidFill>
                <a:latin typeface="Arial"/>
                <a:cs typeface="Arial"/>
              </a:rPr>
              <a:t> </a:t>
            </a:r>
            <a:r>
              <a:rPr sz="1982" spc="10" dirty="0">
                <a:solidFill>
                  <a:srgbClr val="1A2E3D"/>
                </a:solidFill>
                <a:latin typeface="Arial"/>
                <a:cs typeface="Arial"/>
              </a:rPr>
              <a:t>question</a:t>
            </a:r>
            <a:endParaRPr sz="1982">
              <a:latin typeface="Arial"/>
              <a:cs typeface="Arial"/>
            </a:endParaRPr>
          </a:p>
        </p:txBody>
      </p:sp>
      <p:sp>
        <p:nvSpPr>
          <p:cNvPr id="7" name="object 3"/>
          <p:cNvSpPr txBox="1">
            <a:spLocks noGrp="1"/>
          </p:cNvSpPr>
          <p:nvPr>
            <p:ph type="title"/>
          </p:nvPr>
        </p:nvSpPr>
        <p:spPr>
          <a:xfrm>
            <a:off x="336884" y="798251"/>
            <a:ext cx="11656194" cy="1354921"/>
          </a:xfrm>
          <a:prstGeom prst="rect">
            <a:avLst/>
          </a:prstGeom>
          <a:solidFill>
            <a:srgbClr val="D6E2EB"/>
          </a:solidFill>
        </p:spPr>
        <p:txBody>
          <a:bodyPr vert="horz" wrap="square" lIns="0" tIns="61657" rIns="0" bIns="0" rtlCol="0" anchor="ctr">
            <a:spAutoFit/>
          </a:bodyPr>
          <a:lstStyle/>
          <a:p>
            <a:pPr marL="118288" marR="184982">
              <a:lnSpc>
                <a:spcPct val="100000"/>
              </a:lnSpc>
              <a:spcBef>
                <a:spcPts val="484"/>
              </a:spcBef>
            </a:pPr>
            <a:r>
              <a:rPr lang="en-US" sz="2800" dirty="0"/>
              <a:t>Fortune magazine collected the zodiac signs of 256 </a:t>
            </a:r>
            <a:r>
              <a:rPr lang="en-US" sz="2800" dirty="0" smtClean="0"/>
              <a:t>CEOs </a:t>
            </a:r>
            <a:r>
              <a:rPr lang="en-US" sz="2800" dirty="0"/>
              <a:t>of the largest 400 companies. </a:t>
            </a:r>
            <a:r>
              <a:rPr lang="en-US" sz="2800" dirty="0" smtClean="0"/>
              <a:t>We are interested to know if you are equally likely to be a CEO for all zodiac signs. What test would we use?</a:t>
            </a:r>
            <a:endParaRPr sz="1400" dirty="0">
              <a:latin typeface="Times New Roman"/>
              <a:cs typeface="Times New Roman"/>
            </a:endParaRPr>
          </a:p>
        </p:txBody>
      </p:sp>
      <p:sp>
        <p:nvSpPr>
          <p:cNvPr id="8" name="TextBox 7"/>
          <p:cNvSpPr txBox="1"/>
          <p:nvPr/>
        </p:nvSpPr>
        <p:spPr>
          <a:xfrm>
            <a:off x="481263" y="2387066"/>
            <a:ext cx="8191099" cy="2246769"/>
          </a:xfrm>
          <a:prstGeom prst="rect">
            <a:avLst/>
          </a:prstGeom>
          <a:noFill/>
        </p:spPr>
        <p:txBody>
          <a:bodyPr wrap="square" rtlCol="0">
            <a:spAutoFit/>
          </a:bodyPr>
          <a:lstStyle/>
          <a:p>
            <a:pPr marL="342900" indent="-342900">
              <a:buFont typeface="+mj-lt"/>
              <a:buAutoNum type="alphaLcParenR"/>
            </a:pPr>
            <a:r>
              <a:rPr lang="en-US" sz="2800" dirty="0" smtClean="0"/>
              <a:t>ANOVA</a:t>
            </a:r>
          </a:p>
          <a:p>
            <a:pPr marL="342900" indent="-342900">
              <a:buFont typeface="+mj-lt"/>
              <a:buAutoNum type="alphaLcParenR"/>
            </a:pPr>
            <a:r>
              <a:rPr lang="en-US" sz="2800" dirty="0" smtClean="0"/>
              <a:t>Single Proportion Hypothesis Test</a:t>
            </a:r>
          </a:p>
          <a:p>
            <a:pPr marL="342900" indent="-342900">
              <a:buFont typeface="+mj-lt"/>
              <a:buAutoNum type="alphaLcParenR"/>
            </a:pPr>
            <a:r>
              <a:rPr lang="en-US" sz="2800" dirty="0" smtClean="0"/>
              <a:t>Two Proportion Hypothesis Test</a:t>
            </a:r>
          </a:p>
          <a:p>
            <a:pPr marL="342900" indent="-342900">
              <a:buFont typeface="+mj-lt"/>
              <a:buAutoNum type="alphaLcParenR"/>
            </a:pPr>
            <a:r>
              <a:rPr lang="en-US" sz="2800" dirty="0" smtClean="0"/>
              <a:t>Chi-Squared Goodness of Fit Test</a:t>
            </a:r>
          </a:p>
          <a:p>
            <a:pPr marL="342900" indent="-342900">
              <a:buFont typeface="+mj-lt"/>
              <a:buAutoNum type="alphaLcParenR"/>
            </a:pPr>
            <a:r>
              <a:rPr lang="en-US" sz="2800" dirty="0" smtClean="0"/>
              <a:t>Chi-Squared Independence Test</a:t>
            </a:r>
            <a:endParaRPr lang="en-US" sz="2800" dirty="0"/>
          </a:p>
        </p:txBody>
      </p:sp>
    </p:spTree>
    <p:extLst>
      <p:ext uri="{BB962C8B-B14F-4D97-AF65-F5344CB8AC3E}">
        <p14:creationId xmlns:p14="http://schemas.microsoft.com/office/powerpoint/2010/main" val="3328698666"/>
      </p:ext>
    </p:extLst>
  </p:cSld>
  <p:clrMapOvr>
    <a:masterClrMapping/>
  </p:clrMapOvr>
  <p:transition>
    <p:cut/>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400404" y="114811"/>
            <a:ext cx="3070371" cy="354523"/>
          </a:xfrm>
          <a:prstGeom prst="rect">
            <a:avLst/>
          </a:prstGeom>
        </p:spPr>
        <p:txBody>
          <a:bodyPr vert="horz" wrap="square" lIns="0" tIns="33975" rIns="0" bIns="0" rtlCol="0">
            <a:spAutoFit/>
          </a:bodyPr>
          <a:lstStyle/>
          <a:p>
            <a:pPr marL="25168">
              <a:spcBef>
                <a:spcPts val="268"/>
              </a:spcBef>
            </a:pPr>
            <a:r>
              <a:rPr sz="2081" spc="-10" dirty="0">
                <a:solidFill>
                  <a:srgbClr val="FFFFFF"/>
                </a:solidFill>
                <a:latin typeface="Noto Sans CJK JP Regular"/>
                <a:cs typeface="Noto Sans CJK JP Regular"/>
              </a:rPr>
              <a:t>Achieving </a:t>
            </a:r>
            <a:r>
              <a:rPr sz="2081" spc="-20" dirty="0">
                <a:solidFill>
                  <a:srgbClr val="FFFFFF"/>
                </a:solidFill>
                <a:latin typeface="Noto Sans CJK JP Regular"/>
                <a:cs typeface="Noto Sans CJK JP Regular"/>
              </a:rPr>
              <a:t>desired</a:t>
            </a:r>
            <a:r>
              <a:rPr sz="2081" spc="198" dirty="0">
                <a:solidFill>
                  <a:srgbClr val="FFFFFF"/>
                </a:solidFill>
                <a:latin typeface="Noto Sans CJK JP Regular"/>
                <a:cs typeface="Noto Sans CJK JP Regular"/>
              </a:rPr>
              <a:t> </a:t>
            </a:r>
            <a:r>
              <a:rPr sz="2081" spc="-40" dirty="0">
                <a:solidFill>
                  <a:srgbClr val="FFFFFF"/>
                </a:solidFill>
                <a:latin typeface="Noto Sans CJK JP Regular"/>
                <a:cs typeface="Noto Sans CJK JP Regular"/>
              </a:rPr>
              <a:t>power</a:t>
            </a:r>
            <a:endParaRPr sz="2081">
              <a:latin typeface="Noto Sans CJK JP Regular"/>
              <a:cs typeface="Noto Sans CJK JP Regular"/>
            </a:endParaRPr>
          </a:p>
        </p:txBody>
      </p:sp>
      <p:sp>
        <p:nvSpPr>
          <p:cNvPr id="6" name="object 2"/>
          <p:cNvSpPr txBox="1"/>
          <p:nvPr/>
        </p:nvSpPr>
        <p:spPr>
          <a:xfrm>
            <a:off x="336884" y="318110"/>
            <a:ext cx="11656194" cy="355845"/>
          </a:xfrm>
          <a:prstGeom prst="rect">
            <a:avLst/>
          </a:prstGeom>
          <a:solidFill>
            <a:srgbClr val="9AB8CE"/>
          </a:solidFill>
        </p:spPr>
        <p:txBody>
          <a:bodyPr vert="horz" wrap="square" lIns="0" tIns="50334" rIns="0" bIns="0" rtlCol="0">
            <a:spAutoFit/>
          </a:bodyPr>
          <a:lstStyle/>
          <a:p>
            <a:pPr marL="118288">
              <a:spcBef>
                <a:spcPts val="396"/>
              </a:spcBef>
            </a:pPr>
            <a:r>
              <a:rPr sz="1982" dirty="0">
                <a:solidFill>
                  <a:srgbClr val="1A2E3D"/>
                </a:solidFill>
                <a:latin typeface="Arial"/>
                <a:cs typeface="Arial"/>
              </a:rPr>
              <a:t>Clicker</a:t>
            </a:r>
            <a:r>
              <a:rPr sz="1982" spc="-10" dirty="0">
                <a:solidFill>
                  <a:srgbClr val="1A2E3D"/>
                </a:solidFill>
                <a:latin typeface="Arial"/>
                <a:cs typeface="Arial"/>
              </a:rPr>
              <a:t> </a:t>
            </a:r>
            <a:r>
              <a:rPr sz="1982" spc="10" dirty="0">
                <a:solidFill>
                  <a:srgbClr val="1A2E3D"/>
                </a:solidFill>
                <a:latin typeface="Arial"/>
                <a:cs typeface="Arial"/>
              </a:rPr>
              <a:t>question</a:t>
            </a:r>
            <a:endParaRPr sz="1982">
              <a:latin typeface="Arial"/>
              <a:cs typeface="Arial"/>
            </a:endParaRPr>
          </a:p>
        </p:txBody>
      </p:sp>
      <p:sp>
        <p:nvSpPr>
          <p:cNvPr id="7" name="object 3"/>
          <p:cNvSpPr txBox="1">
            <a:spLocks noGrp="1"/>
          </p:cNvSpPr>
          <p:nvPr>
            <p:ph type="title"/>
          </p:nvPr>
        </p:nvSpPr>
        <p:spPr>
          <a:xfrm>
            <a:off x="336884" y="798251"/>
            <a:ext cx="11656194" cy="1354921"/>
          </a:xfrm>
          <a:prstGeom prst="rect">
            <a:avLst/>
          </a:prstGeom>
          <a:solidFill>
            <a:srgbClr val="D6E2EB"/>
          </a:solidFill>
        </p:spPr>
        <p:txBody>
          <a:bodyPr vert="horz" wrap="square" lIns="0" tIns="61657" rIns="0" bIns="0" rtlCol="0" anchor="ctr">
            <a:spAutoFit/>
          </a:bodyPr>
          <a:lstStyle/>
          <a:p>
            <a:pPr marL="118288" marR="184982">
              <a:lnSpc>
                <a:spcPct val="100000"/>
              </a:lnSpc>
              <a:spcBef>
                <a:spcPts val="484"/>
              </a:spcBef>
            </a:pPr>
            <a:r>
              <a:rPr lang="en-US" sz="2800" dirty="0"/>
              <a:t>Fortune magazine collected the </a:t>
            </a:r>
            <a:r>
              <a:rPr lang="en-US" sz="2800" dirty="0">
                <a:solidFill>
                  <a:srgbClr val="00B050"/>
                </a:solidFill>
              </a:rPr>
              <a:t>zodiac signs of 256 </a:t>
            </a:r>
            <a:r>
              <a:rPr lang="en-US" sz="2800" dirty="0" smtClean="0">
                <a:solidFill>
                  <a:srgbClr val="00B050"/>
                </a:solidFill>
              </a:rPr>
              <a:t>CEOs</a:t>
            </a:r>
            <a:r>
              <a:rPr lang="en-US" sz="2800" dirty="0" smtClean="0"/>
              <a:t> </a:t>
            </a:r>
            <a:r>
              <a:rPr lang="en-US" sz="2800" dirty="0"/>
              <a:t>of the largest 400 companies. </a:t>
            </a:r>
            <a:r>
              <a:rPr lang="en-US" sz="2800" dirty="0" smtClean="0"/>
              <a:t>We are interested to know if you are </a:t>
            </a:r>
            <a:r>
              <a:rPr lang="en-US" sz="2800" dirty="0" smtClean="0">
                <a:solidFill>
                  <a:srgbClr val="7030A0"/>
                </a:solidFill>
              </a:rPr>
              <a:t>equally likely to be a CEO for all zodiac signs</a:t>
            </a:r>
            <a:r>
              <a:rPr lang="en-US" sz="2800" dirty="0" smtClean="0"/>
              <a:t>. What test would we use?</a:t>
            </a:r>
            <a:endParaRPr sz="1400" dirty="0">
              <a:latin typeface="Times New Roman"/>
              <a:cs typeface="Times New Roman"/>
            </a:endParaRPr>
          </a:p>
        </p:txBody>
      </p:sp>
      <p:sp>
        <p:nvSpPr>
          <p:cNvPr id="8" name="TextBox 7"/>
          <p:cNvSpPr txBox="1"/>
          <p:nvPr/>
        </p:nvSpPr>
        <p:spPr>
          <a:xfrm>
            <a:off x="481263" y="2387066"/>
            <a:ext cx="8191099" cy="2246769"/>
          </a:xfrm>
          <a:prstGeom prst="rect">
            <a:avLst/>
          </a:prstGeom>
          <a:noFill/>
        </p:spPr>
        <p:txBody>
          <a:bodyPr wrap="square" rtlCol="0">
            <a:spAutoFit/>
          </a:bodyPr>
          <a:lstStyle/>
          <a:p>
            <a:pPr marL="342900" indent="-342900">
              <a:buFont typeface="+mj-lt"/>
              <a:buAutoNum type="alphaLcParenR"/>
            </a:pPr>
            <a:r>
              <a:rPr lang="en-US" sz="2800" dirty="0" smtClean="0"/>
              <a:t>ANOVA</a:t>
            </a:r>
          </a:p>
          <a:p>
            <a:pPr marL="342900" indent="-342900">
              <a:buFont typeface="+mj-lt"/>
              <a:buAutoNum type="alphaLcParenR"/>
            </a:pPr>
            <a:r>
              <a:rPr lang="en-US" sz="2800" dirty="0" smtClean="0"/>
              <a:t>Single Proportion Hypothesis Test</a:t>
            </a:r>
          </a:p>
          <a:p>
            <a:pPr marL="342900" indent="-342900">
              <a:buFont typeface="+mj-lt"/>
              <a:buAutoNum type="alphaLcParenR"/>
            </a:pPr>
            <a:r>
              <a:rPr lang="en-US" sz="2800" dirty="0" smtClean="0"/>
              <a:t>Two Proportion Hypothesis Test</a:t>
            </a:r>
          </a:p>
          <a:p>
            <a:pPr marL="342900" indent="-342900">
              <a:buFont typeface="+mj-lt"/>
              <a:buAutoNum type="alphaLcParenR"/>
            </a:pPr>
            <a:r>
              <a:rPr lang="en-US" sz="2800" b="1" i="1" dirty="0" smtClean="0">
                <a:solidFill>
                  <a:srgbClr val="00B050"/>
                </a:solidFill>
              </a:rPr>
              <a:t>Chi-Squared Goodness of Fit Test</a:t>
            </a:r>
          </a:p>
          <a:p>
            <a:pPr marL="342900" indent="-342900">
              <a:buFont typeface="+mj-lt"/>
              <a:buAutoNum type="alphaLcParenR"/>
            </a:pPr>
            <a:r>
              <a:rPr lang="en-US" sz="2800" dirty="0" smtClean="0"/>
              <a:t>Chi-Squared Independence Test</a:t>
            </a:r>
            <a:endParaRPr lang="en-US" sz="2800" dirty="0"/>
          </a:p>
        </p:txBody>
      </p:sp>
      <p:pic>
        <p:nvPicPr>
          <p:cNvPr id="4" name="Picture 3"/>
          <p:cNvPicPr>
            <a:picLocks noChangeAspect="1"/>
          </p:cNvPicPr>
          <p:nvPr/>
        </p:nvPicPr>
        <p:blipFill>
          <a:blip r:embed="rId2"/>
          <a:stretch>
            <a:fillRect/>
          </a:stretch>
        </p:blipFill>
        <p:spPr>
          <a:xfrm>
            <a:off x="7841981" y="2772077"/>
            <a:ext cx="3031005" cy="1707768"/>
          </a:xfrm>
          <a:prstGeom prst="rect">
            <a:avLst/>
          </a:prstGeom>
          <a:ln>
            <a:solidFill>
              <a:srgbClr val="00B050"/>
            </a:solidFill>
          </a:ln>
        </p:spPr>
      </p:pic>
      <p:sp>
        <p:nvSpPr>
          <p:cNvPr id="5" name="TextBox 4"/>
          <p:cNvSpPr txBox="1"/>
          <p:nvPr/>
        </p:nvSpPr>
        <p:spPr>
          <a:xfrm>
            <a:off x="7071483" y="4775584"/>
            <a:ext cx="4921595" cy="646331"/>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solidFill>
                  <a:srgbClr val="00B050"/>
                </a:solidFill>
              </a:rPr>
              <a:t>One Categorical Variable </a:t>
            </a:r>
            <a:r>
              <a:rPr lang="en-US" dirty="0" smtClean="0">
                <a:solidFill>
                  <a:srgbClr val="00B050"/>
                </a:solidFill>
              </a:rPr>
              <a:t>with </a:t>
            </a:r>
            <a:r>
              <a:rPr lang="en-US" b="1" dirty="0" smtClean="0">
                <a:solidFill>
                  <a:srgbClr val="00B050"/>
                </a:solidFill>
              </a:rPr>
              <a:t>&gt;2</a:t>
            </a:r>
            <a:r>
              <a:rPr lang="en-US" dirty="0" smtClean="0">
                <a:solidFill>
                  <a:srgbClr val="00B050"/>
                </a:solidFill>
              </a:rPr>
              <a:t> (12 </a:t>
            </a:r>
            <a:r>
              <a:rPr lang="en-US" b="1" dirty="0" smtClean="0">
                <a:solidFill>
                  <a:srgbClr val="00B050"/>
                </a:solidFill>
              </a:rPr>
              <a:t>levels)</a:t>
            </a:r>
          </a:p>
          <a:p>
            <a:endParaRPr lang="en-US" b="1" dirty="0">
              <a:solidFill>
                <a:srgbClr val="00B050"/>
              </a:solidFill>
            </a:endParaRPr>
          </a:p>
        </p:txBody>
      </p:sp>
      <p:sp>
        <p:nvSpPr>
          <p:cNvPr id="9" name="TextBox 8"/>
          <p:cNvSpPr txBox="1"/>
          <p:nvPr/>
        </p:nvSpPr>
        <p:spPr>
          <a:xfrm>
            <a:off x="760396" y="5592277"/>
            <a:ext cx="9625263" cy="923330"/>
          </a:xfrm>
          <a:prstGeom prst="rect">
            <a:avLst/>
          </a:prstGeom>
          <a:noFill/>
        </p:spPr>
        <p:txBody>
          <a:bodyPr wrap="square" rtlCol="0">
            <a:spAutoFit/>
          </a:bodyPr>
          <a:lstStyle/>
          <a:p>
            <a:r>
              <a:rPr lang="en-US" b="1" dirty="0" smtClean="0"/>
              <a:t>Ho</a:t>
            </a:r>
            <a:r>
              <a:rPr lang="en-US" dirty="0" smtClean="0"/>
              <a:t>: The </a:t>
            </a:r>
            <a:r>
              <a:rPr lang="en-US" dirty="0" smtClean="0">
                <a:solidFill>
                  <a:srgbClr val="00B050"/>
                </a:solidFill>
              </a:rPr>
              <a:t>CEO zodiac sign data</a:t>
            </a:r>
            <a:r>
              <a:rPr lang="en-US" dirty="0" smtClean="0"/>
              <a:t> follows </a:t>
            </a:r>
            <a:r>
              <a:rPr lang="en-US" dirty="0" smtClean="0">
                <a:solidFill>
                  <a:srgbClr val="7030A0"/>
                </a:solidFill>
              </a:rPr>
              <a:t>the distribution where all zodiac signs are equally likely</a:t>
            </a:r>
            <a:r>
              <a:rPr lang="en-US" dirty="0" smtClean="0"/>
              <a:t>.</a:t>
            </a:r>
          </a:p>
          <a:p>
            <a:r>
              <a:rPr lang="en-US" b="1" dirty="0" smtClean="0"/>
              <a:t>Ha</a:t>
            </a:r>
            <a:r>
              <a:rPr lang="en-US" dirty="0" smtClean="0"/>
              <a:t>: The </a:t>
            </a:r>
            <a:r>
              <a:rPr lang="en-US" dirty="0" smtClean="0">
                <a:solidFill>
                  <a:srgbClr val="00B050"/>
                </a:solidFill>
              </a:rPr>
              <a:t>CEO zodiac sign data </a:t>
            </a:r>
            <a:r>
              <a:rPr lang="en-US" dirty="0" smtClean="0"/>
              <a:t>doesn’t follow </a:t>
            </a:r>
            <a:r>
              <a:rPr lang="en-US" dirty="0" smtClean="0">
                <a:solidFill>
                  <a:srgbClr val="7030A0"/>
                </a:solidFill>
              </a:rPr>
              <a:t>the distribution where all zodiac signs are equally likely</a:t>
            </a:r>
            <a:r>
              <a:rPr lang="en-US" dirty="0" smtClean="0"/>
              <a:t>.</a:t>
            </a:r>
          </a:p>
          <a:p>
            <a:endParaRPr lang="en-US" dirty="0"/>
          </a:p>
        </p:txBody>
      </p:sp>
    </p:spTree>
    <p:extLst>
      <p:ext uri="{BB962C8B-B14F-4D97-AF65-F5344CB8AC3E}">
        <p14:creationId xmlns:p14="http://schemas.microsoft.com/office/powerpoint/2010/main" val="3588708599"/>
      </p:ext>
    </p:extLst>
  </p:cSld>
  <p:clrMapOvr>
    <a:masterClrMapping/>
  </p:clrMapOvr>
  <p:transition>
    <p:cut/>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5642" y="375385"/>
            <a:ext cx="5043638" cy="2862322"/>
          </a:xfrm>
          <a:prstGeom prst="rect">
            <a:avLst/>
          </a:prstGeom>
          <a:noFill/>
        </p:spPr>
        <p:txBody>
          <a:bodyPr wrap="square" rtlCol="0">
            <a:spAutoFit/>
          </a:bodyPr>
          <a:lstStyle/>
          <a:p>
            <a:r>
              <a:rPr lang="en-US" sz="6000" b="1" dirty="0" smtClean="0"/>
              <a:t>Figuring out which test to use.</a:t>
            </a:r>
            <a:endParaRPr lang="en-US" sz="6000" b="1" dirty="0"/>
          </a:p>
        </p:txBody>
      </p:sp>
      <p:pic>
        <p:nvPicPr>
          <p:cNvPr id="55298" name="Picture 2" descr="Aries Dice in Gray Scale Photograph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1176" y="2733575"/>
            <a:ext cx="4994609" cy="3329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848724"/>
      </p:ext>
    </p:extLst>
  </p:cSld>
  <p:clrMapOvr>
    <a:masterClrMapping/>
  </p:clrMapOvr>
  <p:transition>
    <p:cut/>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400404" y="114811"/>
            <a:ext cx="3070371" cy="354523"/>
          </a:xfrm>
          <a:prstGeom prst="rect">
            <a:avLst/>
          </a:prstGeom>
        </p:spPr>
        <p:txBody>
          <a:bodyPr vert="horz" wrap="square" lIns="0" tIns="33975" rIns="0" bIns="0" rtlCol="0">
            <a:spAutoFit/>
          </a:bodyPr>
          <a:lstStyle/>
          <a:p>
            <a:pPr marL="25168">
              <a:spcBef>
                <a:spcPts val="268"/>
              </a:spcBef>
            </a:pPr>
            <a:r>
              <a:rPr sz="2081" spc="-10" dirty="0">
                <a:solidFill>
                  <a:srgbClr val="FFFFFF"/>
                </a:solidFill>
                <a:latin typeface="Noto Sans CJK JP Regular"/>
                <a:cs typeface="Noto Sans CJK JP Regular"/>
              </a:rPr>
              <a:t>Achieving </a:t>
            </a:r>
            <a:r>
              <a:rPr sz="2081" spc="-20" dirty="0">
                <a:solidFill>
                  <a:srgbClr val="FFFFFF"/>
                </a:solidFill>
                <a:latin typeface="Noto Sans CJK JP Regular"/>
                <a:cs typeface="Noto Sans CJK JP Regular"/>
              </a:rPr>
              <a:t>desired</a:t>
            </a:r>
            <a:r>
              <a:rPr sz="2081" spc="198" dirty="0">
                <a:solidFill>
                  <a:srgbClr val="FFFFFF"/>
                </a:solidFill>
                <a:latin typeface="Noto Sans CJK JP Regular"/>
                <a:cs typeface="Noto Sans CJK JP Regular"/>
              </a:rPr>
              <a:t> </a:t>
            </a:r>
            <a:r>
              <a:rPr sz="2081" spc="-40" dirty="0">
                <a:solidFill>
                  <a:srgbClr val="FFFFFF"/>
                </a:solidFill>
                <a:latin typeface="Noto Sans CJK JP Regular"/>
                <a:cs typeface="Noto Sans CJK JP Regular"/>
              </a:rPr>
              <a:t>power</a:t>
            </a:r>
            <a:endParaRPr sz="2081">
              <a:latin typeface="Noto Sans CJK JP Regular"/>
              <a:cs typeface="Noto Sans CJK JP Regular"/>
            </a:endParaRPr>
          </a:p>
        </p:txBody>
      </p:sp>
      <p:sp>
        <p:nvSpPr>
          <p:cNvPr id="6" name="object 2"/>
          <p:cNvSpPr txBox="1"/>
          <p:nvPr/>
        </p:nvSpPr>
        <p:spPr>
          <a:xfrm>
            <a:off x="336884" y="318110"/>
            <a:ext cx="11656194" cy="355845"/>
          </a:xfrm>
          <a:prstGeom prst="rect">
            <a:avLst/>
          </a:prstGeom>
          <a:solidFill>
            <a:srgbClr val="9AB8CE"/>
          </a:solidFill>
        </p:spPr>
        <p:txBody>
          <a:bodyPr vert="horz" wrap="square" lIns="0" tIns="50334" rIns="0" bIns="0" rtlCol="0">
            <a:spAutoFit/>
          </a:bodyPr>
          <a:lstStyle/>
          <a:p>
            <a:pPr marL="118288">
              <a:spcBef>
                <a:spcPts val="396"/>
              </a:spcBef>
            </a:pPr>
            <a:r>
              <a:rPr sz="1982" dirty="0">
                <a:solidFill>
                  <a:srgbClr val="1A2E3D"/>
                </a:solidFill>
                <a:latin typeface="Arial"/>
                <a:cs typeface="Arial"/>
              </a:rPr>
              <a:t>Clicker</a:t>
            </a:r>
            <a:r>
              <a:rPr sz="1982" spc="-10" dirty="0">
                <a:solidFill>
                  <a:srgbClr val="1A2E3D"/>
                </a:solidFill>
                <a:latin typeface="Arial"/>
                <a:cs typeface="Arial"/>
              </a:rPr>
              <a:t> </a:t>
            </a:r>
            <a:r>
              <a:rPr sz="1982" spc="10" dirty="0">
                <a:solidFill>
                  <a:srgbClr val="1A2E3D"/>
                </a:solidFill>
                <a:latin typeface="Arial"/>
                <a:cs typeface="Arial"/>
              </a:rPr>
              <a:t>question</a:t>
            </a:r>
            <a:endParaRPr sz="1982">
              <a:latin typeface="Arial"/>
              <a:cs typeface="Arial"/>
            </a:endParaRPr>
          </a:p>
        </p:txBody>
      </p:sp>
      <p:sp>
        <p:nvSpPr>
          <p:cNvPr id="7" name="object 3"/>
          <p:cNvSpPr txBox="1">
            <a:spLocks noGrp="1"/>
          </p:cNvSpPr>
          <p:nvPr>
            <p:ph type="title"/>
          </p:nvPr>
        </p:nvSpPr>
        <p:spPr>
          <a:xfrm>
            <a:off x="336884" y="733521"/>
            <a:ext cx="11656194" cy="1785808"/>
          </a:xfrm>
          <a:prstGeom prst="rect">
            <a:avLst/>
          </a:prstGeom>
          <a:solidFill>
            <a:srgbClr val="D6E2EB"/>
          </a:solidFill>
        </p:spPr>
        <p:txBody>
          <a:bodyPr vert="horz" wrap="square" lIns="0" tIns="61657" rIns="0" bIns="0" rtlCol="0" anchor="ctr">
            <a:spAutoFit/>
          </a:bodyPr>
          <a:lstStyle/>
          <a:p>
            <a:pPr marL="118288" marR="184982">
              <a:lnSpc>
                <a:spcPct val="100000"/>
              </a:lnSpc>
              <a:spcBef>
                <a:spcPts val="484"/>
              </a:spcBef>
            </a:pPr>
            <a:r>
              <a:rPr lang="en-US" sz="2800" dirty="0"/>
              <a:t>Fortune magazine collected the zodiac signs of 256 </a:t>
            </a:r>
            <a:r>
              <a:rPr lang="en-US" sz="2800" dirty="0" smtClean="0"/>
              <a:t>CEOs </a:t>
            </a:r>
            <a:r>
              <a:rPr lang="en-US" sz="2800" dirty="0"/>
              <a:t>of the largest 400 </a:t>
            </a:r>
            <a:r>
              <a:rPr lang="en-US" sz="2800" dirty="0" smtClean="0"/>
              <a:t>companies as well as the zodiac signs for all non-CEOs. We are interested to know if there’s a difference in the proportions of Sagittarius’ and Aquarius’ that are CEOs.</a:t>
            </a:r>
            <a:endParaRPr sz="1400" dirty="0">
              <a:latin typeface="Times New Roman"/>
              <a:cs typeface="Times New Roman"/>
            </a:endParaRPr>
          </a:p>
        </p:txBody>
      </p:sp>
      <p:sp>
        <p:nvSpPr>
          <p:cNvPr id="8" name="TextBox 7"/>
          <p:cNvSpPr txBox="1"/>
          <p:nvPr/>
        </p:nvSpPr>
        <p:spPr>
          <a:xfrm>
            <a:off x="481263" y="2723950"/>
            <a:ext cx="8191099" cy="2246769"/>
          </a:xfrm>
          <a:prstGeom prst="rect">
            <a:avLst/>
          </a:prstGeom>
          <a:noFill/>
        </p:spPr>
        <p:txBody>
          <a:bodyPr wrap="square" rtlCol="0">
            <a:spAutoFit/>
          </a:bodyPr>
          <a:lstStyle/>
          <a:p>
            <a:pPr marL="342900" indent="-342900">
              <a:buFont typeface="+mj-lt"/>
              <a:buAutoNum type="alphaLcParenR"/>
            </a:pPr>
            <a:r>
              <a:rPr lang="en-US" sz="2800" dirty="0" smtClean="0"/>
              <a:t>ANOVA</a:t>
            </a:r>
          </a:p>
          <a:p>
            <a:pPr marL="342900" indent="-342900">
              <a:buFont typeface="+mj-lt"/>
              <a:buAutoNum type="alphaLcParenR"/>
            </a:pPr>
            <a:r>
              <a:rPr lang="en-US" sz="2800" dirty="0" smtClean="0"/>
              <a:t>Single Proportion Hypothesis Test</a:t>
            </a:r>
          </a:p>
          <a:p>
            <a:pPr marL="342900" indent="-342900">
              <a:buFont typeface="+mj-lt"/>
              <a:buAutoNum type="alphaLcParenR"/>
            </a:pPr>
            <a:r>
              <a:rPr lang="en-US" sz="2800" dirty="0" smtClean="0"/>
              <a:t>Two Proportion Hypothesis Test</a:t>
            </a:r>
          </a:p>
          <a:p>
            <a:pPr marL="342900" indent="-342900">
              <a:buFont typeface="+mj-lt"/>
              <a:buAutoNum type="alphaLcParenR"/>
            </a:pPr>
            <a:r>
              <a:rPr lang="en-US" sz="2800" dirty="0" smtClean="0"/>
              <a:t>Chi-Squared Goodness of Fit Test</a:t>
            </a:r>
          </a:p>
          <a:p>
            <a:pPr marL="342900" indent="-342900">
              <a:buFont typeface="+mj-lt"/>
              <a:buAutoNum type="alphaLcParenR"/>
            </a:pPr>
            <a:r>
              <a:rPr lang="en-US" sz="2800" dirty="0" smtClean="0"/>
              <a:t>Chi-Squared Independence Test</a:t>
            </a:r>
            <a:endParaRPr lang="en-US" sz="2800" dirty="0"/>
          </a:p>
        </p:txBody>
      </p:sp>
    </p:spTree>
    <p:extLst>
      <p:ext uri="{BB962C8B-B14F-4D97-AF65-F5344CB8AC3E}">
        <p14:creationId xmlns:p14="http://schemas.microsoft.com/office/powerpoint/2010/main" val="3353015284"/>
      </p:ext>
    </p:extLst>
  </p:cSld>
  <p:clrMapOvr>
    <a:masterClrMapping/>
  </p:clrMapOvr>
  <p:transition>
    <p:cut/>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400404" y="114811"/>
            <a:ext cx="3070371" cy="354523"/>
          </a:xfrm>
          <a:prstGeom prst="rect">
            <a:avLst/>
          </a:prstGeom>
        </p:spPr>
        <p:txBody>
          <a:bodyPr vert="horz" wrap="square" lIns="0" tIns="33975" rIns="0" bIns="0" rtlCol="0">
            <a:spAutoFit/>
          </a:bodyPr>
          <a:lstStyle/>
          <a:p>
            <a:pPr marL="25168">
              <a:spcBef>
                <a:spcPts val="268"/>
              </a:spcBef>
            </a:pPr>
            <a:r>
              <a:rPr sz="2081" spc="-10" dirty="0">
                <a:solidFill>
                  <a:srgbClr val="FFFFFF"/>
                </a:solidFill>
                <a:latin typeface="Noto Sans CJK JP Regular"/>
                <a:cs typeface="Noto Sans CJK JP Regular"/>
              </a:rPr>
              <a:t>Achieving </a:t>
            </a:r>
            <a:r>
              <a:rPr sz="2081" spc="-20" dirty="0">
                <a:solidFill>
                  <a:srgbClr val="FFFFFF"/>
                </a:solidFill>
                <a:latin typeface="Noto Sans CJK JP Regular"/>
                <a:cs typeface="Noto Sans CJK JP Regular"/>
              </a:rPr>
              <a:t>desired</a:t>
            </a:r>
            <a:r>
              <a:rPr sz="2081" spc="198" dirty="0">
                <a:solidFill>
                  <a:srgbClr val="FFFFFF"/>
                </a:solidFill>
                <a:latin typeface="Noto Sans CJK JP Regular"/>
                <a:cs typeface="Noto Sans CJK JP Regular"/>
              </a:rPr>
              <a:t> </a:t>
            </a:r>
            <a:r>
              <a:rPr sz="2081" spc="-40" dirty="0">
                <a:solidFill>
                  <a:srgbClr val="FFFFFF"/>
                </a:solidFill>
                <a:latin typeface="Noto Sans CJK JP Regular"/>
                <a:cs typeface="Noto Sans CJK JP Regular"/>
              </a:rPr>
              <a:t>power</a:t>
            </a:r>
            <a:endParaRPr sz="2081">
              <a:latin typeface="Noto Sans CJK JP Regular"/>
              <a:cs typeface="Noto Sans CJK JP Regular"/>
            </a:endParaRPr>
          </a:p>
        </p:txBody>
      </p:sp>
      <p:sp>
        <p:nvSpPr>
          <p:cNvPr id="6" name="object 2"/>
          <p:cNvSpPr txBox="1"/>
          <p:nvPr/>
        </p:nvSpPr>
        <p:spPr>
          <a:xfrm>
            <a:off x="336884" y="318110"/>
            <a:ext cx="11656194" cy="355845"/>
          </a:xfrm>
          <a:prstGeom prst="rect">
            <a:avLst/>
          </a:prstGeom>
          <a:solidFill>
            <a:srgbClr val="9AB8CE"/>
          </a:solidFill>
        </p:spPr>
        <p:txBody>
          <a:bodyPr vert="horz" wrap="square" lIns="0" tIns="50334" rIns="0" bIns="0" rtlCol="0">
            <a:spAutoFit/>
          </a:bodyPr>
          <a:lstStyle/>
          <a:p>
            <a:pPr marL="118288">
              <a:spcBef>
                <a:spcPts val="396"/>
              </a:spcBef>
            </a:pPr>
            <a:r>
              <a:rPr sz="1982" dirty="0">
                <a:solidFill>
                  <a:srgbClr val="1A2E3D"/>
                </a:solidFill>
                <a:latin typeface="Arial"/>
                <a:cs typeface="Arial"/>
              </a:rPr>
              <a:t>Clicker</a:t>
            </a:r>
            <a:r>
              <a:rPr sz="1982" spc="-10" dirty="0">
                <a:solidFill>
                  <a:srgbClr val="1A2E3D"/>
                </a:solidFill>
                <a:latin typeface="Arial"/>
                <a:cs typeface="Arial"/>
              </a:rPr>
              <a:t> </a:t>
            </a:r>
            <a:r>
              <a:rPr sz="1982" spc="10" dirty="0">
                <a:solidFill>
                  <a:srgbClr val="1A2E3D"/>
                </a:solidFill>
                <a:latin typeface="Arial"/>
                <a:cs typeface="Arial"/>
              </a:rPr>
              <a:t>question</a:t>
            </a:r>
            <a:endParaRPr sz="1982">
              <a:latin typeface="Arial"/>
              <a:cs typeface="Arial"/>
            </a:endParaRPr>
          </a:p>
        </p:txBody>
      </p:sp>
      <p:sp>
        <p:nvSpPr>
          <p:cNvPr id="7" name="object 3"/>
          <p:cNvSpPr txBox="1">
            <a:spLocks noGrp="1"/>
          </p:cNvSpPr>
          <p:nvPr>
            <p:ph type="title"/>
          </p:nvPr>
        </p:nvSpPr>
        <p:spPr>
          <a:xfrm>
            <a:off x="336884" y="582808"/>
            <a:ext cx="11656194" cy="1785808"/>
          </a:xfrm>
          <a:prstGeom prst="rect">
            <a:avLst/>
          </a:prstGeom>
          <a:solidFill>
            <a:srgbClr val="D6E2EB"/>
          </a:solidFill>
        </p:spPr>
        <p:txBody>
          <a:bodyPr vert="horz" wrap="square" lIns="0" tIns="61657" rIns="0" bIns="0" rtlCol="0" anchor="ctr">
            <a:spAutoFit/>
          </a:bodyPr>
          <a:lstStyle/>
          <a:p>
            <a:pPr marL="118288" marR="184982">
              <a:lnSpc>
                <a:spcPct val="100000"/>
              </a:lnSpc>
              <a:spcBef>
                <a:spcPts val="484"/>
              </a:spcBef>
            </a:pPr>
            <a:r>
              <a:rPr lang="en-US" sz="2800" dirty="0"/>
              <a:t>Fortune magazine collected the zodiac signs of 256 </a:t>
            </a:r>
            <a:r>
              <a:rPr lang="en-US" sz="2800" dirty="0" smtClean="0">
                <a:solidFill>
                  <a:srgbClr val="0070C0"/>
                </a:solidFill>
              </a:rPr>
              <a:t>CEOs</a:t>
            </a:r>
            <a:r>
              <a:rPr lang="en-US" sz="2800" dirty="0" smtClean="0"/>
              <a:t> </a:t>
            </a:r>
            <a:r>
              <a:rPr lang="en-US" sz="2800" dirty="0"/>
              <a:t>of the largest 400 </a:t>
            </a:r>
            <a:r>
              <a:rPr lang="en-US" sz="2800" dirty="0" smtClean="0"/>
              <a:t>companies as well as the zodiac signs for all </a:t>
            </a:r>
            <a:r>
              <a:rPr lang="en-US" sz="2800" dirty="0" smtClean="0">
                <a:solidFill>
                  <a:srgbClr val="0070C0"/>
                </a:solidFill>
              </a:rPr>
              <a:t>non-CEO</a:t>
            </a:r>
            <a:r>
              <a:rPr lang="en-US" sz="2800" dirty="0" smtClean="0"/>
              <a:t>s. </a:t>
            </a:r>
            <a:r>
              <a:rPr lang="en-US" sz="2800" dirty="0" smtClean="0"/>
              <a:t>We are interested to know if there’s a difference in the proportions of </a:t>
            </a:r>
            <a:r>
              <a:rPr lang="en-US" sz="2800" dirty="0" smtClean="0">
                <a:solidFill>
                  <a:srgbClr val="00B050"/>
                </a:solidFill>
              </a:rPr>
              <a:t>Sagittarius’ and Aquarius’ </a:t>
            </a:r>
            <a:r>
              <a:rPr lang="en-US" sz="2800" dirty="0" smtClean="0"/>
              <a:t>that are </a:t>
            </a:r>
            <a:r>
              <a:rPr lang="en-US" sz="2800" dirty="0" smtClean="0">
                <a:solidFill>
                  <a:srgbClr val="0070C0"/>
                </a:solidFill>
              </a:rPr>
              <a:t>CEOs</a:t>
            </a:r>
            <a:r>
              <a:rPr lang="en-US" sz="2800" dirty="0" smtClean="0"/>
              <a:t>.</a:t>
            </a:r>
            <a:endParaRPr sz="1400" dirty="0">
              <a:latin typeface="Times New Roman"/>
              <a:cs typeface="Times New Roman"/>
            </a:endParaRPr>
          </a:p>
        </p:txBody>
      </p:sp>
      <p:sp>
        <p:nvSpPr>
          <p:cNvPr id="8" name="TextBox 7"/>
          <p:cNvSpPr txBox="1"/>
          <p:nvPr/>
        </p:nvSpPr>
        <p:spPr>
          <a:xfrm>
            <a:off x="481263" y="2387066"/>
            <a:ext cx="8191099" cy="2246769"/>
          </a:xfrm>
          <a:prstGeom prst="rect">
            <a:avLst/>
          </a:prstGeom>
          <a:noFill/>
        </p:spPr>
        <p:txBody>
          <a:bodyPr wrap="square" rtlCol="0">
            <a:spAutoFit/>
          </a:bodyPr>
          <a:lstStyle/>
          <a:p>
            <a:pPr marL="342900" indent="-342900">
              <a:buFont typeface="+mj-lt"/>
              <a:buAutoNum type="alphaLcParenR"/>
            </a:pPr>
            <a:r>
              <a:rPr lang="en-US" sz="2800" dirty="0" smtClean="0"/>
              <a:t>ANOVA</a:t>
            </a:r>
          </a:p>
          <a:p>
            <a:pPr marL="342900" indent="-342900">
              <a:buFont typeface="+mj-lt"/>
              <a:buAutoNum type="alphaLcParenR"/>
            </a:pPr>
            <a:r>
              <a:rPr lang="en-US" sz="2800" dirty="0" smtClean="0"/>
              <a:t>Single Proportion Hypothesis Test</a:t>
            </a:r>
          </a:p>
          <a:p>
            <a:pPr marL="342900" indent="-342900">
              <a:buFont typeface="+mj-lt"/>
              <a:buAutoNum type="alphaLcParenR"/>
            </a:pPr>
            <a:r>
              <a:rPr lang="en-US" sz="2800" b="1" i="1" dirty="0" smtClean="0">
                <a:solidFill>
                  <a:srgbClr val="0070C0"/>
                </a:solidFill>
              </a:rPr>
              <a:t>Two Proportion Hypothesis Test</a:t>
            </a:r>
          </a:p>
          <a:p>
            <a:pPr marL="342900" indent="-342900">
              <a:buFont typeface="+mj-lt"/>
              <a:buAutoNum type="alphaLcParenR"/>
            </a:pPr>
            <a:r>
              <a:rPr lang="en-US" sz="2800" dirty="0" smtClean="0"/>
              <a:t>Chi-Squared Goodness of Fit Test</a:t>
            </a:r>
          </a:p>
          <a:p>
            <a:pPr marL="342900" indent="-342900">
              <a:buFont typeface="+mj-lt"/>
              <a:buAutoNum type="alphaLcParenR"/>
            </a:pPr>
            <a:r>
              <a:rPr lang="en-US" sz="2800" dirty="0" smtClean="0"/>
              <a:t>Chi-Squared Independence Test</a:t>
            </a:r>
            <a:endParaRPr lang="en-US" sz="2800" dirty="0"/>
          </a:p>
        </p:txBody>
      </p:sp>
      <p:sp>
        <p:nvSpPr>
          <p:cNvPr id="3" name="TextBox 2"/>
          <p:cNvSpPr txBox="1"/>
          <p:nvPr/>
        </p:nvSpPr>
        <p:spPr>
          <a:xfrm>
            <a:off x="7013608" y="2772076"/>
            <a:ext cx="5178392"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rgbClr val="0070C0"/>
                </a:solidFill>
              </a:rPr>
              <a:t>Categorical Variable (2 levels): CEO/Not CEO</a:t>
            </a:r>
          </a:p>
          <a:p>
            <a:pPr marL="285750" indent="-285750">
              <a:buFont typeface="Arial" panose="020B0604020202020204" pitchFamily="34" charset="0"/>
              <a:buChar char="•"/>
            </a:pPr>
            <a:r>
              <a:rPr lang="en-US" dirty="0" smtClean="0">
                <a:solidFill>
                  <a:srgbClr val="00B050"/>
                </a:solidFill>
              </a:rPr>
              <a:t>Categorical Variable (2 levels): Sagittarius/Aquarius </a:t>
            </a:r>
            <a:r>
              <a:rPr lang="en-US" dirty="0" smtClean="0"/>
              <a:t>(ignore the other signs)</a:t>
            </a:r>
          </a:p>
          <a:p>
            <a:endParaRPr lang="en-US" dirty="0"/>
          </a:p>
        </p:txBody>
      </p:sp>
    </p:spTree>
    <p:extLst>
      <p:ext uri="{BB962C8B-B14F-4D97-AF65-F5344CB8AC3E}">
        <p14:creationId xmlns:p14="http://schemas.microsoft.com/office/powerpoint/2010/main" val="4204573230"/>
      </p:ext>
    </p:extLst>
  </p:cSld>
  <p:clrMapOvr>
    <a:masterClrMapping/>
  </p:clrMapOvr>
  <p:transition>
    <p:cut/>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400404" y="114811"/>
            <a:ext cx="3070371" cy="354523"/>
          </a:xfrm>
          <a:prstGeom prst="rect">
            <a:avLst/>
          </a:prstGeom>
        </p:spPr>
        <p:txBody>
          <a:bodyPr vert="horz" wrap="square" lIns="0" tIns="33975" rIns="0" bIns="0" rtlCol="0">
            <a:spAutoFit/>
          </a:bodyPr>
          <a:lstStyle/>
          <a:p>
            <a:pPr marL="25168">
              <a:spcBef>
                <a:spcPts val="268"/>
              </a:spcBef>
            </a:pPr>
            <a:r>
              <a:rPr sz="2081" spc="-10" dirty="0">
                <a:solidFill>
                  <a:srgbClr val="FFFFFF"/>
                </a:solidFill>
                <a:latin typeface="Noto Sans CJK JP Regular"/>
                <a:cs typeface="Noto Sans CJK JP Regular"/>
              </a:rPr>
              <a:t>Achieving </a:t>
            </a:r>
            <a:r>
              <a:rPr sz="2081" spc="-20" dirty="0">
                <a:solidFill>
                  <a:srgbClr val="FFFFFF"/>
                </a:solidFill>
                <a:latin typeface="Noto Sans CJK JP Regular"/>
                <a:cs typeface="Noto Sans CJK JP Regular"/>
              </a:rPr>
              <a:t>desired</a:t>
            </a:r>
            <a:r>
              <a:rPr sz="2081" spc="198" dirty="0">
                <a:solidFill>
                  <a:srgbClr val="FFFFFF"/>
                </a:solidFill>
                <a:latin typeface="Noto Sans CJK JP Regular"/>
                <a:cs typeface="Noto Sans CJK JP Regular"/>
              </a:rPr>
              <a:t> </a:t>
            </a:r>
            <a:r>
              <a:rPr sz="2081" spc="-40" dirty="0">
                <a:solidFill>
                  <a:srgbClr val="FFFFFF"/>
                </a:solidFill>
                <a:latin typeface="Noto Sans CJK JP Regular"/>
                <a:cs typeface="Noto Sans CJK JP Regular"/>
              </a:rPr>
              <a:t>power</a:t>
            </a:r>
            <a:endParaRPr sz="2081">
              <a:latin typeface="Noto Sans CJK JP Regular"/>
              <a:cs typeface="Noto Sans CJK JP Regular"/>
            </a:endParaRPr>
          </a:p>
        </p:txBody>
      </p:sp>
      <p:sp>
        <p:nvSpPr>
          <p:cNvPr id="6" name="object 2"/>
          <p:cNvSpPr txBox="1"/>
          <p:nvPr/>
        </p:nvSpPr>
        <p:spPr>
          <a:xfrm>
            <a:off x="336884" y="318110"/>
            <a:ext cx="11656194" cy="355845"/>
          </a:xfrm>
          <a:prstGeom prst="rect">
            <a:avLst/>
          </a:prstGeom>
          <a:solidFill>
            <a:srgbClr val="9AB8CE"/>
          </a:solidFill>
        </p:spPr>
        <p:txBody>
          <a:bodyPr vert="horz" wrap="square" lIns="0" tIns="50334" rIns="0" bIns="0" rtlCol="0">
            <a:spAutoFit/>
          </a:bodyPr>
          <a:lstStyle/>
          <a:p>
            <a:pPr marL="118288">
              <a:spcBef>
                <a:spcPts val="396"/>
              </a:spcBef>
            </a:pPr>
            <a:r>
              <a:rPr sz="1982" dirty="0">
                <a:solidFill>
                  <a:srgbClr val="1A2E3D"/>
                </a:solidFill>
                <a:latin typeface="Arial"/>
                <a:cs typeface="Arial"/>
              </a:rPr>
              <a:t>Clicker</a:t>
            </a:r>
            <a:r>
              <a:rPr sz="1982" spc="-10" dirty="0">
                <a:solidFill>
                  <a:srgbClr val="1A2E3D"/>
                </a:solidFill>
                <a:latin typeface="Arial"/>
                <a:cs typeface="Arial"/>
              </a:rPr>
              <a:t> </a:t>
            </a:r>
            <a:r>
              <a:rPr sz="1982" spc="10" dirty="0">
                <a:solidFill>
                  <a:srgbClr val="1A2E3D"/>
                </a:solidFill>
                <a:latin typeface="Arial"/>
                <a:cs typeface="Arial"/>
              </a:rPr>
              <a:t>question</a:t>
            </a:r>
            <a:endParaRPr sz="1982">
              <a:latin typeface="Arial"/>
              <a:cs typeface="Arial"/>
            </a:endParaRPr>
          </a:p>
        </p:txBody>
      </p:sp>
      <p:sp>
        <p:nvSpPr>
          <p:cNvPr id="7" name="object 3"/>
          <p:cNvSpPr txBox="1">
            <a:spLocks noGrp="1"/>
          </p:cNvSpPr>
          <p:nvPr>
            <p:ph type="title"/>
          </p:nvPr>
        </p:nvSpPr>
        <p:spPr>
          <a:xfrm>
            <a:off x="336884" y="752547"/>
            <a:ext cx="11656194" cy="2647582"/>
          </a:xfrm>
          <a:prstGeom prst="rect">
            <a:avLst/>
          </a:prstGeom>
          <a:solidFill>
            <a:srgbClr val="D6E2EB"/>
          </a:solidFill>
        </p:spPr>
        <p:txBody>
          <a:bodyPr vert="horz" wrap="square" lIns="0" tIns="61657" rIns="0" bIns="0" rtlCol="0" anchor="ctr">
            <a:spAutoFit/>
          </a:bodyPr>
          <a:lstStyle/>
          <a:p>
            <a:pPr marL="118288" marR="184982">
              <a:lnSpc>
                <a:spcPct val="100000"/>
              </a:lnSpc>
              <a:spcBef>
                <a:spcPts val="484"/>
              </a:spcBef>
            </a:pPr>
            <a:r>
              <a:rPr lang="en-US" sz="2800" dirty="0"/>
              <a:t>Fortune magazine collected the zodiac signs of 256 </a:t>
            </a:r>
            <a:r>
              <a:rPr lang="en-US" sz="2800" dirty="0" smtClean="0"/>
              <a:t>CEOs </a:t>
            </a:r>
            <a:r>
              <a:rPr lang="en-US" sz="2800" dirty="0"/>
              <a:t>of the largest 400 </a:t>
            </a:r>
            <a:r>
              <a:rPr lang="en-US" sz="2800" dirty="0" smtClean="0"/>
              <a:t>companies as well as the zodiac signs for all non-CEOs. </a:t>
            </a:r>
            <a:r>
              <a:rPr lang="en-US" sz="2800" dirty="0" smtClean="0"/>
              <a:t>We are interested to know if there’s a difference in the proportions of Sagittarius’ and Aquarius’ that are CEOs.</a:t>
            </a:r>
            <a:r>
              <a:rPr lang="en-US" sz="2800" dirty="0" smtClean="0"/>
              <a:t>(Assume random sampling used). We want to make a confidence interval and hypothesis test. Which of the following methods are most appropriate?</a:t>
            </a:r>
            <a:endParaRPr sz="1400" dirty="0">
              <a:latin typeface="Times New Roman"/>
              <a:cs typeface="Times New Roman"/>
            </a:endParaRPr>
          </a:p>
        </p:txBody>
      </p:sp>
      <p:sp>
        <p:nvSpPr>
          <p:cNvPr id="4" name="TextBox 3"/>
          <p:cNvSpPr txBox="1"/>
          <p:nvPr/>
        </p:nvSpPr>
        <p:spPr>
          <a:xfrm>
            <a:off x="155428" y="3729805"/>
            <a:ext cx="7169398" cy="2677656"/>
          </a:xfrm>
          <a:prstGeom prst="rect">
            <a:avLst/>
          </a:prstGeom>
          <a:noFill/>
        </p:spPr>
        <p:txBody>
          <a:bodyPr wrap="square" rtlCol="0">
            <a:spAutoFit/>
          </a:bodyPr>
          <a:lstStyle/>
          <a:p>
            <a:pPr marL="342900" indent="-342900">
              <a:buFont typeface="+mj-lt"/>
              <a:buAutoNum type="alphaLcParenR"/>
            </a:pPr>
            <a:r>
              <a:rPr lang="en-US" sz="2400" dirty="0" smtClean="0"/>
              <a:t>CI </a:t>
            </a:r>
            <a:r>
              <a:rPr lang="en-US" sz="2400" dirty="0" smtClean="0"/>
              <a:t> – </a:t>
            </a:r>
            <a:r>
              <a:rPr lang="en-US" sz="2400" dirty="0" smtClean="0"/>
              <a:t>CLT methods, HT – Randomization Testing</a:t>
            </a:r>
          </a:p>
          <a:p>
            <a:pPr marL="342900" indent="-342900">
              <a:buFont typeface="+mj-lt"/>
              <a:buAutoNum type="alphaLcParenR"/>
            </a:pPr>
            <a:r>
              <a:rPr lang="en-US" sz="2400" dirty="0" smtClean="0"/>
              <a:t>CI  – Randomization Testing, HT – CLT Methods</a:t>
            </a:r>
          </a:p>
          <a:p>
            <a:pPr marL="342900" indent="-342900">
              <a:buFont typeface="+mj-lt"/>
              <a:buAutoNum type="alphaLcParenR"/>
            </a:pPr>
            <a:r>
              <a:rPr lang="en-US" sz="2400" dirty="0" smtClean="0"/>
              <a:t>CI  – CLT methods, HT – CLT Methods</a:t>
            </a:r>
          </a:p>
          <a:p>
            <a:pPr marL="342900" indent="-342900">
              <a:buFont typeface="+mj-lt"/>
              <a:buAutoNum type="alphaLcParenR"/>
            </a:pPr>
            <a:r>
              <a:rPr lang="en-US" sz="2400" dirty="0" smtClean="0"/>
              <a:t>CI  – Bootstrap methods, HT – CLT Methods</a:t>
            </a:r>
          </a:p>
          <a:p>
            <a:pPr marL="342900" indent="-342900">
              <a:buFont typeface="+mj-lt"/>
              <a:buAutoNum type="alphaLcParenR"/>
            </a:pPr>
            <a:r>
              <a:rPr lang="en-US" sz="2400" dirty="0" smtClean="0"/>
              <a:t>CI  – Bootstrap methods, HT – Randomization Testing</a:t>
            </a:r>
          </a:p>
          <a:p>
            <a:pPr marL="342900" indent="-342900">
              <a:buFont typeface="+mj-lt"/>
              <a:buAutoNum type="alphaLcParenR"/>
            </a:pPr>
            <a:endParaRPr lang="en-US" sz="2400" dirty="0" smtClean="0"/>
          </a:p>
          <a:p>
            <a:pPr marL="342900" indent="-342900">
              <a:buFont typeface="+mj-lt"/>
              <a:buAutoNum type="alphaLcParenR"/>
            </a:pPr>
            <a:endParaRPr lang="en-US" sz="2400" dirty="0" smtClean="0"/>
          </a:p>
        </p:txBody>
      </p:sp>
      <p:pic>
        <p:nvPicPr>
          <p:cNvPr id="10" name="Picture 9"/>
          <p:cNvPicPr>
            <a:picLocks noChangeAspect="1"/>
          </p:cNvPicPr>
          <p:nvPr/>
        </p:nvPicPr>
        <p:blipFill>
          <a:blip r:embed="rId2"/>
          <a:stretch>
            <a:fillRect/>
          </a:stretch>
        </p:blipFill>
        <p:spPr>
          <a:xfrm>
            <a:off x="7935428" y="2919116"/>
            <a:ext cx="4057650" cy="962025"/>
          </a:xfrm>
          <a:prstGeom prst="rect">
            <a:avLst/>
          </a:prstGeom>
        </p:spPr>
      </p:pic>
    </p:spTree>
    <p:extLst>
      <p:ext uri="{BB962C8B-B14F-4D97-AF65-F5344CB8AC3E}">
        <p14:creationId xmlns:p14="http://schemas.microsoft.com/office/powerpoint/2010/main" val="4127542751"/>
      </p:ext>
    </p:extLst>
  </p:cSld>
  <p:clrMapOvr>
    <a:masterClrMapping/>
  </p:clrMapOvr>
  <p:transition>
    <p:cut/>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400404" y="114811"/>
            <a:ext cx="3070371" cy="354523"/>
          </a:xfrm>
          <a:prstGeom prst="rect">
            <a:avLst/>
          </a:prstGeom>
        </p:spPr>
        <p:txBody>
          <a:bodyPr vert="horz" wrap="square" lIns="0" tIns="33975" rIns="0" bIns="0" rtlCol="0">
            <a:spAutoFit/>
          </a:bodyPr>
          <a:lstStyle/>
          <a:p>
            <a:pPr marL="25168">
              <a:spcBef>
                <a:spcPts val="268"/>
              </a:spcBef>
            </a:pPr>
            <a:r>
              <a:rPr sz="2081" spc="-10" dirty="0">
                <a:solidFill>
                  <a:srgbClr val="FFFFFF"/>
                </a:solidFill>
                <a:latin typeface="Noto Sans CJK JP Regular"/>
                <a:cs typeface="Noto Sans CJK JP Regular"/>
              </a:rPr>
              <a:t>Achieving </a:t>
            </a:r>
            <a:r>
              <a:rPr sz="2081" spc="-20" dirty="0">
                <a:solidFill>
                  <a:srgbClr val="FFFFFF"/>
                </a:solidFill>
                <a:latin typeface="Noto Sans CJK JP Regular"/>
                <a:cs typeface="Noto Sans CJK JP Regular"/>
              </a:rPr>
              <a:t>desired</a:t>
            </a:r>
            <a:r>
              <a:rPr sz="2081" spc="198" dirty="0">
                <a:solidFill>
                  <a:srgbClr val="FFFFFF"/>
                </a:solidFill>
                <a:latin typeface="Noto Sans CJK JP Regular"/>
                <a:cs typeface="Noto Sans CJK JP Regular"/>
              </a:rPr>
              <a:t> </a:t>
            </a:r>
            <a:r>
              <a:rPr sz="2081" spc="-40" dirty="0">
                <a:solidFill>
                  <a:srgbClr val="FFFFFF"/>
                </a:solidFill>
                <a:latin typeface="Noto Sans CJK JP Regular"/>
                <a:cs typeface="Noto Sans CJK JP Regular"/>
              </a:rPr>
              <a:t>power</a:t>
            </a:r>
            <a:endParaRPr sz="2081">
              <a:latin typeface="Noto Sans CJK JP Regular"/>
              <a:cs typeface="Noto Sans CJK JP Regular"/>
            </a:endParaRPr>
          </a:p>
        </p:txBody>
      </p:sp>
      <p:sp>
        <p:nvSpPr>
          <p:cNvPr id="6" name="object 2"/>
          <p:cNvSpPr txBox="1"/>
          <p:nvPr/>
        </p:nvSpPr>
        <p:spPr>
          <a:xfrm>
            <a:off x="336884" y="318110"/>
            <a:ext cx="11656194" cy="355845"/>
          </a:xfrm>
          <a:prstGeom prst="rect">
            <a:avLst/>
          </a:prstGeom>
          <a:solidFill>
            <a:srgbClr val="9AB8CE"/>
          </a:solidFill>
        </p:spPr>
        <p:txBody>
          <a:bodyPr vert="horz" wrap="square" lIns="0" tIns="50334" rIns="0" bIns="0" rtlCol="0">
            <a:spAutoFit/>
          </a:bodyPr>
          <a:lstStyle/>
          <a:p>
            <a:pPr marL="118288">
              <a:spcBef>
                <a:spcPts val="396"/>
              </a:spcBef>
            </a:pPr>
            <a:r>
              <a:rPr sz="1982" dirty="0">
                <a:solidFill>
                  <a:srgbClr val="1A2E3D"/>
                </a:solidFill>
                <a:latin typeface="Arial"/>
                <a:cs typeface="Arial"/>
              </a:rPr>
              <a:t>Clicker</a:t>
            </a:r>
            <a:r>
              <a:rPr sz="1982" spc="-10" dirty="0">
                <a:solidFill>
                  <a:srgbClr val="1A2E3D"/>
                </a:solidFill>
                <a:latin typeface="Arial"/>
                <a:cs typeface="Arial"/>
              </a:rPr>
              <a:t> </a:t>
            </a:r>
            <a:r>
              <a:rPr sz="1982" spc="10" dirty="0">
                <a:solidFill>
                  <a:srgbClr val="1A2E3D"/>
                </a:solidFill>
                <a:latin typeface="Arial"/>
                <a:cs typeface="Arial"/>
              </a:rPr>
              <a:t>question</a:t>
            </a:r>
            <a:endParaRPr sz="1982">
              <a:latin typeface="Arial"/>
              <a:cs typeface="Arial"/>
            </a:endParaRPr>
          </a:p>
        </p:txBody>
      </p:sp>
      <p:sp>
        <p:nvSpPr>
          <p:cNvPr id="7" name="object 3"/>
          <p:cNvSpPr txBox="1">
            <a:spLocks noGrp="1"/>
          </p:cNvSpPr>
          <p:nvPr>
            <p:ph type="title"/>
          </p:nvPr>
        </p:nvSpPr>
        <p:spPr>
          <a:xfrm>
            <a:off x="336884" y="752547"/>
            <a:ext cx="11656194" cy="2647582"/>
          </a:xfrm>
          <a:prstGeom prst="rect">
            <a:avLst/>
          </a:prstGeom>
          <a:solidFill>
            <a:srgbClr val="D6E2EB"/>
          </a:solidFill>
        </p:spPr>
        <p:txBody>
          <a:bodyPr vert="horz" wrap="square" lIns="0" tIns="61657" rIns="0" bIns="0" rtlCol="0" anchor="ctr">
            <a:spAutoFit/>
          </a:bodyPr>
          <a:lstStyle/>
          <a:p>
            <a:pPr marL="118288" marR="184982">
              <a:lnSpc>
                <a:spcPct val="100000"/>
              </a:lnSpc>
              <a:spcBef>
                <a:spcPts val="484"/>
              </a:spcBef>
            </a:pPr>
            <a:r>
              <a:rPr lang="en-US" sz="2800" dirty="0"/>
              <a:t>Fortune magazine collected the zodiac signs of 256 </a:t>
            </a:r>
            <a:r>
              <a:rPr lang="en-US" sz="2800" dirty="0" smtClean="0"/>
              <a:t>CEOs </a:t>
            </a:r>
            <a:r>
              <a:rPr lang="en-US" sz="2800" dirty="0"/>
              <a:t>of the largest 400 </a:t>
            </a:r>
            <a:r>
              <a:rPr lang="en-US" sz="2800" dirty="0" smtClean="0"/>
              <a:t>companies as well as the zodiac signs for all non-CEOs. </a:t>
            </a:r>
            <a:r>
              <a:rPr lang="en-US" sz="2800" dirty="0" smtClean="0"/>
              <a:t>We are interested to know if there’s a difference in the proportions of Sagittarius’ and Aquarius’ that are CEOs.</a:t>
            </a:r>
            <a:r>
              <a:rPr lang="en-US" sz="2800" dirty="0" smtClean="0"/>
              <a:t>(Assume random sampling used). We want to make a confidence interval and hypothesis test. Which of the following methods are most appropriate?</a:t>
            </a:r>
            <a:endParaRPr sz="1400" dirty="0">
              <a:latin typeface="Times New Roman"/>
              <a:cs typeface="Times New Roman"/>
            </a:endParaRPr>
          </a:p>
        </p:txBody>
      </p:sp>
      <p:sp>
        <p:nvSpPr>
          <p:cNvPr id="4" name="TextBox 3"/>
          <p:cNvSpPr txBox="1"/>
          <p:nvPr/>
        </p:nvSpPr>
        <p:spPr>
          <a:xfrm>
            <a:off x="155428" y="3729805"/>
            <a:ext cx="7169398" cy="2677656"/>
          </a:xfrm>
          <a:prstGeom prst="rect">
            <a:avLst/>
          </a:prstGeom>
          <a:noFill/>
        </p:spPr>
        <p:txBody>
          <a:bodyPr wrap="square" rtlCol="0">
            <a:spAutoFit/>
          </a:bodyPr>
          <a:lstStyle/>
          <a:p>
            <a:pPr marL="342900" indent="-342900">
              <a:buFont typeface="+mj-lt"/>
              <a:buAutoNum type="alphaLcParenR"/>
            </a:pPr>
            <a:r>
              <a:rPr lang="en-US" sz="2400" dirty="0" smtClean="0"/>
              <a:t>CI </a:t>
            </a:r>
            <a:r>
              <a:rPr lang="en-US" sz="2400" dirty="0" smtClean="0"/>
              <a:t> – </a:t>
            </a:r>
            <a:r>
              <a:rPr lang="en-US" sz="2400" dirty="0" smtClean="0"/>
              <a:t>CLT methods, HT – Randomization Testing</a:t>
            </a:r>
          </a:p>
          <a:p>
            <a:pPr marL="342900" indent="-342900">
              <a:buFont typeface="+mj-lt"/>
              <a:buAutoNum type="alphaLcParenR"/>
            </a:pPr>
            <a:r>
              <a:rPr lang="en-US" sz="2400" dirty="0" smtClean="0"/>
              <a:t>CI  – Randomization Testing, HT – CLT Methods</a:t>
            </a:r>
          </a:p>
          <a:p>
            <a:pPr marL="342900" indent="-342900">
              <a:buFont typeface="+mj-lt"/>
              <a:buAutoNum type="alphaLcParenR"/>
            </a:pPr>
            <a:r>
              <a:rPr lang="en-US" sz="2400" dirty="0" smtClean="0"/>
              <a:t>CI  – CLT methods, HT – CLT Methods</a:t>
            </a:r>
          </a:p>
          <a:p>
            <a:pPr marL="342900" indent="-342900">
              <a:buFont typeface="+mj-lt"/>
              <a:buAutoNum type="alphaLcParenR"/>
            </a:pPr>
            <a:r>
              <a:rPr lang="en-US" sz="2400" b="1" i="1" dirty="0" smtClean="0">
                <a:solidFill>
                  <a:srgbClr val="C00000"/>
                </a:solidFill>
              </a:rPr>
              <a:t>CI  – Bootstrap methods, HT – CLT Methods</a:t>
            </a:r>
          </a:p>
          <a:p>
            <a:pPr marL="342900" indent="-342900">
              <a:buFont typeface="+mj-lt"/>
              <a:buAutoNum type="alphaLcParenR"/>
            </a:pPr>
            <a:r>
              <a:rPr lang="en-US" sz="2400" dirty="0" smtClean="0"/>
              <a:t>CI  – Bootstrap methods, HT – Randomization Testing</a:t>
            </a:r>
          </a:p>
          <a:p>
            <a:pPr marL="342900" indent="-342900">
              <a:buFont typeface="+mj-lt"/>
              <a:buAutoNum type="alphaLcParenR"/>
            </a:pPr>
            <a:endParaRPr lang="en-US" sz="2400" dirty="0" smtClean="0"/>
          </a:p>
          <a:p>
            <a:pPr marL="342900" indent="-342900">
              <a:buFont typeface="+mj-lt"/>
              <a:buAutoNum type="alphaLcParenR"/>
            </a:pPr>
            <a:endParaRPr lang="en-US" sz="2400" dirty="0" smtClean="0"/>
          </a:p>
        </p:txBody>
      </p:sp>
      <p:pic>
        <p:nvPicPr>
          <p:cNvPr id="9" name="Picture 8"/>
          <p:cNvPicPr>
            <a:picLocks noChangeAspect="1"/>
          </p:cNvPicPr>
          <p:nvPr/>
        </p:nvPicPr>
        <p:blipFill>
          <a:blip r:embed="rId2"/>
          <a:stretch>
            <a:fillRect/>
          </a:stretch>
        </p:blipFill>
        <p:spPr>
          <a:xfrm>
            <a:off x="7935428" y="2919116"/>
            <a:ext cx="4057650" cy="962025"/>
          </a:xfrm>
          <a:prstGeom prst="rect">
            <a:avLst/>
          </a:prstGeom>
        </p:spPr>
      </p:pic>
    </p:spTree>
    <p:extLst>
      <p:ext uri="{BB962C8B-B14F-4D97-AF65-F5344CB8AC3E}">
        <p14:creationId xmlns:p14="http://schemas.microsoft.com/office/powerpoint/2010/main" val="2855773211"/>
      </p:ext>
    </p:extLst>
  </p:cSld>
  <p:clrMapOvr>
    <a:masterClrMapping/>
  </p:clrMapOvr>
  <p:transition>
    <p:cut/>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487596" y="113778"/>
            <a:ext cx="3983932" cy="358348"/>
          </a:xfrm>
          <a:prstGeom prst="rect">
            <a:avLst/>
          </a:prstGeom>
        </p:spPr>
        <p:txBody>
          <a:bodyPr vert="horz" wrap="square" lIns="0" tIns="22650" rIns="0" bIns="0" rtlCol="0">
            <a:spAutoFit/>
          </a:bodyPr>
          <a:lstStyle/>
          <a:p>
            <a:pPr marL="25168">
              <a:spcBef>
                <a:spcPts val="178"/>
              </a:spcBef>
            </a:pPr>
            <a:r>
              <a:rPr sz="2081" spc="20" dirty="0">
                <a:solidFill>
                  <a:srgbClr val="FFFFFF"/>
                </a:solidFill>
                <a:latin typeface="Arial"/>
                <a:cs typeface="Arial"/>
              </a:rPr>
              <a:t>For </a:t>
            </a:r>
            <a:r>
              <a:rPr sz="2081" dirty="0">
                <a:solidFill>
                  <a:srgbClr val="FFFFFF"/>
                </a:solidFill>
                <a:latin typeface="Arial"/>
                <a:cs typeface="Arial"/>
              </a:rPr>
              <a:t>HT </a:t>
            </a:r>
            <a:r>
              <a:rPr sz="2081" spc="30" dirty="0">
                <a:solidFill>
                  <a:srgbClr val="FFFFFF"/>
                </a:solidFill>
                <a:latin typeface="Arial"/>
                <a:cs typeface="Arial"/>
              </a:rPr>
              <a:t>where </a:t>
            </a:r>
            <a:r>
              <a:rPr sz="2180" i="1" spc="30" dirty="0">
                <a:solidFill>
                  <a:srgbClr val="FFFFFF"/>
                </a:solidFill>
                <a:latin typeface="Times New Roman"/>
                <a:cs typeface="Times New Roman"/>
              </a:rPr>
              <a:t>H</a:t>
            </a:r>
            <a:r>
              <a:rPr sz="2378" spc="44" baseline="-10416" dirty="0">
                <a:solidFill>
                  <a:srgbClr val="FFFFFF"/>
                </a:solidFill>
                <a:latin typeface="Times New Roman"/>
                <a:cs typeface="Times New Roman"/>
              </a:rPr>
              <a:t>0 </a:t>
            </a:r>
            <a:r>
              <a:rPr sz="2180" spc="-89" dirty="0">
                <a:solidFill>
                  <a:srgbClr val="FFFFFF"/>
                </a:solidFill>
                <a:latin typeface="Georgia"/>
                <a:cs typeface="Georgia"/>
              </a:rPr>
              <a:t>: </a:t>
            </a:r>
            <a:r>
              <a:rPr sz="2180" i="1" spc="20" dirty="0">
                <a:solidFill>
                  <a:srgbClr val="FFFFFF"/>
                </a:solidFill>
                <a:latin typeface="Times New Roman"/>
                <a:cs typeface="Times New Roman"/>
              </a:rPr>
              <a:t>p</a:t>
            </a:r>
            <a:r>
              <a:rPr sz="2378" spc="30" baseline="-10416" dirty="0">
                <a:solidFill>
                  <a:srgbClr val="FFFFFF"/>
                </a:solidFill>
                <a:latin typeface="Times New Roman"/>
                <a:cs typeface="Times New Roman"/>
              </a:rPr>
              <a:t>1 </a:t>
            </a:r>
            <a:r>
              <a:rPr sz="2180" spc="277" dirty="0">
                <a:solidFill>
                  <a:srgbClr val="FFFFFF"/>
                </a:solidFill>
                <a:latin typeface="Georgia"/>
                <a:cs typeface="Georgia"/>
              </a:rPr>
              <a:t>= </a:t>
            </a:r>
            <a:r>
              <a:rPr sz="2180" i="1" spc="50" dirty="0">
                <a:solidFill>
                  <a:srgbClr val="FFFFFF"/>
                </a:solidFill>
                <a:latin typeface="Times New Roman"/>
                <a:cs typeface="Times New Roman"/>
              </a:rPr>
              <a:t>p</a:t>
            </a:r>
            <a:r>
              <a:rPr sz="2378" spc="73" baseline="-10416" dirty="0">
                <a:solidFill>
                  <a:srgbClr val="FFFFFF"/>
                </a:solidFill>
                <a:latin typeface="Times New Roman"/>
                <a:cs typeface="Times New Roman"/>
              </a:rPr>
              <a:t>2</a:t>
            </a:r>
            <a:r>
              <a:rPr sz="2081" spc="50" dirty="0">
                <a:solidFill>
                  <a:srgbClr val="FFFFFF"/>
                </a:solidFill>
                <a:latin typeface="Arial"/>
                <a:cs typeface="Arial"/>
              </a:rPr>
              <a:t>,</a:t>
            </a:r>
            <a:r>
              <a:rPr sz="2081" spc="436" dirty="0">
                <a:solidFill>
                  <a:srgbClr val="FFFFFF"/>
                </a:solidFill>
                <a:latin typeface="Arial"/>
                <a:cs typeface="Arial"/>
              </a:rPr>
              <a:t> </a:t>
            </a:r>
            <a:r>
              <a:rPr sz="2081" spc="50" dirty="0">
                <a:solidFill>
                  <a:srgbClr val="FFFFFF"/>
                </a:solidFill>
                <a:latin typeface="Arial"/>
                <a:cs typeface="Arial"/>
              </a:rPr>
              <a:t>pool!</a:t>
            </a:r>
            <a:endParaRPr sz="2081">
              <a:latin typeface="Arial"/>
              <a:cs typeface="Arial"/>
            </a:endParaRPr>
          </a:p>
        </p:txBody>
      </p:sp>
      <p:sp>
        <p:nvSpPr>
          <p:cNvPr id="9" name="object 9"/>
          <p:cNvSpPr txBox="1"/>
          <p:nvPr/>
        </p:nvSpPr>
        <p:spPr>
          <a:xfrm>
            <a:off x="10328079" y="6507704"/>
            <a:ext cx="162327" cy="257890"/>
          </a:xfrm>
          <a:prstGeom prst="rect">
            <a:avLst/>
          </a:prstGeom>
        </p:spPr>
        <p:txBody>
          <a:bodyPr vert="horz" wrap="square" lIns="0" tIns="13842" rIns="0" bIns="0" rtlCol="0">
            <a:spAutoFit/>
          </a:bodyPr>
          <a:lstStyle/>
          <a:p>
            <a:pPr marL="25168">
              <a:spcBef>
                <a:spcPts val="109"/>
              </a:spcBef>
            </a:pPr>
            <a:r>
              <a:rPr sz="1585" spc="-10" dirty="0">
                <a:solidFill>
                  <a:srgbClr val="7F7F7F"/>
                </a:solidFill>
                <a:latin typeface="Arial"/>
                <a:cs typeface="Arial"/>
              </a:rPr>
              <a:t>3</a:t>
            </a:r>
            <a:endParaRPr sz="1585">
              <a:latin typeface="Arial"/>
              <a:cs typeface="Arial"/>
            </a:endParaRPr>
          </a:p>
        </p:txBody>
      </p:sp>
      <p:pic>
        <p:nvPicPr>
          <p:cNvPr id="8" name="Picture 7"/>
          <p:cNvPicPr>
            <a:picLocks noChangeAspect="1"/>
          </p:cNvPicPr>
          <p:nvPr/>
        </p:nvPicPr>
        <p:blipFill>
          <a:blip r:embed="rId2"/>
          <a:stretch>
            <a:fillRect/>
          </a:stretch>
        </p:blipFill>
        <p:spPr>
          <a:xfrm>
            <a:off x="1716948" y="1012971"/>
            <a:ext cx="8454840" cy="3433227"/>
          </a:xfrm>
          <a:prstGeom prst="rect">
            <a:avLst/>
          </a:prstGeom>
        </p:spPr>
      </p:pic>
      <p:pic>
        <p:nvPicPr>
          <p:cNvPr id="10" name="Picture 9"/>
          <p:cNvPicPr>
            <a:picLocks noChangeAspect="1"/>
          </p:cNvPicPr>
          <p:nvPr/>
        </p:nvPicPr>
        <p:blipFill>
          <a:blip r:embed="rId3"/>
          <a:stretch>
            <a:fillRect/>
          </a:stretch>
        </p:blipFill>
        <p:spPr>
          <a:xfrm>
            <a:off x="1717194" y="1013070"/>
            <a:ext cx="8454593" cy="3433128"/>
          </a:xfrm>
          <a:prstGeom prst="rect">
            <a:avLst/>
          </a:prstGeom>
        </p:spPr>
      </p:pic>
      <p:pic>
        <p:nvPicPr>
          <p:cNvPr id="11" name="Picture 10"/>
          <p:cNvPicPr>
            <a:picLocks noChangeAspect="1"/>
          </p:cNvPicPr>
          <p:nvPr/>
        </p:nvPicPr>
        <p:blipFill>
          <a:blip r:embed="rId4"/>
          <a:stretch>
            <a:fillRect/>
          </a:stretch>
        </p:blipFill>
        <p:spPr>
          <a:xfrm>
            <a:off x="1716948" y="1012971"/>
            <a:ext cx="8454840" cy="3433227"/>
          </a:xfrm>
          <a:prstGeom prst="rect">
            <a:avLst/>
          </a:prstGeom>
        </p:spPr>
      </p:pic>
      <p:pic>
        <p:nvPicPr>
          <p:cNvPr id="12" name="Picture 11"/>
          <p:cNvPicPr>
            <a:picLocks noChangeAspect="1"/>
          </p:cNvPicPr>
          <p:nvPr/>
        </p:nvPicPr>
        <p:blipFill>
          <a:blip r:embed="rId5"/>
          <a:stretch>
            <a:fillRect/>
          </a:stretch>
        </p:blipFill>
        <p:spPr>
          <a:xfrm>
            <a:off x="1716948" y="1028916"/>
            <a:ext cx="8454840" cy="3433229"/>
          </a:xfrm>
          <a:prstGeom prst="rect">
            <a:avLst/>
          </a:prstGeom>
        </p:spPr>
      </p:pic>
      <p:pic>
        <p:nvPicPr>
          <p:cNvPr id="13" name="Picture 12"/>
          <p:cNvPicPr>
            <a:picLocks noChangeAspect="1"/>
          </p:cNvPicPr>
          <p:nvPr/>
        </p:nvPicPr>
        <p:blipFill>
          <a:blip r:embed="rId6"/>
          <a:stretch>
            <a:fillRect/>
          </a:stretch>
        </p:blipFill>
        <p:spPr>
          <a:xfrm>
            <a:off x="1735823" y="1028914"/>
            <a:ext cx="8454840" cy="3433229"/>
          </a:xfrm>
          <a:prstGeom prst="rect">
            <a:avLst/>
          </a:prstGeom>
        </p:spPr>
      </p:pic>
      <p:grpSp>
        <p:nvGrpSpPr>
          <p:cNvPr id="16" name="Group 15"/>
          <p:cNvGrpSpPr/>
          <p:nvPr/>
        </p:nvGrpSpPr>
        <p:grpSpPr>
          <a:xfrm>
            <a:off x="2015426" y="4923757"/>
            <a:ext cx="8474978" cy="1725069"/>
            <a:chOff x="1009650" y="1550617"/>
            <a:chExt cx="4276725" cy="870521"/>
          </a:xfrm>
        </p:grpSpPr>
        <p:sp>
          <p:nvSpPr>
            <p:cNvPr id="17" name="Rectangle 16"/>
            <p:cNvSpPr/>
            <p:nvPr/>
          </p:nvSpPr>
          <p:spPr>
            <a:xfrm>
              <a:off x="1009650" y="1550617"/>
              <a:ext cx="4276725" cy="369775"/>
            </a:xfrm>
            <a:prstGeom prst="rect">
              <a:avLst/>
            </a:prstGeom>
          </p:spPr>
          <p:txBody>
            <a:bodyPr wrap="square">
              <a:spAutoFit/>
            </a:bodyPr>
            <a:lstStyle/>
            <a:p>
              <a:pPr marL="25168">
                <a:spcBef>
                  <a:spcPts val="1209"/>
                </a:spcBef>
              </a:pPr>
              <a:r>
                <a:rPr lang="en-US" sz="2081" b="1" spc="-40" dirty="0">
                  <a:solidFill>
                    <a:srgbClr val="7030A0"/>
                  </a:solidFill>
                </a:rPr>
                <a:t>Expected </a:t>
              </a:r>
              <a:r>
                <a:rPr lang="en-US" sz="2081" b="1" spc="-30" dirty="0">
                  <a:solidFill>
                    <a:srgbClr val="7030A0"/>
                  </a:solidFill>
                </a:rPr>
                <a:t>proportion</a:t>
              </a:r>
              <a:r>
                <a:rPr lang="en-US" sz="2081" spc="-30" dirty="0">
                  <a:solidFill>
                    <a:srgbClr val="7030A0"/>
                  </a:solidFill>
                </a:rPr>
                <a:t> </a:t>
              </a:r>
              <a:r>
                <a:rPr lang="en-US" sz="2081" spc="-30" dirty="0"/>
                <a:t>of </a:t>
              </a:r>
              <a:r>
                <a:rPr lang="en-US" sz="2081" spc="-40" dirty="0"/>
                <a:t>success for </a:t>
              </a:r>
              <a:r>
                <a:rPr lang="en-US" sz="2081" dirty="0"/>
                <a:t>both </a:t>
              </a:r>
              <a:r>
                <a:rPr lang="en-US" sz="2081" spc="-40" dirty="0"/>
                <a:t>groups</a:t>
              </a:r>
              <a:r>
                <a:rPr lang="en-US" sz="2081" spc="188" dirty="0"/>
                <a:t> </a:t>
              </a:r>
              <a:r>
                <a:rPr lang="en-US" sz="2081" spc="-50" dirty="0"/>
                <a:t>when</a:t>
              </a:r>
            </a:p>
            <a:p>
              <a:pPr marL="25168">
                <a:spcBef>
                  <a:spcPts val="10"/>
                </a:spcBef>
              </a:pPr>
              <a:r>
                <a:rPr lang="en-US" sz="2081" i="1" spc="20" dirty="0">
                  <a:latin typeface="Times New Roman"/>
                  <a:cs typeface="Times New Roman"/>
                </a:rPr>
                <a:t>H</a:t>
              </a:r>
              <a:r>
                <a:rPr lang="en-US" sz="2081" spc="30" baseline="-13888" dirty="0">
                  <a:latin typeface="Times New Roman"/>
                  <a:cs typeface="Times New Roman"/>
                </a:rPr>
                <a:t>0 </a:t>
              </a:r>
              <a:r>
                <a:rPr lang="en-US" sz="2081" spc="-20" dirty="0"/>
                <a:t>: </a:t>
              </a:r>
              <a:r>
                <a:rPr lang="en-US" sz="2081" i="1" spc="20" dirty="0">
                  <a:latin typeface="Times New Roman"/>
                  <a:cs typeface="Times New Roman"/>
                </a:rPr>
                <a:t>p</a:t>
              </a:r>
              <a:r>
                <a:rPr lang="en-US" sz="2081" spc="30" baseline="-13888" dirty="0">
                  <a:latin typeface="Times New Roman"/>
                  <a:cs typeface="Times New Roman"/>
                </a:rPr>
                <a:t>1 </a:t>
              </a:r>
              <a:r>
                <a:rPr lang="en-US" sz="2081" spc="404" dirty="0"/>
                <a:t>= </a:t>
              </a:r>
              <a:r>
                <a:rPr lang="en-US" sz="2081" i="1" spc="20" dirty="0">
                  <a:latin typeface="Times New Roman"/>
                  <a:cs typeface="Times New Roman"/>
                </a:rPr>
                <a:t>p</a:t>
              </a:r>
              <a:r>
                <a:rPr lang="en-US" sz="2081" spc="30" baseline="-13888" dirty="0">
                  <a:latin typeface="Times New Roman"/>
                  <a:cs typeface="Times New Roman"/>
                </a:rPr>
                <a:t>2 </a:t>
              </a:r>
              <a:r>
                <a:rPr lang="en-US" sz="2081" spc="-79" dirty="0"/>
                <a:t>is </a:t>
              </a:r>
              <a:r>
                <a:rPr lang="en-US" sz="2081" spc="-59" dirty="0"/>
                <a:t>deﬁned </a:t>
              </a:r>
              <a:r>
                <a:rPr lang="en-US" sz="2081" spc="-79" dirty="0"/>
                <a:t>as </a:t>
              </a:r>
              <a:r>
                <a:rPr lang="en-US" sz="2081" spc="-40" dirty="0"/>
                <a:t>the </a:t>
              </a:r>
              <a:r>
                <a:rPr lang="en-US" sz="2081" i="1" spc="-30" dirty="0">
                  <a:solidFill>
                    <a:srgbClr val="024F84"/>
                  </a:solidFill>
                  <a:latin typeface="Arial"/>
                  <a:cs typeface="Arial"/>
                </a:rPr>
                <a:t>pooled </a:t>
              </a:r>
              <a:r>
                <a:rPr lang="en-US" sz="2081" i="1" spc="-426" dirty="0">
                  <a:solidFill>
                    <a:srgbClr val="024F84"/>
                  </a:solidFill>
                  <a:latin typeface="Arial"/>
                  <a:cs typeface="Arial"/>
                </a:rPr>
                <a:t> </a:t>
              </a:r>
              <a:r>
                <a:rPr lang="en-US" sz="2081" i="1" spc="-20" dirty="0">
                  <a:solidFill>
                    <a:srgbClr val="024F84"/>
                  </a:solidFill>
                  <a:latin typeface="Arial"/>
                  <a:cs typeface="Arial"/>
                </a:rPr>
                <a:t>proportion</a:t>
              </a:r>
              <a:r>
                <a:rPr lang="en-US" sz="2081" spc="-20" dirty="0"/>
                <a:t>:</a:t>
              </a:r>
              <a:endParaRPr lang="en-US" sz="2081" dirty="0">
                <a:latin typeface="Arial"/>
                <a:cs typeface="Arial"/>
              </a:endParaRPr>
            </a:p>
          </p:txBody>
        </p:sp>
        <p:pic>
          <p:nvPicPr>
            <p:cNvPr id="18" name="Picture 17"/>
            <p:cNvPicPr>
              <a:picLocks noChangeAspect="1"/>
            </p:cNvPicPr>
            <p:nvPr/>
          </p:nvPicPr>
          <p:blipFill>
            <a:blip r:embed="rId7"/>
            <a:stretch>
              <a:fillRect/>
            </a:stretch>
          </p:blipFill>
          <p:spPr>
            <a:xfrm>
              <a:off x="1314450" y="1953286"/>
              <a:ext cx="2719387" cy="467852"/>
            </a:xfrm>
            <a:prstGeom prst="rect">
              <a:avLst/>
            </a:prstGeom>
          </p:spPr>
        </p:pic>
      </p:grpSp>
      <p:sp>
        <p:nvSpPr>
          <p:cNvPr id="19" name="Rectangle 18"/>
          <p:cNvSpPr/>
          <p:nvPr/>
        </p:nvSpPr>
        <p:spPr>
          <a:xfrm>
            <a:off x="1811414" y="4871614"/>
            <a:ext cx="7004912" cy="1812022"/>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71">
              <a:solidFill>
                <a:srgbClr val="7030A0"/>
              </a:solidFill>
            </a:endParaRPr>
          </a:p>
        </p:txBody>
      </p:sp>
      <p:cxnSp>
        <p:nvCxnSpPr>
          <p:cNvPr id="4" name="Elbow Connector 3"/>
          <p:cNvCxnSpPr>
            <a:stCxn id="19" idx="3"/>
          </p:cNvCxnSpPr>
          <p:nvPr/>
        </p:nvCxnSpPr>
        <p:spPr>
          <a:xfrm flipV="1">
            <a:off x="8816327" y="2220985"/>
            <a:ext cx="903718" cy="3556640"/>
          </a:xfrm>
          <a:prstGeom prst="bentConnector2">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19" idx="3"/>
          </p:cNvCxnSpPr>
          <p:nvPr/>
        </p:nvCxnSpPr>
        <p:spPr>
          <a:xfrm flipV="1">
            <a:off x="8816326" y="4033007"/>
            <a:ext cx="604007" cy="1744618"/>
          </a:xfrm>
          <a:prstGeom prst="bentConnector2">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7414594"/>
      </p:ext>
    </p:extLst>
  </p:cSld>
  <p:clrMapOvr>
    <a:masterClrMapping/>
  </p:clrMapOvr>
  <p:transition>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0328079" y="6498113"/>
            <a:ext cx="162327" cy="266784"/>
          </a:xfrm>
          <a:prstGeom prst="rect">
            <a:avLst/>
          </a:prstGeom>
        </p:spPr>
        <p:txBody>
          <a:bodyPr vert="horz" wrap="square" lIns="0" tIns="22650" rIns="0" bIns="0" rtlCol="0">
            <a:spAutoFit/>
          </a:bodyPr>
          <a:lstStyle/>
          <a:p>
            <a:pPr marL="25168">
              <a:spcBef>
                <a:spcPts val="178"/>
              </a:spcBef>
            </a:pPr>
            <a:r>
              <a:rPr sz="1585" spc="-10" dirty="0">
                <a:solidFill>
                  <a:srgbClr val="7F7F7F"/>
                </a:solidFill>
                <a:latin typeface="Arial"/>
                <a:cs typeface="Arial"/>
              </a:rPr>
              <a:t>1</a:t>
            </a:r>
            <a:endParaRPr sz="1585">
              <a:latin typeface="Arial"/>
              <a:cs typeface="Arial"/>
            </a:endParaRPr>
          </a:p>
        </p:txBody>
      </p:sp>
      <p:sp>
        <p:nvSpPr>
          <p:cNvPr id="5" name="object 3"/>
          <p:cNvSpPr txBox="1"/>
          <p:nvPr/>
        </p:nvSpPr>
        <p:spPr>
          <a:xfrm>
            <a:off x="659710" y="117455"/>
            <a:ext cx="10062637" cy="884646"/>
          </a:xfrm>
          <a:prstGeom prst="rect">
            <a:avLst/>
          </a:prstGeom>
        </p:spPr>
        <p:txBody>
          <a:bodyPr vert="horz" wrap="square" lIns="0" tIns="22650" rIns="0" bIns="0" rtlCol="0">
            <a:spAutoFit/>
          </a:bodyPr>
          <a:lstStyle/>
          <a:p>
            <a:pPr marL="25168">
              <a:spcBef>
                <a:spcPts val="178"/>
              </a:spcBef>
            </a:pPr>
            <a:r>
              <a:rPr lang="en-US" sz="2800" b="1" dirty="0" smtClean="0">
                <a:latin typeface="Arial"/>
                <a:cs typeface="Arial"/>
              </a:rPr>
              <a:t>How do MT1 material and MT2 material relate? Will MT1 material be on MT2? </a:t>
            </a:r>
            <a:endParaRPr lang="en-US" sz="2800" dirty="0">
              <a:latin typeface="Arial"/>
              <a:cs typeface="Arial"/>
            </a:endParaRPr>
          </a:p>
        </p:txBody>
      </p:sp>
      <p:sp>
        <p:nvSpPr>
          <p:cNvPr id="2" name="TextBox 1"/>
          <p:cNvSpPr txBox="1"/>
          <p:nvPr/>
        </p:nvSpPr>
        <p:spPr>
          <a:xfrm>
            <a:off x="943276" y="1194911"/>
            <a:ext cx="2281187" cy="1384995"/>
          </a:xfrm>
          <a:prstGeom prst="rect">
            <a:avLst/>
          </a:prstGeom>
          <a:noFill/>
          <a:ln w="38100">
            <a:solidFill>
              <a:schemeClr val="tx1"/>
            </a:solidFill>
          </a:ln>
        </p:spPr>
        <p:txBody>
          <a:bodyPr wrap="square" rtlCol="0">
            <a:spAutoFit/>
          </a:bodyPr>
          <a:lstStyle/>
          <a:p>
            <a:r>
              <a:rPr lang="en-US" sz="2800" b="1" dirty="0" smtClean="0"/>
              <a:t>MT1</a:t>
            </a:r>
          </a:p>
          <a:p>
            <a:r>
              <a:rPr lang="en-US" sz="2800" dirty="0" smtClean="0"/>
              <a:t>Foundations for Inference</a:t>
            </a:r>
            <a:endParaRPr lang="en-US" sz="2800" dirty="0"/>
          </a:p>
        </p:txBody>
      </p:sp>
      <p:sp>
        <p:nvSpPr>
          <p:cNvPr id="3" name="TextBox 2"/>
          <p:cNvSpPr txBox="1"/>
          <p:nvPr/>
        </p:nvSpPr>
        <p:spPr>
          <a:xfrm>
            <a:off x="385010" y="3164681"/>
            <a:ext cx="4581625" cy="3693319"/>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t>What does a p-value represent? How to put it in the context of the data.</a:t>
            </a:r>
          </a:p>
          <a:p>
            <a:pPr marL="285750" indent="-285750">
              <a:buFont typeface="Arial" panose="020B0604020202020204" pitchFamily="34" charset="0"/>
              <a:buChar char="•"/>
            </a:pPr>
            <a:r>
              <a:rPr lang="en-US" b="1" dirty="0" smtClean="0"/>
              <a:t>How do we calculate a p-value with:</a:t>
            </a:r>
          </a:p>
          <a:p>
            <a:pPr marL="742950" lvl="1" indent="-285750">
              <a:buFont typeface="Arial" panose="020B0604020202020204" pitchFamily="34" charset="0"/>
              <a:buChar char="•"/>
            </a:pPr>
            <a:r>
              <a:rPr lang="en-US" dirty="0" smtClean="0"/>
              <a:t>The sampling distribution?</a:t>
            </a:r>
          </a:p>
          <a:p>
            <a:pPr marL="742950" lvl="1" indent="-285750">
              <a:buFont typeface="Arial" panose="020B0604020202020204" pitchFamily="34" charset="0"/>
              <a:buChar char="•"/>
            </a:pPr>
            <a:r>
              <a:rPr lang="en-US" dirty="0" smtClean="0"/>
              <a:t>A randomization distribution?</a:t>
            </a:r>
          </a:p>
          <a:p>
            <a:pPr marL="742950" lvl="1" indent="-285750">
              <a:buFont typeface="Arial" panose="020B0604020202020204" pitchFamily="34" charset="0"/>
              <a:buChar char="•"/>
            </a:pPr>
            <a:r>
              <a:rPr lang="en-US" dirty="0" smtClean="0"/>
              <a:t>A bootstrap distribution?</a:t>
            </a:r>
          </a:p>
          <a:p>
            <a:pPr marL="285750" indent="-285750">
              <a:buFont typeface="Arial" panose="020B0604020202020204" pitchFamily="34" charset="0"/>
              <a:buChar char="•"/>
            </a:pPr>
            <a:r>
              <a:rPr lang="en-US" b="1" dirty="0" smtClean="0"/>
              <a:t>When calculating a p-value with the following, what should they be centered at? What do they all need to assume?</a:t>
            </a:r>
          </a:p>
          <a:p>
            <a:pPr marL="742950" lvl="1" indent="-285750">
              <a:buFont typeface="Arial" panose="020B0604020202020204" pitchFamily="34" charset="0"/>
              <a:buChar char="•"/>
            </a:pPr>
            <a:r>
              <a:rPr lang="en-US" dirty="0" smtClean="0"/>
              <a:t>The sampling distribution?</a:t>
            </a:r>
          </a:p>
          <a:p>
            <a:pPr marL="742950" lvl="1" indent="-285750">
              <a:buFont typeface="Arial" panose="020B0604020202020204" pitchFamily="34" charset="0"/>
              <a:buChar char="•"/>
            </a:pPr>
            <a:r>
              <a:rPr lang="en-US" dirty="0" smtClean="0"/>
              <a:t>A randomization distribution?</a:t>
            </a:r>
          </a:p>
          <a:p>
            <a:pPr marL="742950" lvl="1" indent="-285750">
              <a:buFont typeface="Arial" panose="020B0604020202020204" pitchFamily="34" charset="0"/>
              <a:buChar char="•"/>
            </a:pPr>
            <a:r>
              <a:rPr lang="en-US" dirty="0" smtClean="0"/>
              <a:t>A bootstrap distribution?</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719745718"/>
      </p:ext>
    </p:extLst>
  </p:cSld>
  <p:clrMapOvr>
    <a:masterClrMapping/>
  </p:clrMapOvr>
  <p:transition>
    <p:cut/>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400404" y="114811"/>
            <a:ext cx="3070371" cy="354523"/>
          </a:xfrm>
          <a:prstGeom prst="rect">
            <a:avLst/>
          </a:prstGeom>
        </p:spPr>
        <p:txBody>
          <a:bodyPr vert="horz" wrap="square" lIns="0" tIns="33975" rIns="0" bIns="0" rtlCol="0">
            <a:spAutoFit/>
          </a:bodyPr>
          <a:lstStyle/>
          <a:p>
            <a:pPr marL="25168">
              <a:spcBef>
                <a:spcPts val="268"/>
              </a:spcBef>
            </a:pPr>
            <a:r>
              <a:rPr sz="2081" spc="-10" dirty="0">
                <a:solidFill>
                  <a:srgbClr val="FFFFFF"/>
                </a:solidFill>
                <a:latin typeface="Noto Sans CJK JP Regular"/>
                <a:cs typeface="Noto Sans CJK JP Regular"/>
              </a:rPr>
              <a:t>Achieving </a:t>
            </a:r>
            <a:r>
              <a:rPr sz="2081" spc="-20" dirty="0">
                <a:solidFill>
                  <a:srgbClr val="FFFFFF"/>
                </a:solidFill>
                <a:latin typeface="Noto Sans CJK JP Regular"/>
                <a:cs typeface="Noto Sans CJK JP Regular"/>
              </a:rPr>
              <a:t>desired</a:t>
            </a:r>
            <a:r>
              <a:rPr sz="2081" spc="198" dirty="0">
                <a:solidFill>
                  <a:srgbClr val="FFFFFF"/>
                </a:solidFill>
                <a:latin typeface="Noto Sans CJK JP Regular"/>
                <a:cs typeface="Noto Sans CJK JP Regular"/>
              </a:rPr>
              <a:t> </a:t>
            </a:r>
            <a:r>
              <a:rPr sz="2081" spc="-40" dirty="0">
                <a:solidFill>
                  <a:srgbClr val="FFFFFF"/>
                </a:solidFill>
                <a:latin typeface="Noto Sans CJK JP Regular"/>
                <a:cs typeface="Noto Sans CJK JP Regular"/>
              </a:rPr>
              <a:t>power</a:t>
            </a:r>
            <a:endParaRPr sz="2081">
              <a:latin typeface="Noto Sans CJK JP Regular"/>
              <a:cs typeface="Noto Sans CJK JP Regular"/>
            </a:endParaRPr>
          </a:p>
        </p:txBody>
      </p:sp>
      <p:sp>
        <p:nvSpPr>
          <p:cNvPr id="6" name="object 2"/>
          <p:cNvSpPr txBox="1"/>
          <p:nvPr/>
        </p:nvSpPr>
        <p:spPr>
          <a:xfrm>
            <a:off x="336884" y="318110"/>
            <a:ext cx="11656194" cy="355845"/>
          </a:xfrm>
          <a:prstGeom prst="rect">
            <a:avLst/>
          </a:prstGeom>
          <a:solidFill>
            <a:srgbClr val="9AB8CE"/>
          </a:solidFill>
        </p:spPr>
        <p:txBody>
          <a:bodyPr vert="horz" wrap="square" lIns="0" tIns="50334" rIns="0" bIns="0" rtlCol="0">
            <a:spAutoFit/>
          </a:bodyPr>
          <a:lstStyle/>
          <a:p>
            <a:pPr marL="118288">
              <a:spcBef>
                <a:spcPts val="396"/>
              </a:spcBef>
            </a:pPr>
            <a:r>
              <a:rPr sz="1982" dirty="0">
                <a:solidFill>
                  <a:srgbClr val="1A2E3D"/>
                </a:solidFill>
                <a:latin typeface="Arial"/>
                <a:cs typeface="Arial"/>
              </a:rPr>
              <a:t>Clicker</a:t>
            </a:r>
            <a:r>
              <a:rPr sz="1982" spc="-10" dirty="0">
                <a:solidFill>
                  <a:srgbClr val="1A2E3D"/>
                </a:solidFill>
                <a:latin typeface="Arial"/>
                <a:cs typeface="Arial"/>
              </a:rPr>
              <a:t> </a:t>
            </a:r>
            <a:r>
              <a:rPr sz="1982" spc="10" dirty="0">
                <a:solidFill>
                  <a:srgbClr val="1A2E3D"/>
                </a:solidFill>
                <a:latin typeface="Arial"/>
                <a:cs typeface="Arial"/>
              </a:rPr>
              <a:t>question</a:t>
            </a:r>
            <a:endParaRPr sz="1982">
              <a:latin typeface="Arial"/>
              <a:cs typeface="Arial"/>
            </a:endParaRPr>
          </a:p>
        </p:txBody>
      </p:sp>
      <p:sp>
        <p:nvSpPr>
          <p:cNvPr id="7" name="object 3"/>
          <p:cNvSpPr txBox="1">
            <a:spLocks noGrp="1"/>
          </p:cNvSpPr>
          <p:nvPr>
            <p:ph type="title"/>
          </p:nvPr>
        </p:nvSpPr>
        <p:spPr>
          <a:xfrm>
            <a:off x="336884" y="752547"/>
            <a:ext cx="11656194" cy="2647582"/>
          </a:xfrm>
          <a:prstGeom prst="rect">
            <a:avLst/>
          </a:prstGeom>
          <a:solidFill>
            <a:srgbClr val="D6E2EB"/>
          </a:solidFill>
        </p:spPr>
        <p:txBody>
          <a:bodyPr vert="horz" wrap="square" lIns="0" tIns="61657" rIns="0" bIns="0" rtlCol="0" anchor="ctr">
            <a:spAutoFit/>
          </a:bodyPr>
          <a:lstStyle/>
          <a:p>
            <a:pPr marL="118288" marR="184982">
              <a:lnSpc>
                <a:spcPct val="100000"/>
              </a:lnSpc>
              <a:spcBef>
                <a:spcPts val="484"/>
              </a:spcBef>
            </a:pPr>
            <a:r>
              <a:rPr lang="en-US" sz="2800" dirty="0"/>
              <a:t>Fortune magazine collected the zodiac signs of 256 </a:t>
            </a:r>
            <a:r>
              <a:rPr lang="en-US" sz="2800" dirty="0" smtClean="0"/>
              <a:t>CEOs </a:t>
            </a:r>
            <a:r>
              <a:rPr lang="en-US" sz="2800" dirty="0"/>
              <a:t>of the largest 400 </a:t>
            </a:r>
            <a:r>
              <a:rPr lang="en-US" sz="2800" dirty="0" smtClean="0"/>
              <a:t>companies as well as the zodiac signs for all non-CEOs. </a:t>
            </a:r>
            <a:r>
              <a:rPr lang="en-US" sz="2800" dirty="0" smtClean="0"/>
              <a:t>We are interested to know if there’s a difference in the proportions of Sagittarius’ and Aquarius’ that are CEOs.</a:t>
            </a:r>
            <a:r>
              <a:rPr lang="en-US" sz="2800" dirty="0" smtClean="0"/>
              <a:t>(Assume random sampling used). We want to make a confidence interval and hypothesis test. Which of the following methods are most appropriate?</a:t>
            </a:r>
            <a:endParaRPr sz="1400" dirty="0">
              <a:latin typeface="Times New Roman"/>
              <a:cs typeface="Times New Roman"/>
            </a:endParaRPr>
          </a:p>
        </p:txBody>
      </p:sp>
      <p:sp>
        <p:nvSpPr>
          <p:cNvPr id="4" name="TextBox 3"/>
          <p:cNvSpPr txBox="1"/>
          <p:nvPr/>
        </p:nvSpPr>
        <p:spPr>
          <a:xfrm>
            <a:off x="155428" y="3729805"/>
            <a:ext cx="7169398" cy="2677656"/>
          </a:xfrm>
          <a:prstGeom prst="rect">
            <a:avLst/>
          </a:prstGeom>
          <a:noFill/>
        </p:spPr>
        <p:txBody>
          <a:bodyPr wrap="square" rtlCol="0">
            <a:spAutoFit/>
          </a:bodyPr>
          <a:lstStyle/>
          <a:p>
            <a:pPr marL="342900" indent="-342900">
              <a:buFont typeface="+mj-lt"/>
              <a:buAutoNum type="alphaLcParenR"/>
            </a:pPr>
            <a:r>
              <a:rPr lang="en-US" sz="2400" dirty="0" smtClean="0"/>
              <a:t>CI </a:t>
            </a:r>
            <a:r>
              <a:rPr lang="en-US" sz="2400" dirty="0" smtClean="0"/>
              <a:t> – </a:t>
            </a:r>
            <a:r>
              <a:rPr lang="en-US" sz="2400" dirty="0" smtClean="0"/>
              <a:t>CLT methods, HT – Randomization Testing</a:t>
            </a:r>
          </a:p>
          <a:p>
            <a:pPr marL="342900" indent="-342900">
              <a:buFont typeface="+mj-lt"/>
              <a:buAutoNum type="alphaLcParenR"/>
            </a:pPr>
            <a:r>
              <a:rPr lang="en-US" sz="2400" dirty="0" smtClean="0"/>
              <a:t>CI  – Randomization Testing, HT – CLT Methods</a:t>
            </a:r>
          </a:p>
          <a:p>
            <a:pPr marL="342900" indent="-342900">
              <a:buFont typeface="+mj-lt"/>
              <a:buAutoNum type="alphaLcParenR"/>
            </a:pPr>
            <a:r>
              <a:rPr lang="en-US" sz="2400" dirty="0" smtClean="0"/>
              <a:t>CI  – CLT methods, HT – CLT Methods</a:t>
            </a:r>
          </a:p>
          <a:p>
            <a:pPr marL="342900" indent="-342900">
              <a:buFont typeface="+mj-lt"/>
              <a:buAutoNum type="alphaLcParenR"/>
            </a:pPr>
            <a:r>
              <a:rPr lang="en-US" sz="2400" b="1" i="1" dirty="0" smtClean="0"/>
              <a:t>CI  – Bootstrap methods, </a:t>
            </a:r>
            <a:r>
              <a:rPr lang="en-US" sz="2400" b="1" i="1" dirty="0" smtClean="0">
                <a:solidFill>
                  <a:srgbClr val="C00000"/>
                </a:solidFill>
              </a:rPr>
              <a:t>HT – CLT Methods</a:t>
            </a:r>
          </a:p>
          <a:p>
            <a:pPr marL="342900" indent="-342900">
              <a:buFont typeface="+mj-lt"/>
              <a:buAutoNum type="alphaLcParenR"/>
            </a:pPr>
            <a:r>
              <a:rPr lang="en-US" sz="2400" dirty="0" smtClean="0"/>
              <a:t>CI  – Bootstrap methods, HT – Randomization Testing</a:t>
            </a:r>
          </a:p>
          <a:p>
            <a:pPr marL="342900" indent="-342900">
              <a:buFont typeface="+mj-lt"/>
              <a:buAutoNum type="alphaLcParenR"/>
            </a:pPr>
            <a:endParaRPr lang="en-US" sz="2400" dirty="0" smtClean="0"/>
          </a:p>
          <a:p>
            <a:pPr marL="342900" indent="-342900">
              <a:buFont typeface="+mj-lt"/>
              <a:buAutoNum type="alphaLcParenR"/>
            </a:pPr>
            <a:endParaRPr lang="en-US" sz="2400" dirty="0" smtClean="0"/>
          </a:p>
        </p:txBody>
      </p:sp>
      <mc:AlternateContent xmlns:mc="http://schemas.openxmlformats.org/markup-compatibility/2006">
        <mc:Choice xmlns:a14="http://schemas.microsoft.com/office/drawing/2010/main" Requires="a14">
          <p:sp>
            <p:nvSpPr>
              <p:cNvPr id="8" name="TextBox 7"/>
              <p:cNvSpPr txBox="1"/>
              <p:nvPr/>
            </p:nvSpPr>
            <p:spPr>
              <a:xfrm>
                <a:off x="7324826" y="3881141"/>
                <a:ext cx="5111014" cy="4152932"/>
              </a:xfrm>
              <a:prstGeom prst="rect">
                <a:avLst/>
              </a:prstGeom>
              <a:noFill/>
            </p:spPr>
            <p:txBody>
              <a:bodyPr wrap="square" rtlCol="0">
                <a:spAutoFit/>
              </a:bodyPr>
              <a:lstStyle/>
              <a:p>
                <a:r>
                  <a:rPr lang="en-US" sz="2400" b="1" dirty="0" smtClean="0">
                    <a:solidFill>
                      <a:srgbClr val="C00000"/>
                    </a:solidFill>
                  </a:rPr>
                  <a:t>CLT Conditions for HT:</a:t>
                </a:r>
              </a:p>
              <a:p>
                <a:pPr marL="342900" indent="-342900">
                  <a:buAutoNum type="arabicPeriod"/>
                </a:pPr>
                <a:r>
                  <a:rPr lang="en-US" b="1" dirty="0" smtClean="0">
                    <a:solidFill>
                      <a:srgbClr val="C00000"/>
                    </a:solidFill>
                  </a:rPr>
                  <a:t>Independence:</a:t>
                </a:r>
              </a:p>
              <a:p>
                <a:pPr marL="800100" lvl="1" indent="-342900">
                  <a:buFont typeface="Arial" panose="020B0604020202020204" pitchFamily="34" charset="0"/>
                  <a:buChar char="•"/>
                </a:pPr>
                <a:r>
                  <a:rPr lang="en-US" dirty="0" smtClean="0">
                    <a:solidFill>
                      <a:srgbClr val="C00000"/>
                    </a:solidFill>
                  </a:rPr>
                  <a:t>RS of Sag, RS of Aquarius </a:t>
                </a:r>
              </a:p>
              <a:p>
                <a:pPr marL="800100" lvl="1" indent="-342900">
                  <a:buFont typeface="Arial" panose="020B0604020202020204" pitchFamily="34" charset="0"/>
                  <a:buChar char="•"/>
                </a:pPr>
                <a:r>
                  <a:rPr lang="en-US" dirty="0" err="1" smtClean="0">
                    <a:solidFill>
                      <a:srgbClr val="C00000"/>
                    </a:solidFill>
                  </a:rPr>
                  <a:t>N</a:t>
                </a:r>
                <a:r>
                  <a:rPr lang="en-US" sz="1400" dirty="0" err="1" smtClean="0">
                    <a:solidFill>
                      <a:srgbClr val="C00000"/>
                    </a:solidFill>
                  </a:rPr>
                  <a:t>sag</a:t>
                </a:r>
                <a:r>
                  <a:rPr lang="en-US" dirty="0" smtClean="0">
                    <a:solidFill>
                      <a:srgbClr val="C00000"/>
                    </a:solidFill>
                  </a:rPr>
                  <a:t>=50&lt;10% of all Sags, </a:t>
                </a:r>
                <a:r>
                  <a:rPr lang="en-US" dirty="0" err="1" smtClean="0">
                    <a:solidFill>
                      <a:srgbClr val="C00000"/>
                    </a:solidFill>
                  </a:rPr>
                  <a:t>N</a:t>
                </a:r>
                <a:r>
                  <a:rPr lang="en-US" sz="1400" dirty="0" err="1" smtClean="0">
                    <a:solidFill>
                      <a:srgbClr val="C00000"/>
                    </a:solidFill>
                  </a:rPr>
                  <a:t>aquarius</a:t>
                </a:r>
                <a:r>
                  <a:rPr lang="en-US" dirty="0" smtClean="0">
                    <a:solidFill>
                      <a:srgbClr val="C00000"/>
                    </a:solidFill>
                  </a:rPr>
                  <a:t>=50&lt;10% of all Aquarius’, </a:t>
                </a:r>
                <a:endParaRPr lang="en-US" dirty="0" smtClean="0">
                  <a:solidFill>
                    <a:srgbClr val="C00000"/>
                  </a:solidFill>
                </a:endParaRPr>
              </a:p>
              <a:p>
                <a:pPr marL="342900" indent="-342900">
                  <a:buAutoNum type="arabicPeriod" startAt="2"/>
                </a:pPr>
                <a:r>
                  <a:rPr lang="en-US" b="1" dirty="0" smtClean="0">
                    <a:solidFill>
                      <a:srgbClr val="C00000"/>
                    </a:solidFill>
                  </a:rPr>
                  <a:t>SF-Conditions:</a:t>
                </a:r>
              </a:p>
              <a:p>
                <a:pPr marL="800100" lvl="1" indent="-342900">
                  <a:buFont typeface="Arial" panose="020B0604020202020204" pitchFamily="34" charset="0"/>
                  <a:buChar char="•"/>
                </a:pPr>
                <a14:m>
                  <m:oMath xmlns:m="http://schemas.openxmlformats.org/officeDocument/2006/math">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𝑛</m:t>
                        </m:r>
                      </m:e>
                      <m:sub>
                        <m:r>
                          <a:rPr lang="en-US" b="0" i="1" smtClean="0">
                            <a:solidFill>
                              <a:srgbClr val="C00000"/>
                            </a:solidFill>
                            <a:latin typeface="Cambria Math" panose="02040503050406030204" pitchFamily="18" charset="0"/>
                          </a:rPr>
                          <m:t>𝑠𝑎𝑔</m:t>
                        </m:r>
                      </m:sub>
                    </m:sSub>
                    <m:sSub>
                      <m:sSubPr>
                        <m:ctrlPr>
                          <a:rPr lang="en-US" b="0" i="1" smtClean="0">
                            <a:solidFill>
                              <a:srgbClr val="C00000"/>
                            </a:solidFill>
                            <a:latin typeface="Cambria Math" panose="02040503050406030204" pitchFamily="18" charset="0"/>
                          </a:rPr>
                        </m:ctrlPr>
                      </m:sSubPr>
                      <m:e>
                        <m:acc>
                          <m:accPr>
                            <m:chr m:val="̂"/>
                            <m:ctrlPr>
                              <a:rPr lang="en-US" b="0" i="1" smtClean="0">
                                <a:solidFill>
                                  <a:srgbClr val="C00000"/>
                                </a:solidFill>
                                <a:latin typeface="Cambria Math" panose="02040503050406030204" pitchFamily="18" charset="0"/>
                              </a:rPr>
                            </m:ctrlPr>
                          </m:accPr>
                          <m:e>
                            <m:r>
                              <a:rPr lang="en-US" b="0" i="1" smtClean="0">
                                <a:solidFill>
                                  <a:srgbClr val="C00000"/>
                                </a:solidFill>
                                <a:latin typeface="Cambria Math" panose="02040503050406030204" pitchFamily="18" charset="0"/>
                              </a:rPr>
                              <m:t>𝑝</m:t>
                            </m:r>
                          </m:e>
                        </m:acc>
                      </m:e>
                      <m:sub>
                        <m:r>
                          <a:rPr lang="en-US" b="0" i="1" smtClean="0">
                            <a:solidFill>
                              <a:srgbClr val="C00000"/>
                            </a:solidFill>
                            <a:latin typeface="Cambria Math" panose="02040503050406030204" pitchFamily="18" charset="0"/>
                          </a:rPr>
                          <m:t>𝑝𝑜𝑜𝑙</m:t>
                        </m:r>
                      </m:sub>
                    </m:sSub>
                    <m:r>
                      <a:rPr lang="en-US" b="0" i="1" smtClean="0">
                        <a:solidFill>
                          <a:srgbClr val="C00000"/>
                        </a:solidFill>
                        <a:latin typeface="Cambria Math" panose="02040503050406030204" pitchFamily="18" charset="0"/>
                      </a:rPr>
                      <m:t>=50</m:t>
                    </m:r>
                    <m:d>
                      <m:dPr>
                        <m:ctrlPr>
                          <a:rPr lang="en-US" i="1" smtClean="0">
                            <a:solidFill>
                              <a:srgbClr val="C00000"/>
                            </a:solidFill>
                            <a:latin typeface="Cambria Math" panose="02040503050406030204" pitchFamily="18" charset="0"/>
                          </a:rPr>
                        </m:ctrlPr>
                      </m:dPr>
                      <m:e>
                        <m:r>
                          <a:rPr lang="en-US" b="0" i="1" smtClean="0">
                            <a:solidFill>
                              <a:srgbClr val="C00000"/>
                            </a:solidFill>
                            <a:latin typeface="Cambria Math" panose="02040503050406030204" pitchFamily="18" charset="0"/>
                          </a:rPr>
                          <m:t>0.3</m:t>
                        </m:r>
                      </m:e>
                    </m:d>
                    <m:r>
                      <a:rPr lang="en-US" b="0" i="1" smtClean="0">
                        <a:solidFill>
                          <a:srgbClr val="C00000"/>
                        </a:solidFill>
                        <a:latin typeface="Cambria Math" panose="02040503050406030204" pitchFamily="18" charset="0"/>
                        <a:ea typeface="Cambria Math" panose="02040503050406030204" pitchFamily="18" charset="0"/>
                      </a:rPr>
                      <m:t>≥</m:t>
                    </m:r>
                    <m:r>
                      <a:rPr lang="en-US" b="0" i="1" smtClean="0">
                        <a:solidFill>
                          <a:srgbClr val="C00000"/>
                        </a:solidFill>
                        <a:latin typeface="Cambria Math" panose="02040503050406030204" pitchFamily="18" charset="0"/>
                      </a:rPr>
                      <m:t>10</m:t>
                    </m:r>
                  </m:oMath>
                </a14:m>
                <a:endParaRPr lang="en-US" dirty="0" smtClean="0">
                  <a:solidFill>
                    <a:srgbClr val="C00000"/>
                  </a:solidFill>
                </a:endParaRPr>
              </a:p>
              <a:p>
                <a:pPr marL="800100" lvl="1" indent="-342900">
                  <a:buFont typeface="Arial" panose="020B0604020202020204" pitchFamily="34" charset="0"/>
                  <a:buChar char="•"/>
                </a:pPr>
                <a14:m>
                  <m:oMath xmlns:m="http://schemas.openxmlformats.org/officeDocument/2006/math">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𝑛</m:t>
                        </m:r>
                      </m:e>
                      <m:sub>
                        <m:r>
                          <a:rPr lang="en-US" b="0" i="1" smtClean="0">
                            <a:solidFill>
                              <a:srgbClr val="C00000"/>
                            </a:solidFill>
                            <a:latin typeface="Cambria Math" panose="02040503050406030204" pitchFamily="18" charset="0"/>
                          </a:rPr>
                          <m:t>𝑠𝑎𝑔</m:t>
                        </m:r>
                      </m:sub>
                    </m:sSub>
                    <m:r>
                      <a:rPr lang="en-US" b="0" i="1" smtClean="0">
                        <a:solidFill>
                          <a:srgbClr val="C00000"/>
                        </a:solidFill>
                        <a:latin typeface="Cambria Math" panose="02040503050406030204" pitchFamily="18" charset="0"/>
                      </a:rPr>
                      <m:t>(1−</m:t>
                    </m:r>
                    <m:sSub>
                      <m:sSubPr>
                        <m:ctrlPr>
                          <a:rPr lang="en-US" b="0" i="1" smtClean="0">
                            <a:solidFill>
                              <a:srgbClr val="C00000"/>
                            </a:solidFill>
                            <a:latin typeface="Cambria Math" panose="02040503050406030204" pitchFamily="18" charset="0"/>
                          </a:rPr>
                        </m:ctrlPr>
                      </m:sSubPr>
                      <m:e>
                        <m:acc>
                          <m:accPr>
                            <m:chr m:val="̂"/>
                            <m:ctrlPr>
                              <a:rPr lang="en-US" b="0" i="1" smtClean="0">
                                <a:solidFill>
                                  <a:srgbClr val="C00000"/>
                                </a:solidFill>
                                <a:latin typeface="Cambria Math" panose="02040503050406030204" pitchFamily="18" charset="0"/>
                              </a:rPr>
                            </m:ctrlPr>
                          </m:accPr>
                          <m:e>
                            <m:r>
                              <a:rPr lang="en-US" b="0" i="1" smtClean="0">
                                <a:solidFill>
                                  <a:srgbClr val="C00000"/>
                                </a:solidFill>
                                <a:latin typeface="Cambria Math" panose="02040503050406030204" pitchFamily="18" charset="0"/>
                              </a:rPr>
                              <m:t>𝑝</m:t>
                            </m:r>
                          </m:e>
                        </m:acc>
                      </m:e>
                      <m:sub>
                        <m:r>
                          <a:rPr lang="en-US" b="0" i="1" smtClean="0">
                            <a:solidFill>
                              <a:srgbClr val="C00000"/>
                            </a:solidFill>
                            <a:latin typeface="Cambria Math" panose="02040503050406030204" pitchFamily="18" charset="0"/>
                          </a:rPr>
                          <m:t>𝑝𝑜𝑜𝑙</m:t>
                        </m:r>
                      </m:sub>
                    </m:sSub>
                    <m:r>
                      <a:rPr lang="en-US" b="0" i="1" smtClean="0">
                        <a:solidFill>
                          <a:srgbClr val="C00000"/>
                        </a:solidFill>
                        <a:latin typeface="Cambria Math" panose="02040503050406030204" pitchFamily="18" charset="0"/>
                      </a:rPr>
                      <m:t>)</m:t>
                    </m:r>
                    <m:r>
                      <a:rPr lang="en-US" b="0" i="1" smtClean="0">
                        <a:solidFill>
                          <a:srgbClr val="C00000"/>
                        </a:solidFill>
                        <a:latin typeface="Cambria Math" panose="02040503050406030204" pitchFamily="18" charset="0"/>
                      </a:rPr>
                      <m:t>=</m:t>
                    </m:r>
                    <m:r>
                      <a:rPr lang="en-US" b="0" i="1" smtClean="0">
                        <a:solidFill>
                          <a:srgbClr val="C00000"/>
                        </a:solidFill>
                        <a:latin typeface="Cambria Math" panose="02040503050406030204" pitchFamily="18" charset="0"/>
                      </a:rPr>
                      <m:t>50</m:t>
                    </m:r>
                    <m:d>
                      <m:dPr>
                        <m:ctrlPr>
                          <a:rPr lang="en-US" i="1" smtClean="0">
                            <a:solidFill>
                              <a:srgbClr val="C00000"/>
                            </a:solidFill>
                            <a:latin typeface="Cambria Math" panose="02040503050406030204" pitchFamily="18" charset="0"/>
                          </a:rPr>
                        </m:ctrlPr>
                      </m:dPr>
                      <m:e>
                        <m:r>
                          <a:rPr lang="en-US" b="0" i="1" smtClean="0">
                            <a:solidFill>
                              <a:srgbClr val="C00000"/>
                            </a:solidFill>
                            <a:latin typeface="Cambria Math" panose="02040503050406030204" pitchFamily="18" charset="0"/>
                          </a:rPr>
                          <m:t>1−</m:t>
                        </m:r>
                        <m:r>
                          <a:rPr lang="en-US" b="0" i="1" smtClean="0">
                            <a:solidFill>
                              <a:srgbClr val="C00000"/>
                            </a:solidFill>
                            <a:latin typeface="Cambria Math" panose="02040503050406030204" pitchFamily="18" charset="0"/>
                          </a:rPr>
                          <m:t>0.</m:t>
                        </m:r>
                        <m:r>
                          <a:rPr lang="en-US" b="0" i="1" smtClean="0">
                            <a:solidFill>
                              <a:srgbClr val="C00000"/>
                            </a:solidFill>
                            <a:latin typeface="Cambria Math" panose="02040503050406030204" pitchFamily="18" charset="0"/>
                          </a:rPr>
                          <m:t>3</m:t>
                        </m:r>
                        <m:r>
                          <a:rPr lang="en-US" b="0" i="1" smtClean="0">
                            <a:solidFill>
                              <a:srgbClr val="C00000"/>
                            </a:solidFill>
                            <a:latin typeface="Cambria Math" panose="02040503050406030204" pitchFamily="18" charset="0"/>
                          </a:rPr>
                          <m:t>0</m:t>
                        </m:r>
                      </m:e>
                    </m:d>
                    <m:r>
                      <a:rPr lang="en-US" b="0" i="1">
                        <a:solidFill>
                          <a:srgbClr val="C00000"/>
                        </a:solidFill>
                        <a:latin typeface="Cambria Math" panose="02040503050406030204" pitchFamily="18" charset="0"/>
                        <a:ea typeface="Cambria Math" panose="02040503050406030204" pitchFamily="18" charset="0"/>
                      </a:rPr>
                      <m:t>≥</m:t>
                    </m:r>
                    <m:r>
                      <a:rPr lang="en-US" b="0" i="1" smtClean="0">
                        <a:solidFill>
                          <a:srgbClr val="C00000"/>
                        </a:solidFill>
                        <a:latin typeface="Cambria Math" panose="02040503050406030204" pitchFamily="18" charset="0"/>
                      </a:rPr>
                      <m:t>10</m:t>
                    </m:r>
                  </m:oMath>
                </a14:m>
                <a:endParaRPr lang="en-US" dirty="0" smtClean="0">
                  <a:solidFill>
                    <a:srgbClr val="C00000"/>
                  </a:solidFill>
                </a:endParaRPr>
              </a:p>
              <a:p>
                <a:pPr marL="800100" lvl="1" indent="-342900">
                  <a:buFont typeface="Arial" panose="020B0604020202020204" pitchFamily="34" charset="0"/>
                  <a:buChar char="•"/>
                </a:pPr>
                <a14:m>
                  <m:oMath xmlns:m="http://schemas.openxmlformats.org/officeDocument/2006/math">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𝑛</m:t>
                        </m:r>
                      </m:e>
                      <m:sub>
                        <m:r>
                          <a:rPr lang="en-US" b="0" i="1" smtClean="0">
                            <a:solidFill>
                              <a:srgbClr val="C00000"/>
                            </a:solidFill>
                            <a:latin typeface="Cambria Math" panose="02040503050406030204" pitchFamily="18" charset="0"/>
                          </a:rPr>
                          <m:t>𝑎𝑞𝑢𝑎</m:t>
                        </m:r>
                      </m:sub>
                    </m:sSub>
                    <m:sSub>
                      <m:sSubPr>
                        <m:ctrlPr>
                          <a:rPr lang="en-US" b="0" i="1" smtClean="0">
                            <a:solidFill>
                              <a:srgbClr val="C00000"/>
                            </a:solidFill>
                            <a:latin typeface="Cambria Math" panose="02040503050406030204" pitchFamily="18" charset="0"/>
                          </a:rPr>
                        </m:ctrlPr>
                      </m:sSubPr>
                      <m:e>
                        <m:acc>
                          <m:accPr>
                            <m:chr m:val="̂"/>
                            <m:ctrlPr>
                              <a:rPr lang="en-US" b="0" i="1" smtClean="0">
                                <a:solidFill>
                                  <a:srgbClr val="C00000"/>
                                </a:solidFill>
                                <a:latin typeface="Cambria Math" panose="02040503050406030204" pitchFamily="18" charset="0"/>
                              </a:rPr>
                            </m:ctrlPr>
                          </m:accPr>
                          <m:e>
                            <m:r>
                              <a:rPr lang="en-US" b="0" i="1" smtClean="0">
                                <a:solidFill>
                                  <a:srgbClr val="C00000"/>
                                </a:solidFill>
                                <a:latin typeface="Cambria Math" panose="02040503050406030204" pitchFamily="18" charset="0"/>
                              </a:rPr>
                              <m:t>𝑝</m:t>
                            </m:r>
                          </m:e>
                        </m:acc>
                      </m:e>
                      <m:sub>
                        <m:r>
                          <a:rPr lang="en-US" b="0" i="1" smtClean="0">
                            <a:solidFill>
                              <a:srgbClr val="C00000"/>
                            </a:solidFill>
                            <a:latin typeface="Cambria Math" panose="02040503050406030204" pitchFamily="18" charset="0"/>
                          </a:rPr>
                          <m:t>𝑝𝑜𝑜𝑙</m:t>
                        </m:r>
                      </m:sub>
                    </m:sSub>
                    <m:r>
                      <a:rPr lang="en-US" b="0" i="1" smtClean="0">
                        <a:solidFill>
                          <a:srgbClr val="C00000"/>
                        </a:solidFill>
                        <a:latin typeface="Cambria Math" panose="02040503050406030204" pitchFamily="18" charset="0"/>
                      </a:rPr>
                      <m:t>=50</m:t>
                    </m:r>
                    <m:d>
                      <m:dPr>
                        <m:ctrlPr>
                          <a:rPr lang="en-US" i="1" smtClean="0">
                            <a:solidFill>
                              <a:srgbClr val="C00000"/>
                            </a:solidFill>
                            <a:latin typeface="Cambria Math" panose="02040503050406030204" pitchFamily="18" charset="0"/>
                          </a:rPr>
                        </m:ctrlPr>
                      </m:dPr>
                      <m:e>
                        <m:r>
                          <a:rPr lang="en-US" b="0" i="1" smtClean="0">
                            <a:solidFill>
                              <a:srgbClr val="C00000"/>
                            </a:solidFill>
                            <a:latin typeface="Cambria Math" panose="02040503050406030204" pitchFamily="18" charset="0"/>
                          </a:rPr>
                          <m:t>0.3</m:t>
                        </m:r>
                      </m:e>
                    </m:d>
                    <m:r>
                      <a:rPr lang="en-US" b="0" i="1" smtClean="0">
                        <a:solidFill>
                          <a:srgbClr val="C00000"/>
                        </a:solidFill>
                        <a:latin typeface="Cambria Math" panose="02040503050406030204" pitchFamily="18" charset="0"/>
                        <a:ea typeface="Cambria Math" panose="02040503050406030204" pitchFamily="18" charset="0"/>
                      </a:rPr>
                      <m:t>≥</m:t>
                    </m:r>
                    <m:r>
                      <a:rPr lang="en-US" b="0" i="1" smtClean="0">
                        <a:solidFill>
                          <a:srgbClr val="C00000"/>
                        </a:solidFill>
                        <a:latin typeface="Cambria Math" panose="02040503050406030204" pitchFamily="18" charset="0"/>
                      </a:rPr>
                      <m:t>10</m:t>
                    </m:r>
                  </m:oMath>
                </a14:m>
                <a:endParaRPr lang="en-US" dirty="0" smtClean="0">
                  <a:solidFill>
                    <a:srgbClr val="C00000"/>
                  </a:solidFill>
                </a:endParaRPr>
              </a:p>
              <a:p>
                <a:pPr marL="800100" lvl="1" indent="-342900">
                  <a:buFont typeface="Arial" panose="020B0604020202020204" pitchFamily="34" charset="0"/>
                  <a:buChar char="•"/>
                </a:pPr>
                <a14:m>
                  <m:oMath xmlns:m="http://schemas.openxmlformats.org/officeDocument/2006/math">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𝑛</m:t>
                        </m:r>
                      </m:e>
                      <m:sub>
                        <m:r>
                          <a:rPr lang="en-US" b="0" i="1" smtClean="0">
                            <a:solidFill>
                              <a:srgbClr val="C00000"/>
                            </a:solidFill>
                            <a:latin typeface="Cambria Math" panose="02040503050406030204" pitchFamily="18" charset="0"/>
                          </a:rPr>
                          <m:t>𝑎𝑞𝑢𝑎</m:t>
                        </m:r>
                      </m:sub>
                    </m:sSub>
                    <m:r>
                      <a:rPr lang="en-US" b="0" i="1" smtClean="0">
                        <a:solidFill>
                          <a:srgbClr val="C00000"/>
                        </a:solidFill>
                        <a:latin typeface="Cambria Math" panose="02040503050406030204" pitchFamily="18" charset="0"/>
                      </a:rPr>
                      <m:t>(1−</m:t>
                    </m:r>
                    <m:sSub>
                      <m:sSubPr>
                        <m:ctrlPr>
                          <a:rPr lang="en-US" b="0" i="1" smtClean="0">
                            <a:solidFill>
                              <a:srgbClr val="C00000"/>
                            </a:solidFill>
                            <a:latin typeface="Cambria Math" panose="02040503050406030204" pitchFamily="18" charset="0"/>
                          </a:rPr>
                        </m:ctrlPr>
                      </m:sSubPr>
                      <m:e>
                        <m:acc>
                          <m:accPr>
                            <m:chr m:val="̂"/>
                            <m:ctrlPr>
                              <a:rPr lang="en-US" b="0" i="1" smtClean="0">
                                <a:solidFill>
                                  <a:srgbClr val="C00000"/>
                                </a:solidFill>
                                <a:latin typeface="Cambria Math" panose="02040503050406030204" pitchFamily="18" charset="0"/>
                              </a:rPr>
                            </m:ctrlPr>
                          </m:accPr>
                          <m:e>
                            <m:r>
                              <a:rPr lang="en-US" b="0" i="1" smtClean="0">
                                <a:solidFill>
                                  <a:srgbClr val="C00000"/>
                                </a:solidFill>
                                <a:latin typeface="Cambria Math" panose="02040503050406030204" pitchFamily="18" charset="0"/>
                              </a:rPr>
                              <m:t>𝑝</m:t>
                            </m:r>
                          </m:e>
                        </m:acc>
                      </m:e>
                      <m:sub>
                        <m:r>
                          <a:rPr lang="en-US" b="0" i="1" smtClean="0">
                            <a:solidFill>
                              <a:srgbClr val="C00000"/>
                            </a:solidFill>
                            <a:latin typeface="Cambria Math" panose="02040503050406030204" pitchFamily="18" charset="0"/>
                          </a:rPr>
                          <m:t>𝑝𝑜𝑜𝑙</m:t>
                        </m:r>
                      </m:sub>
                    </m:sSub>
                    <m:r>
                      <a:rPr lang="en-US" b="0" i="1" smtClean="0">
                        <a:solidFill>
                          <a:srgbClr val="C00000"/>
                        </a:solidFill>
                        <a:latin typeface="Cambria Math" panose="02040503050406030204" pitchFamily="18" charset="0"/>
                      </a:rPr>
                      <m:t>)=50</m:t>
                    </m:r>
                    <m:d>
                      <m:dPr>
                        <m:ctrlPr>
                          <a:rPr lang="en-US" i="1" smtClean="0">
                            <a:solidFill>
                              <a:srgbClr val="C00000"/>
                            </a:solidFill>
                            <a:latin typeface="Cambria Math" panose="02040503050406030204" pitchFamily="18" charset="0"/>
                          </a:rPr>
                        </m:ctrlPr>
                      </m:dPr>
                      <m:e>
                        <m:r>
                          <a:rPr lang="en-US" b="0" i="1" smtClean="0">
                            <a:solidFill>
                              <a:srgbClr val="C00000"/>
                            </a:solidFill>
                            <a:latin typeface="Cambria Math" panose="02040503050406030204" pitchFamily="18" charset="0"/>
                          </a:rPr>
                          <m:t>1−0.30</m:t>
                        </m:r>
                      </m:e>
                    </m:d>
                    <m:r>
                      <a:rPr lang="en-US" b="0" i="1">
                        <a:solidFill>
                          <a:srgbClr val="C00000"/>
                        </a:solidFill>
                        <a:latin typeface="Cambria Math" panose="02040503050406030204" pitchFamily="18" charset="0"/>
                        <a:ea typeface="Cambria Math" panose="02040503050406030204" pitchFamily="18" charset="0"/>
                      </a:rPr>
                      <m:t>≥</m:t>
                    </m:r>
                    <m:r>
                      <a:rPr lang="en-US" b="0" i="1" smtClean="0">
                        <a:solidFill>
                          <a:srgbClr val="C00000"/>
                        </a:solidFill>
                        <a:latin typeface="Cambria Math" panose="02040503050406030204" pitchFamily="18" charset="0"/>
                      </a:rPr>
                      <m:t>10</m:t>
                    </m:r>
                  </m:oMath>
                </a14:m>
                <a:endParaRPr lang="en-US" dirty="0" smtClean="0">
                  <a:solidFill>
                    <a:srgbClr val="C00000"/>
                  </a:solidFill>
                </a:endParaRPr>
              </a:p>
              <a:p>
                <a:pPr marL="800100" lvl="1" indent="-342900">
                  <a:buFont typeface="Arial" panose="020B0604020202020204" pitchFamily="34" charset="0"/>
                  <a:buChar char="•"/>
                </a:pPr>
                <a:endParaRPr lang="en-US" b="1" dirty="0" smtClean="0">
                  <a:solidFill>
                    <a:srgbClr val="C00000"/>
                  </a:solidFill>
                </a:endParaRPr>
              </a:p>
              <a:p>
                <a:pPr marL="800100" lvl="1" indent="-342900">
                  <a:buFont typeface="Arial" panose="020B0604020202020204" pitchFamily="34" charset="0"/>
                  <a:buChar char="•"/>
                </a:pPr>
                <a:endParaRPr lang="en-US" b="1" dirty="0" smtClean="0">
                  <a:solidFill>
                    <a:srgbClr val="C00000"/>
                  </a:solidFill>
                </a:endParaRPr>
              </a:p>
              <a:p>
                <a:pPr marL="342900" indent="-342900">
                  <a:buFont typeface="Arial" panose="020B0604020202020204" pitchFamily="34" charset="0"/>
                  <a:buChar char="•"/>
                </a:pPr>
                <a:endParaRPr lang="en-US" b="1" dirty="0" smtClean="0">
                  <a:solidFill>
                    <a:srgbClr val="C00000"/>
                  </a:solidFill>
                </a:endParaRPr>
              </a:p>
              <a:p>
                <a:endParaRPr lang="en-US" dirty="0">
                  <a:solidFill>
                    <a:srgbClr val="C00000"/>
                  </a:solidFill>
                </a:endParaRPr>
              </a:p>
            </p:txBody>
          </p:sp>
        </mc:Choice>
        <mc:Fallback>
          <p:sp>
            <p:nvSpPr>
              <p:cNvPr id="8" name="TextBox 7"/>
              <p:cNvSpPr txBox="1">
                <a:spLocks noRot="1" noChangeAspect="1" noMove="1" noResize="1" noEditPoints="1" noAdjustHandles="1" noChangeArrowheads="1" noChangeShapeType="1" noTextEdit="1"/>
              </p:cNvSpPr>
              <p:nvPr/>
            </p:nvSpPr>
            <p:spPr>
              <a:xfrm>
                <a:off x="7324826" y="3881141"/>
                <a:ext cx="5111014" cy="4152932"/>
              </a:xfrm>
              <a:prstGeom prst="rect">
                <a:avLst/>
              </a:prstGeom>
              <a:blipFill>
                <a:blip r:embed="rId2"/>
                <a:stretch>
                  <a:fillRect l="-1909" t="-1175"/>
                </a:stretch>
              </a:blipFill>
            </p:spPr>
            <p:txBody>
              <a:bodyPr/>
              <a:lstStyle/>
              <a:p>
                <a:r>
                  <a:rPr lang="en-US">
                    <a:noFill/>
                  </a:rPr>
                  <a:t> </a:t>
                </a:r>
              </a:p>
            </p:txBody>
          </p:sp>
        </mc:Fallback>
      </mc:AlternateContent>
      <p:pic>
        <p:nvPicPr>
          <p:cNvPr id="9" name="Picture 8"/>
          <p:cNvPicPr>
            <a:picLocks noChangeAspect="1"/>
          </p:cNvPicPr>
          <p:nvPr/>
        </p:nvPicPr>
        <p:blipFill>
          <a:blip r:embed="rId3"/>
          <a:stretch>
            <a:fillRect/>
          </a:stretch>
        </p:blipFill>
        <p:spPr>
          <a:xfrm>
            <a:off x="7935428" y="2919116"/>
            <a:ext cx="4057650" cy="962025"/>
          </a:xfrm>
          <a:prstGeom prst="rect">
            <a:avLst/>
          </a:prstGeom>
        </p:spPr>
      </p:pic>
      <mc:AlternateContent xmlns:mc="http://schemas.openxmlformats.org/markup-compatibility/2006">
        <mc:Choice xmlns:a14="http://schemas.microsoft.com/office/drawing/2010/main" Requires="a14">
          <p:sp>
            <p:nvSpPr>
              <p:cNvPr id="3" name="Rectangle 2"/>
              <p:cNvSpPr/>
              <p:nvPr/>
            </p:nvSpPr>
            <p:spPr>
              <a:xfrm>
                <a:off x="1020395" y="5957607"/>
                <a:ext cx="4830105" cy="666593"/>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en-US" b="0" i="1" smtClean="0">
                              <a:solidFill>
                                <a:srgbClr val="C00000"/>
                              </a:solidFill>
                              <a:latin typeface="Cambria Math" panose="02040503050406030204" pitchFamily="18" charset="0"/>
                            </a:rPr>
                          </m:ctrlPr>
                        </m:sSubPr>
                        <m:e>
                          <m:acc>
                            <m:accPr>
                              <m:chr m:val="̂"/>
                              <m:ctrlPr>
                                <a:rPr lang="en-US" b="0" i="1" smtClean="0">
                                  <a:solidFill>
                                    <a:srgbClr val="C00000"/>
                                  </a:solidFill>
                                  <a:latin typeface="Cambria Math" panose="02040503050406030204" pitchFamily="18" charset="0"/>
                                </a:rPr>
                              </m:ctrlPr>
                            </m:accPr>
                            <m:e>
                              <m:r>
                                <a:rPr lang="en-US" b="0" i="1" smtClean="0">
                                  <a:solidFill>
                                    <a:srgbClr val="C00000"/>
                                  </a:solidFill>
                                  <a:latin typeface="Cambria Math" panose="02040503050406030204" pitchFamily="18" charset="0"/>
                                </a:rPr>
                                <m:t>𝑝</m:t>
                              </m:r>
                            </m:e>
                          </m:acc>
                        </m:e>
                        <m:sub>
                          <m:r>
                            <a:rPr lang="en-US" b="0" i="1" smtClean="0">
                              <a:solidFill>
                                <a:srgbClr val="C00000"/>
                              </a:solidFill>
                              <a:latin typeface="Cambria Math" panose="02040503050406030204" pitchFamily="18" charset="0"/>
                            </a:rPr>
                            <m:t>𝑝𝑜𝑜𝑙</m:t>
                          </m:r>
                        </m:sub>
                      </m:sSub>
                      <m:r>
                        <a:rPr lang="en-US" b="0" i="1" smtClean="0">
                          <a:solidFill>
                            <a:srgbClr val="C00000"/>
                          </a:solidFill>
                          <a:latin typeface="Cambria Math" panose="02040503050406030204" pitchFamily="18" charset="0"/>
                        </a:rPr>
                        <m:t>=</m:t>
                      </m:r>
                      <m:f>
                        <m:fPr>
                          <m:ctrlPr>
                            <a:rPr lang="en-US" b="0" i="1" smtClean="0">
                              <a:solidFill>
                                <a:srgbClr val="C00000"/>
                              </a:solidFill>
                              <a:latin typeface="Cambria Math" panose="02040503050406030204" pitchFamily="18" charset="0"/>
                            </a:rPr>
                          </m:ctrlPr>
                        </m:fPr>
                        <m:num>
                          <m:r>
                            <a:rPr lang="en-US" b="0" i="1" smtClean="0">
                              <a:solidFill>
                                <a:srgbClr val="C00000"/>
                              </a:solidFill>
                              <a:latin typeface="Cambria Math" panose="02040503050406030204" pitchFamily="18" charset="0"/>
                            </a:rPr>
                            <m:t># </m:t>
                          </m:r>
                          <m:r>
                            <a:rPr lang="en-US" b="0" i="1" smtClean="0">
                              <a:solidFill>
                                <a:srgbClr val="C00000"/>
                              </a:solidFill>
                              <a:latin typeface="Cambria Math" panose="02040503050406030204" pitchFamily="18" charset="0"/>
                            </a:rPr>
                            <m:t>𝑜𝑓</m:t>
                          </m:r>
                          <m:r>
                            <a:rPr lang="en-US" b="0" i="1" smtClean="0">
                              <a:solidFill>
                                <a:srgbClr val="C00000"/>
                              </a:solidFill>
                              <a:latin typeface="Cambria Math" panose="02040503050406030204" pitchFamily="18" charset="0"/>
                            </a:rPr>
                            <m:t> </m:t>
                          </m:r>
                          <m:r>
                            <a:rPr lang="en-US" b="0" i="1" smtClean="0">
                              <a:solidFill>
                                <a:srgbClr val="C00000"/>
                              </a:solidFill>
                              <a:latin typeface="Cambria Math" panose="02040503050406030204" pitchFamily="18" charset="0"/>
                            </a:rPr>
                            <m:t>𝑠𝑢𝑐𝑐𝑒𝑠𝑠</m:t>
                          </m:r>
                          <m:r>
                            <a:rPr lang="en-US" b="0" i="1" smtClean="0">
                              <a:solidFill>
                                <a:srgbClr val="C00000"/>
                              </a:solidFill>
                              <a:latin typeface="Cambria Math" panose="02040503050406030204" pitchFamily="18" charset="0"/>
                            </a:rPr>
                            <m:t> (</m:t>
                          </m:r>
                          <m:r>
                            <a:rPr lang="en-US" b="0" i="1" smtClean="0">
                              <a:solidFill>
                                <a:srgbClr val="C00000"/>
                              </a:solidFill>
                              <a:latin typeface="Cambria Math" panose="02040503050406030204" pitchFamily="18" charset="0"/>
                            </a:rPr>
                            <m:t>𝐶𝐸𝑂𝑆</m:t>
                          </m:r>
                          <m:r>
                            <a:rPr lang="en-US" b="0" i="1" smtClean="0">
                              <a:solidFill>
                                <a:srgbClr val="C00000"/>
                              </a:solidFill>
                              <a:latin typeface="Cambria Math" panose="02040503050406030204" pitchFamily="18" charset="0"/>
                            </a:rPr>
                            <m:t>)</m:t>
                          </m:r>
                        </m:num>
                        <m:den>
                          <m:r>
                            <a:rPr lang="en-US" b="0" i="1" smtClean="0">
                              <a:solidFill>
                                <a:srgbClr val="C00000"/>
                              </a:solidFill>
                              <a:latin typeface="Cambria Math" panose="02040503050406030204" pitchFamily="18" charset="0"/>
                            </a:rPr>
                            <m:t>𝑡𝑜𝑡𝑎𝑙</m:t>
                          </m:r>
                          <m:r>
                            <a:rPr lang="en-US" b="0" i="1" smtClean="0">
                              <a:solidFill>
                                <a:srgbClr val="C00000"/>
                              </a:solidFill>
                              <a:latin typeface="Cambria Math" panose="02040503050406030204" pitchFamily="18" charset="0"/>
                            </a:rPr>
                            <m:t> </m:t>
                          </m:r>
                          <m:r>
                            <a:rPr lang="en-US" b="0" i="1" smtClean="0">
                              <a:solidFill>
                                <a:srgbClr val="C00000"/>
                              </a:solidFill>
                              <a:latin typeface="Cambria Math" panose="02040503050406030204" pitchFamily="18" charset="0"/>
                            </a:rPr>
                            <m:t>𝑠𝑎𝑚𝑝𝑙𝑒</m:t>
                          </m:r>
                        </m:den>
                      </m:f>
                      <m:r>
                        <a:rPr lang="en-US" b="0" i="1" smtClean="0">
                          <a:solidFill>
                            <a:srgbClr val="C00000"/>
                          </a:solidFill>
                          <a:latin typeface="Cambria Math" panose="02040503050406030204" pitchFamily="18" charset="0"/>
                        </a:rPr>
                        <m:t>=</m:t>
                      </m:r>
                      <m:f>
                        <m:fPr>
                          <m:ctrlPr>
                            <a:rPr lang="en-US" b="0" i="1" smtClean="0">
                              <a:solidFill>
                                <a:srgbClr val="C00000"/>
                              </a:solidFill>
                              <a:latin typeface="Cambria Math" panose="02040503050406030204" pitchFamily="18" charset="0"/>
                            </a:rPr>
                          </m:ctrlPr>
                        </m:fPr>
                        <m:num>
                          <m:r>
                            <a:rPr lang="en-US" b="0" i="1" smtClean="0">
                              <a:solidFill>
                                <a:srgbClr val="C00000"/>
                              </a:solidFill>
                              <a:latin typeface="Cambria Math" panose="02040503050406030204" pitchFamily="18" charset="0"/>
                            </a:rPr>
                            <m:t>5+25</m:t>
                          </m:r>
                        </m:num>
                        <m:den>
                          <m:r>
                            <a:rPr lang="en-US" b="0" i="1" smtClean="0">
                              <a:solidFill>
                                <a:srgbClr val="C00000"/>
                              </a:solidFill>
                              <a:latin typeface="Cambria Math" panose="02040503050406030204" pitchFamily="18" charset="0"/>
                            </a:rPr>
                            <m:t>50+50</m:t>
                          </m:r>
                        </m:den>
                      </m:f>
                      <m:r>
                        <a:rPr lang="en-US" b="0" i="1" smtClean="0">
                          <a:solidFill>
                            <a:srgbClr val="C00000"/>
                          </a:solidFill>
                          <a:latin typeface="Cambria Math" panose="02040503050406030204" pitchFamily="18" charset="0"/>
                        </a:rPr>
                        <m:t>=0.3</m:t>
                      </m:r>
                    </m:oMath>
                  </m:oMathPara>
                </a14:m>
                <a:endParaRPr lang="en-US" dirty="0"/>
              </a:p>
            </p:txBody>
          </p:sp>
        </mc:Choice>
        <mc:Fallback>
          <p:sp>
            <p:nvSpPr>
              <p:cNvPr id="3" name="Rectangle 2"/>
              <p:cNvSpPr>
                <a:spLocks noRot="1" noChangeAspect="1" noMove="1" noResize="1" noEditPoints="1" noAdjustHandles="1" noChangeArrowheads="1" noChangeShapeType="1" noTextEdit="1"/>
              </p:cNvSpPr>
              <p:nvPr/>
            </p:nvSpPr>
            <p:spPr>
              <a:xfrm>
                <a:off x="1020395" y="5957607"/>
                <a:ext cx="4830105" cy="666593"/>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247798974"/>
      </p:ext>
    </p:extLst>
  </p:cSld>
  <p:clrMapOvr>
    <a:masterClrMapping/>
  </p:clrMapOvr>
  <p:transition>
    <p:cut/>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400404" y="114811"/>
            <a:ext cx="3070371" cy="354523"/>
          </a:xfrm>
          <a:prstGeom prst="rect">
            <a:avLst/>
          </a:prstGeom>
        </p:spPr>
        <p:txBody>
          <a:bodyPr vert="horz" wrap="square" lIns="0" tIns="33975" rIns="0" bIns="0" rtlCol="0">
            <a:spAutoFit/>
          </a:bodyPr>
          <a:lstStyle/>
          <a:p>
            <a:pPr marL="25168">
              <a:spcBef>
                <a:spcPts val="268"/>
              </a:spcBef>
            </a:pPr>
            <a:r>
              <a:rPr sz="2081" spc="-10" dirty="0">
                <a:solidFill>
                  <a:srgbClr val="FFFFFF"/>
                </a:solidFill>
                <a:latin typeface="Noto Sans CJK JP Regular"/>
                <a:cs typeface="Noto Sans CJK JP Regular"/>
              </a:rPr>
              <a:t>Achieving </a:t>
            </a:r>
            <a:r>
              <a:rPr sz="2081" spc="-20" dirty="0">
                <a:solidFill>
                  <a:srgbClr val="FFFFFF"/>
                </a:solidFill>
                <a:latin typeface="Noto Sans CJK JP Regular"/>
                <a:cs typeface="Noto Sans CJK JP Regular"/>
              </a:rPr>
              <a:t>desired</a:t>
            </a:r>
            <a:r>
              <a:rPr sz="2081" spc="198" dirty="0">
                <a:solidFill>
                  <a:srgbClr val="FFFFFF"/>
                </a:solidFill>
                <a:latin typeface="Noto Sans CJK JP Regular"/>
                <a:cs typeface="Noto Sans CJK JP Regular"/>
              </a:rPr>
              <a:t> </a:t>
            </a:r>
            <a:r>
              <a:rPr sz="2081" spc="-40" dirty="0">
                <a:solidFill>
                  <a:srgbClr val="FFFFFF"/>
                </a:solidFill>
                <a:latin typeface="Noto Sans CJK JP Regular"/>
                <a:cs typeface="Noto Sans CJK JP Regular"/>
              </a:rPr>
              <a:t>power</a:t>
            </a:r>
            <a:endParaRPr sz="2081">
              <a:latin typeface="Noto Sans CJK JP Regular"/>
              <a:cs typeface="Noto Sans CJK JP Regular"/>
            </a:endParaRPr>
          </a:p>
        </p:txBody>
      </p:sp>
      <p:sp>
        <p:nvSpPr>
          <p:cNvPr id="6" name="object 2"/>
          <p:cNvSpPr txBox="1"/>
          <p:nvPr/>
        </p:nvSpPr>
        <p:spPr>
          <a:xfrm>
            <a:off x="336884" y="318110"/>
            <a:ext cx="11656194" cy="355845"/>
          </a:xfrm>
          <a:prstGeom prst="rect">
            <a:avLst/>
          </a:prstGeom>
          <a:solidFill>
            <a:srgbClr val="9AB8CE"/>
          </a:solidFill>
        </p:spPr>
        <p:txBody>
          <a:bodyPr vert="horz" wrap="square" lIns="0" tIns="50334" rIns="0" bIns="0" rtlCol="0">
            <a:spAutoFit/>
          </a:bodyPr>
          <a:lstStyle/>
          <a:p>
            <a:pPr marL="118288">
              <a:spcBef>
                <a:spcPts val="396"/>
              </a:spcBef>
            </a:pPr>
            <a:r>
              <a:rPr sz="1982" dirty="0">
                <a:solidFill>
                  <a:srgbClr val="1A2E3D"/>
                </a:solidFill>
                <a:latin typeface="Arial"/>
                <a:cs typeface="Arial"/>
              </a:rPr>
              <a:t>Clicker</a:t>
            </a:r>
            <a:r>
              <a:rPr sz="1982" spc="-10" dirty="0">
                <a:solidFill>
                  <a:srgbClr val="1A2E3D"/>
                </a:solidFill>
                <a:latin typeface="Arial"/>
                <a:cs typeface="Arial"/>
              </a:rPr>
              <a:t> </a:t>
            </a:r>
            <a:r>
              <a:rPr sz="1982" spc="10" dirty="0">
                <a:solidFill>
                  <a:srgbClr val="1A2E3D"/>
                </a:solidFill>
                <a:latin typeface="Arial"/>
                <a:cs typeface="Arial"/>
              </a:rPr>
              <a:t>question</a:t>
            </a:r>
            <a:endParaRPr sz="1982">
              <a:latin typeface="Arial"/>
              <a:cs typeface="Arial"/>
            </a:endParaRPr>
          </a:p>
        </p:txBody>
      </p:sp>
      <p:sp>
        <p:nvSpPr>
          <p:cNvPr id="7" name="object 3"/>
          <p:cNvSpPr txBox="1">
            <a:spLocks noGrp="1"/>
          </p:cNvSpPr>
          <p:nvPr>
            <p:ph type="title"/>
          </p:nvPr>
        </p:nvSpPr>
        <p:spPr>
          <a:xfrm>
            <a:off x="336884" y="752547"/>
            <a:ext cx="11656194" cy="2647582"/>
          </a:xfrm>
          <a:prstGeom prst="rect">
            <a:avLst/>
          </a:prstGeom>
          <a:solidFill>
            <a:srgbClr val="D6E2EB"/>
          </a:solidFill>
        </p:spPr>
        <p:txBody>
          <a:bodyPr vert="horz" wrap="square" lIns="0" tIns="61657" rIns="0" bIns="0" rtlCol="0" anchor="ctr">
            <a:spAutoFit/>
          </a:bodyPr>
          <a:lstStyle/>
          <a:p>
            <a:pPr marL="118288" marR="184982">
              <a:lnSpc>
                <a:spcPct val="100000"/>
              </a:lnSpc>
              <a:spcBef>
                <a:spcPts val="484"/>
              </a:spcBef>
            </a:pPr>
            <a:r>
              <a:rPr lang="en-US" sz="2800" dirty="0"/>
              <a:t>Fortune magazine collected the zodiac signs of 256 </a:t>
            </a:r>
            <a:r>
              <a:rPr lang="en-US" sz="2800" dirty="0" smtClean="0"/>
              <a:t>CEOs </a:t>
            </a:r>
            <a:r>
              <a:rPr lang="en-US" sz="2800" dirty="0"/>
              <a:t>of the largest 400 </a:t>
            </a:r>
            <a:r>
              <a:rPr lang="en-US" sz="2800" dirty="0" smtClean="0"/>
              <a:t>companies as well as the zodiac signs for all non-CEOs. </a:t>
            </a:r>
            <a:r>
              <a:rPr lang="en-US" sz="2800" dirty="0" smtClean="0"/>
              <a:t>We are interested to know if there’s a difference in the proportions of Sagittarius’ and Aquarius’ that are CEOs.</a:t>
            </a:r>
            <a:r>
              <a:rPr lang="en-US" sz="2800" dirty="0" smtClean="0"/>
              <a:t>(Assume random sampling used). We want to make a confidence interval and hypothesis test. Which of the following methods are most appropriate?</a:t>
            </a:r>
            <a:endParaRPr sz="1400" dirty="0">
              <a:latin typeface="Times New Roman"/>
              <a:cs typeface="Times New Roman"/>
            </a:endParaRPr>
          </a:p>
        </p:txBody>
      </p:sp>
      <p:sp>
        <p:nvSpPr>
          <p:cNvPr id="4" name="TextBox 3"/>
          <p:cNvSpPr txBox="1"/>
          <p:nvPr/>
        </p:nvSpPr>
        <p:spPr>
          <a:xfrm>
            <a:off x="155428" y="3729805"/>
            <a:ext cx="7169398" cy="2677656"/>
          </a:xfrm>
          <a:prstGeom prst="rect">
            <a:avLst/>
          </a:prstGeom>
          <a:noFill/>
        </p:spPr>
        <p:txBody>
          <a:bodyPr wrap="square" rtlCol="0">
            <a:spAutoFit/>
          </a:bodyPr>
          <a:lstStyle/>
          <a:p>
            <a:pPr marL="342900" indent="-342900">
              <a:buFont typeface="+mj-lt"/>
              <a:buAutoNum type="alphaLcParenR"/>
            </a:pPr>
            <a:r>
              <a:rPr lang="en-US" sz="2400" dirty="0" smtClean="0"/>
              <a:t>CI </a:t>
            </a:r>
            <a:r>
              <a:rPr lang="en-US" sz="2400" dirty="0" smtClean="0"/>
              <a:t> – </a:t>
            </a:r>
            <a:r>
              <a:rPr lang="en-US" sz="2400" dirty="0" smtClean="0"/>
              <a:t>CLT methods, HT – Randomization Testing</a:t>
            </a:r>
          </a:p>
          <a:p>
            <a:pPr marL="342900" indent="-342900">
              <a:buFont typeface="+mj-lt"/>
              <a:buAutoNum type="alphaLcParenR"/>
            </a:pPr>
            <a:r>
              <a:rPr lang="en-US" sz="2400" dirty="0" smtClean="0"/>
              <a:t>CI  – Randomization Testing, HT – CLT Methods</a:t>
            </a:r>
          </a:p>
          <a:p>
            <a:pPr marL="342900" indent="-342900">
              <a:buFont typeface="+mj-lt"/>
              <a:buAutoNum type="alphaLcParenR"/>
            </a:pPr>
            <a:r>
              <a:rPr lang="en-US" sz="2400" dirty="0" smtClean="0"/>
              <a:t>CI  – CLT methods, HT – CLT Methods</a:t>
            </a:r>
          </a:p>
          <a:p>
            <a:pPr marL="342900" indent="-342900">
              <a:buFont typeface="+mj-lt"/>
              <a:buAutoNum type="alphaLcParenR"/>
            </a:pPr>
            <a:r>
              <a:rPr lang="en-US" sz="2400" b="1" i="1" dirty="0" smtClean="0">
                <a:solidFill>
                  <a:srgbClr val="C00000"/>
                </a:solidFill>
              </a:rPr>
              <a:t>CI  – Bootstrap methods, </a:t>
            </a:r>
            <a:r>
              <a:rPr lang="en-US" sz="2400" b="1" i="1" dirty="0" smtClean="0"/>
              <a:t>HT – CLT Methods</a:t>
            </a:r>
          </a:p>
          <a:p>
            <a:pPr marL="342900" indent="-342900">
              <a:buFont typeface="+mj-lt"/>
              <a:buAutoNum type="alphaLcParenR"/>
            </a:pPr>
            <a:r>
              <a:rPr lang="en-US" sz="2400" dirty="0" smtClean="0"/>
              <a:t>CI  – Bootstrap methods, HT – Randomization Testing</a:t>
            </a:r>
          </a:p>
          <a:p>
            <a:pPr marL="342900" indent="-342900">
              <a:buFont typeface="+mj-lt"/>
              <a:buAutoNum type="alphaLcParenR"/>
            </a:pPr>
            <a:endParaRPr lang="en-US" sz="2400" dirty="0" smtClean="0"/>
          </a:p>
          <a:p>
            <a:pPr marL="342900" indent="-342900">
              <a:buFont typeface="+mj-lt"/>
              <a:buAutoNum type="alphaLcParenR"/>
            </a:pPr>
            <a:endParaRPr lang="en-US" sz="2400" dirty="0" smtClean="0"/>
          </a:p>
        </p:txBody>
      </p:sp>
      <mc:AlternateContent xmlns:mc="http://schemas.openxmlformats.org/markup-compatibility/2006">
        <mc:Choice xmlns:a14="http://schemas.microsoft.com/office/drawing/2010/main" Requires="a14">
          <p:sp>
            <p:nvSpPr>
              <p:cNvPr id="8" name="TextBox 7"/>
              <p:cNvSpPr txBox="1"/>
              <p:nvPr/>
            </p:nvSpPr>
            <p:spPr>
              <a:xfrm>
                <a:off x="7324826" y="3881141"/>
                <a:ext cx="5111014" cy="4152932"/>
              </a:xfrm>
              <a:prstGeom prst="rect">
                <a:avLst/>
              </a:prstGeom>
              <a:noFill/>
            </p:spPr>
            <p:txBody>
              <a:bodyPr wrap="square" rtlCol="0">
                <a:spAutoFit/>
              </a:bodyPr>
              <a:lstStyle/>
              <a:p>
                <a:r>
                  <a:rPr lang="en-US" sz="2400" b="1" dirty="0" smtClean="0">
                    <a:solidFill>
                      <a:srgbClr val="C00000"/>
                    </a:solidFill>
                  </a:rPr>
                  <a:t>CLT Conditions for CI… not met!</a:t>
                </a:r>
              </a:p>
              <a:p>
                <a:pPr marL="342900" indent="-342900">
                  <a:buAutoNum type="arabicPeriod"/>
                </a:pPr>
                <a:r>
                  <a:rPr lang="en-US" b="1" dirty="0" smtClean="0">
                    <a:solidFill>
                      <a:srgbClr val="C00000"/>
                    </a:solidFill>
                  </a:rPr>
                  <a:t>Independence:</a:t>
                </a:r>
              </a:p>
              <a:p>
                <a:pPr marL="800100" lvl="1" indent="-342900">
                  <a:buFont typeface="Arial" panose="020B0604020202020204" pitchFamily="34" charset="0"/>
                  <a:buChar char="•"/>
                </a:pPr>
                <a:r>
                  <a:rPr lang="en-US" dirty="0" smtClean="0">
                    <a:solidFill>
                      <a:srgbClr val="C00000"/>
                    </a:solidFill>
                  </a:rPr>
                  <a:t>RS of Sag, RS of Aquarius </a:t>
                </a:r>
              </a:p>
              <a:p>
                <a:pPr marL="800100" lvl="1" indent="-342900">
                  <a:buFont typeface="Arial" panose="020B0604020202020204" pitchFamily="34" charset="0"/>
                  <a:buChar char="•"/>
                </a:pPr>
                <a:r>
                  <a:rPr lang="en-US" dirty="0" err="1" smtClean="0">
                    <a:solidFill>
                      <a:srgbClr val="C00000"/>
                    </a:solidFill>
                  </a:rPr>
                  <a:t>N</a:t>
                </a:r>
                <a:r>
                  <a:rPr lang="en-US" sz="1400" dirty="0" err="1" smtClean="0">
                    <a:solidFill>
                      <a:srgbClr val="C00000"/>
                    </a:solidFill>
                  </a:rPr>
                  <a:t>sag</a:t>
                </a:r>
                <a:r>
                  <a:rPr lang="en-US" dirty="0" smtClean="0">
                    <a:solidFill>
                      <a:srgbClr val="C00000"/>
                    </a:solidFill>
                  </a:rPr>
                  <a:t>=50&lt;10% of all Sags, </a:t>
                </a:r>
                <a:r>
                  <a:rPr lang="en-US" dirty="0" err="1" smtClean="0">
                    <a:solidFill>
                      <a:srgbClr val="C00000"/>
                    </a:solidFill>
                  </a:rPr>
                  <a:t>N</a:t>
                </a:r>
                <a:r>
                  <a:rPr lang="en-US" sz="1400" dirty="0" err="1" smtClean="0">
                    <a:solidFill>
                      <a:srgbClr val="C00000"/>
                    </a:solidFill>
                  </a:rPr>
                  <a:t>aquarius</a:t>
                </a:r>
                <a:r>
                  <a:rPr lang="en-US" dirty="0" smtClean="0">
                    <a:solidFill>
                      <a:srgbClr val="C00000"/>
                    </a:solidFill>
                  </a:rPr>
                  <a:t>=50&lt;10% of all Aquarius’, </a:t>
                </a:r>
                <a:endParaRPr lang="en-US" dirty="0" smtClean="0">
                  <a:solidFill>
                    <a:srgbClr val="C00000"/>
                  </a:solidFill>
                </a:endParaRPr>
              </a:p>
              <a:p>
                <a:pPr marL="342900" indent="-342900">
                  <a:buAutoNum type="arabicPeriod" startAt="2"/>
                </a:pPr>
                <a:r>
                  <a:rPr lang="en-US" b="1" dirty="0" smtClean="0">
                    <a:solidFill>
                      <a:srgbClr val="C00000"/>
                    </a:solidFill>
                  </a:rPr>
                  <a:t>SF-Conditions:</a:t>
                </a:r>
              </a:p>
              <a:p>
                <a:pPr marL="800100" lvl="1" indent="-342900">
                  <a:buFont typeface="Arial" panose="020B0604020202020204" pitchFamily="34" charset="0"/>
                  <a:buChar char="•"/>
                </a:pPr>
                <a14:m>
                  <m:oMath xmlns:m="http://schemas.openxmlformats.org/officeDocument/2006/math">
                    <m:sSub>
                      <m:sSubPr>
                        <m:ctrlPr>
                          <a:rPr lang="en-US" b="0" i="1" strike="sngStrike" smtClean="0">
                            <a:solidFill>
                              <a:srgbClr val="C00000"/>
                            </a:solidFill>
                            <a:latin typeface="Cambria Math" panose="02040503050406030204" pitchFamily="18" charset="0"/>
                          </a:rPr>
                        </m:ctrlPr>
                      </m:sSubPr>
                      <m:e>
                        <m:r>
                          <a:rPr lang="en-US" b="0" i="1" strike="sngStrike" smtClean="0">
                            <a:solidFill>
                              <a:srgbClr val="C00000"/>
                            </a:solidFill>
                            <a:latin typeface="Cambria Math" panose="02040503050406030204" pitchFamily="18" charset="0"/>
                          </a:rPr>
                          <m:t>𝑛</m:t>
                        </m:r>
                      </m:e>
                      <m:sub>
                        <m:r>
                          <a:rPr lang="en-US" b="0" i="1" strike="sngStrike" smtClean="0">
                            <a:solidFill>
                              <a:srgbClr val="C00000"/>
                            </a:solidFill>
                            <a:latin typeface="Cambria Math" panose="02040503050406030204" pitchFamily="18" charset="0"/>
                          </a:rPr>
                          <m:t>𝑠𝑎𝑔</m:t>
                        </m:r>
                      </m:sub>
                    </m:sSub>
                    <m:sSub>
                      <m:sSubPr>
                        <m:ctrlPr>
                          <a:rPr lang="en-US" b="0" i="1" strike="sngStrike" smtClean="0">
                            <a:solidFill>
                              <a:srgbClr val="C00000"/>
                            </a:solidFill>
                            <a:latin typeface="Cambria Math" panose="02040503050406030204" pitchFamily="18" charset="0"/>
                          </a:rPr>
                        </m:ctrlPr>
                      </m:sSubPr>
                      <m:e>
                        <m:acc>
                          <m:accPr>
                            <m:chr m:val="̂"/>
                            <m:ctrlPr>
                              <a:rPr lang="en-US" b="0" i="1" strike="sngStrike" smtClean="0">
                                <a:solidFill>
                                  <a:srgbClr val="C00000"/>
                                </a:solidFill>
                                <a:latin typeface="Cambria Math" panose="02040503050406030204" pitchFamily="18" charset="0"/>
                              </a:rPr>
                            </m:ctrlPr>
                          </m:accPr>
                          <m:e>
                            <m:r>
                              <a:rPr lang="en-US" b="0" i="1" strike="sngStrike" smtClean="0">
                                <a:solidFill>
                                  <a:srgbClr val="C00000"/>
                                </a:solidFill>
                                <a:latin typeface="Cambria Math" panose="02040503050406030204" pitchFamily="18" charset="0"/>
                              </a:rPr>
                              <m:t>𝑝</m:t>
                            </m:r>
                          </m:e>
                        </m:acc>
                      </m:e>
                      <m:sub>
                        <m:r>
                          <a:rPr lang="en-US" b="0" i="1" strike="sngStrike" smtClean="0">
                            <a:solidFill>
                              <a:srgbClr val="C00000"/>
                            </a:solidFill>
                            <a:latin typeface="Cambria Math" panose="02040503050406030204" pitchFamily="18" charset="0"/>
                          </a:rPr>
                          <m:t>𝑠𝑎𝑔</m:t>
                        </m:r>
                      </m:sub>
                    </m:sSub>
                    <m:r>
                      <a:rPr lang="en-US" b="0" i="1" strike="sngStrike" smtClean="0">
                        <a:solidFill>
                          <a:srgbClr val="C00000"/>
                        </a:solidFill>
                        <a:latin typeface="Cambria Math" panose="02040503050406030204" pitchFamily="18" charset="0"/>
                      </a:rPr>
                      <m:t>=50</m:t>
                    </m:r>
                    <m:d>
                      <m:dPr>
                        <m:ctrlPr>
                          <a:rPr lang="en-US" i="1" strike="sngStrike" smtClean="0">
                            <a:solidFill>
                              <a:srgbClr val="C00000"/>
                            </a:solidFill>
                            <a:latin typeface="Cambria Math" panose="02040503050406030204" pitchFamily="18" charset="0"/>
                          </a:rPr>
                        </m:ctrlPr>
                      </m:dPr>
                      <m:e>
                        <m:r>
                          <a:rPr lang="en-US" b="0" i="1" strike="sngStrike" smtClean="0">
                            <a:solidFill>
                              <a:srgbClr val="C00000"/>
                            </a:solidFill>
                            <a:latin typeface="Cambria Math" panose="02040503050406030204" pitchFamily="18" charset="0"/>
                          </a:rPr>
                          <m:t>0.1</m:t>
                        </m:r>
                      </m:e>
                    </m:d>
                    <m:r>
                      <a:rPr lang="en-US" b="0" i="1" strike="sngStrike" smtClean="0">
                        <a:solidFill>
                          <a:srgbClr val="C00000"/>
                        </a:solidFill>
                        <a:latin typeface="Cambria Math" panose="02040503050406030204" pitchFamily="18" charset="0"/>
                      </a:rPr>
                      <m:t>&lt;</m:t>
                    </m:r>
                    <m:r>
                      <a:rPr lang="en-US" b="0" i="1" strike="sngStrike" smtClean="0">
                        <a:solidFill>
                          <a:srgbClr val="C00000"/>
                        </a:solidFill>
                        <a:latin typeface="Cambria Math" panose="02040503050406030204" pitchFamily="18" charset="0"/>
                      </a:rPr>
                      <m:t>10</m:t>
                    </m:r>
                  </m:oMath>
                </a14:m>
                <a:endParaRPr lang="en-US" strike="sngStrike" dirty="0" smtClean="0">
                  <a:solidFill>
                    <a:srgbClr val="C00000"/>
                  </a:solidFill>
                </a:endParaRPr>
              </a:p>
              <a:p>
                <a:pPr marL="800100" lvl="1" indent="-342900">
                  <a:buFont typeface="Arial" panose="020B0604020202020204" pitchFamily="34" charset="0"/>
                  <a:buChar char="•"/>
                </a:pPr>
                <a14:m>
                  <m:oMath xmlns:m="http://schemas.openxmlformats.org/officeDocument/2006/math">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𝑛</m:t>
                        </m:r>
                      </m:e>
                      <m:sub>
                        <m:r>
                          <a:rPr lang="en-US" b="0" i="1" smtClean="0">
                            <a:solidFill>
                              <a:srgbClr val="C00000"/>
                            </a:solidFill>
                            <a:latin typeface="Cambria Math" panose="02040503050406030204" pitchFamily="18" charset="0"/>
                          </a:rPr>
                          <m:t>𝑠𝑎𝑔</m:t>
                        </m:r>
                      </m:sub>
                    </m:sSub>
                    <m:r>
                      <a:rPr lang="en-US" b="0" i="1" smtClean="0">
                        <a:solidFill>
                          <a:srgbClr val="C00000"/>
                        </a:solidFill>
                        <a:latin typeface="Cambria Math" panose="02040503050406030204" pitchFamily="18" charset="0"/>
                      </a:rPr>
                      <m:t>(1−</m:t>
                    </m:r>
                    <m:sSub>
                      <m:sSubPr>
                        <m:ctrlPr>
                          <a:rPr lang="en-US" b="0" i="1" smtClean="0">
                            <a:solidFill>
                              <a:srgbClr val="C00000"/>
                            </a:solidFill>
                            <a:latin typeface="Cambria Math" panose="02040503050406030204" pitchFamily="18" charset="0"/>
                          </a:rPr>
                        </m:ctrlPr>
                      </m:sSubPr>
                      <m:e>
                        <m:acc>
                          <m:accPr>
                            <m:chr m:val="̂"/>
                            <m:ctrlPr>
                              <a:rPr lang="en-US" b="0" i="1" smtClean="0">
                                <a:solidFill>
                                  <a:srgbClr val="C00000"/>
                                </a:solidFill>
                                <a:latin typeface="Cambria Math" panose="02040503050406030204" pitchFamily="18" charset="0"/>
                              </a:rPr>
                            </m:ctrlPr>
                          </m:accPr>
                          <m:e>
                            <m:r>
                              <a:rPr lang="en-US" b="0" i="1" smtClean="0">
                                <a:solidFill>
                                  <a:srgbClr val="C00000"/>
                                </a:solidFill>
                                <a:latin typeface="Cambria Math" panose="02040503050406030204" pitchFamily="18" charset="0"/>
                              </a:rPr>
                              <m:t>𝑝</m:t>
                            </m:r>
                          </m:e>
                        </m:acc>
                      </m:e>
                      <m:sub>
                        <m:r>
                          <a:rPr lang="en-US" b="0" i="1" smtClean="0">
                            <a:solidFill>
                              <a:srgbClr val="C00000"/>
                            </a:solidFill>
                            <a:latin typeface="Cambria Math" panose="02040503050406030204" pitchFamily="18" charset="0"/>
                          </a:rPr>
                          <m:t>𝑠𝑎𝑔</m:t>
                        </m:r>
                      </m:sub>
                    </m:sSub>
                    <m:r>
                      <a:rPr lang="en-US" b="0" i="1" smtClean="0">
                        <a:solidFill>
                          <a:srgbClr val="C00000"/>
                        </a:solidFill>
                        <a:latin typeface="Cambria Math" panose="02040503050406030204" pitchFamily="18" charset="0"/>
                      </a:rPr>
                      <m:t>)</m:t>
                    </m:r>
                    <m:r>
                      <a:rPr lang="en-US" b="0" i="1" smtClean="0">
                        <a:solidFill>
                          <a:srgbClr val="C00000"/>
                        </a:solidFill>
                        <a:latin typeface="Cambria Math" panose="02040503050406030204" pitchFamily="18" charset="0"/>
                      </a:rPr>
                      <m:t>=</m:t>
                    </m:r>
                    <m:r>
                      <a:rPr lang="en-US" b="0" i="1" smtClean="0">
                        <a:solidFill>
                          <a:srgbClr val="C00000"/>
                        </a:solidFill>
                        <a:latin typeface="Cambria Math" panose="02040503050406030204" pitchFamily="18" charset="0"/>
                      </a:rPr>
                      <m:t>50</m:t>
                    </m:r>
                    <m:d>
                      <m:dPr>
                        <m:ctrlPr>
                          <a:rPr lang="en-US" i="1" smtClean="0">
                            <a:solidFill>
                              <a:srgbClr val="C00000"/>
                            </a:solidFill>
                            <a:latin typeface="Cambria Math" panose="02040503050406030204" pitchFamily="18" charset="0"/>
                          </a:rPr>
                        </m:ctrlPr>
                      </m:dPr>
                      <m:e>
                        <m:r>
                          <a:rPr lang="en-US" b="0" i="1" smtClean="0">
                            <a:solidFill>
                              <a:srgbClr val="C00000"/>
                            </a:solidFill>
                            <a:latin typeface="Cambria Math" panose="02040503050406030204" pitchFamily="18" charset="0"/>
                          </a:rPr>
                          <m:t>1−</m:t>
                        </m:r>
                        <m:r>
                          <a:rPr lang="en-US" b="0" i="1" smtClean="0">
                            <a:solidFill>
                              <a:srgbClr val="C00000"/>
                            </a:solidFill>
                            <a:latin typeface="Cambria Math" panose="02040503050406030204" pitchFamily="18" charset="0"/>
                          </a:rPr>
                          <m:t>0.</m:t>
                        </m:r>
                        <m:r>
                          <a:rPr lang="en-US" b="0" i="1" smtClean="0">
                            <a:solidFill>
                              <a:srgbClr val="C00000"/>
                            </a:solidFill>
                            <a:latin typeface="Cambria Math" panose="02040503050406030204" pitchFamily="18" charset="0"/>
                          </a:rPr>
                          <m:t>1</m:t>
                        </m:r>
                        <m:r>
                          <a:rPr lang="en-US" b="0" i="1" smtClean="0">
                            <a:solidFill>
                              <a:srgbClr val="C00000"/>
                            </a:solidFill>
                            <a:latin typeface="Cambria Math" panose="02040503050406030204" pitchFamily="18" charset="0"/>
                          </a:rPr>
                          <m:t>0</m:t>
                        </m:r>
                      </m:e>
                    </m:d>
                    <m:r>
                      <a:rPr lang="en-US" b="0" i="1">
                        <a:solidFill>
                          <a:srgbClr val="C00000"/>
                        </a:solidFill>
                        <a:latin typeface="Cambria Math" panose="02040503050406030204" pitchFamily="18" charset="0"/>
                        <a:ea typeface="Cambria Math" panose="02040503050406030204" pitchFamily="18" charset="0"/>
                      </a:rPr>
                      <m:t>≥</m:t>
                    </m:r>
                    <m:r>
                      <a:rPr lang="en-US" b="0" i="1" smtClean="0">
                        <a:solidFill>
                          <a:srgbClr val="C00000"/>
                        </a:solidFill>
                        <a:latin typeface="Cambria Math" panose="02040503050406030204" pitchFamily="18" charset="0"/>
                      </a:rPr>
                      <m:t>10</m:t>
                    </m:r>
                  </m:oMath>
                </a14:m>
                <a:endParaRPr lang="en-US" dirty="0" smtClean="0">
                  <a:solidFill>
                    <a:srgbClr val="C00000"/>
                  </a:solidFill>
                </a:endParaRPr>
              </a:p>
              <a:p>
                <a:pPr marL="800100" lvl="1" indent="-342900">
                  <a:buFont typeface="Arial" panose="020B0604020202020204" pitchFamily="34" charset="0"/>
                  <a:buChar char="•"/>
                </a:pPr>
                <a14:m>
                  <m:oMath xmlns:m="http://schemas.openxmlformats.org/officeDocument/2006/math">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𝑛</m:t>
                        </m:r>
                      </m:e>
                      <m:sub>
                        <m:r>
                          <a:rPr lang="en-US" b="0" i="1" smtClean="0">
                            <a:solidFill>
                              <a:srgbClr val="C00000"/>
                            </a:solidFill>
                            <a:latin typeface="Cambria Math" panose="02040503050406030204" pitchFamily="18" charset="0"/>
                          </a:rPr>
                          <m:t>𝑎𝑞𝑢𝑎</m:t>
                        </m:r>
                      </m:sub>
                    </m:sSub>
                    <m:sSub>
                      <m:sSubPr>
                        <m:ctrlPr>
                          <a:rPr lang="en-US" b="0" i="1" smtClean="0">
                            <a:solidFill>
                              <a:srgbClr val="C00000"/>
                            </a:solidFill>
                            <a:latin typeface="Cambria Math" panose="02040503050406030204" pitchFamily="18" charset="0"/>
                          </a:rPr>
                        </m:ctrlPr>
                      </m:sSubPr>
                      <m:e>
                        <m:acc>
                          <m:accPr>
                            <m:chr m:val="̂"/>
                            <m:ctrlPr>
                              <a:rPr lang="en-US" b="0" i="1" smtClean="0">
                                <a:solidFill>
                                  <a:srgbClr val="C00000"/>
                                </a:solidFill>
                                <a:latin typeface="Cambria Math" panose="02040503050406030204" pitchFamily="18" charset="0"/>
                              </a:rPr>
                            </m:ctrlPr>
                          </m:accPr>
                          <m:e>
                            <m:r>
                              <a:rPr lang="en-US" b="0" i="1" smtClean="0">
                                <a:solidFill>
                                  <a:srgbClr val="C00000"/>
                                </a:solidFill>
                                <a:latin typeface="Cambria Math" panose="02040503050406030204" pitchFamily="18" charset="0"/>
                              </a:rPr>
                              <m:t>𝑝</m:t>
                            </m:r>
                          </m:e>
                        </m:acc>
                      </m:e>
                      <m:sub>
                        <m:r>
                          <a:rPr lang="en-US" b="0" i="1" smtClean="0">
                            <a:solidFill>
                              <a:srgbClr val="C00000"/>
                            </a:solidFill>
                            <a:latin typeface="Cambria Math" panose="02040503050406030204" pitchFamily="18" charset="0"/>
                          </a:rPr>
                          <m:t>𝑠𝑎𝑔</m:t>
                        </m:r>
                      </m:sub>
                    </m:sSub>
                    <m:r>
                      <a:rPr lang="en-US" b="0" i="1" smtClean="0">
                        <a:solidFill>
                          <a:srgbClr val="C00000"/>
                        </a:solidFill>
                        <a:latin typeface="Cambria Math" panose="02040503050406030204" pitchFamily="18" charset="0"/>
                      </a:rPr>
                      <m:t>=50</m:t>
                    </m:r>
                    <m:d>
                      <m:dPr>
                        <m:ctrlPr>
                          <a:rPr lang="en-US" i="1" smtClean="0">
                            <a:solidFill>
                              <a:srgbClr val="C00000"/>
                            </a:solidFill>
                            <a:latin typeface="Cambria Math" panose="02040503050406030204" pitchFamily="18" charset="0"/>
                          </a:rPr>
                        </m:ctrlPr>
                      </m:dPr>
                      <m:e>
                        <m:r>
                          <a:rPr lang="en-US" b="0" i="1" smtClean="0">
                            <a:solidFill>
                              <a:srgbClr val="C00000"/>
                            </a:solidFill>
                            <a:latin typeface="Cambria Math" panose="02040503050406030204" pitchFamily="18" charset="0"/>
                          </a:rPr>
                          <m:t>0.</m:t>
                        </m:r>
                        <m:r>
                          <a:rPr lang="en-US" b="0" i="1" smtClean="0">
                            <a:solidFill>
                              <a:srgbClr val="C00000"/>
                            </a:solidFill>
                            <a:latin typeface="Cambria Math" panose="02040503050406030204" pitchFamily="18" charset="0"/>
                          </a:rPr>
                          <m:t>5</m:t>
                        </m:r>
                      </m:e>
                    </m:d>
                    <m:r>
                      <a:rPr lang="en-US" b="0" i="1" smtClean="0">
                        <a:solidFill>
                          <a:srgbClr val="C00000"/>
                        </a:solidFill>
                        <a:latin typeface="Cambria Math" panose="02040503050406030204" pitchFamily="18" charset="0"/>
                        <a:ea typeface="Cambria Math" panose="02040503050406030204" pitchFamily="18" charset="0"/>
                      </a:rPr>
                      <m:t>≥</m:t>
                    </m:r>
                    <m:r>
                      <a:rPr lang="en-US" b="0" i="1" smtClean="0">
                        <a:solidFill>
                          <a:srgbClr val="C00000"/>
                        </a:solidFill>
                        <a:latin typeface="Cambria Math" panose="02040503050406030204" pitchFamily="18" charset="0"/>
                      </a:rPr>
                      <m:t>10</m:t>
                    </m:r>
                  </m:oMath>
                </a14:m>
                <a:endParaRPr lang="en-US" dirty="0" smtClean="0">
                  <a:solidFill>
                    <a:srgbClr val="C00000"/>
                  </a:solidFill>
                </a:endParaRPr>
              </a:p>
              <a:p>
                <a:pPr marL="800100" lvl="1" indent="-342900">
                  <a:buFont typeface="Arial" panose="020B0604020202020204" pitchFamily="34" charset="0"/>
                  <a:buChar char="•"/>
                </a:pPr>
                <a14:m>
                  <m:oMath xmlns:m="http://schemas.openxmlformats.org/officeDocument/2006/math">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𝑛</m:t>
                        </m:r>
                      </m:e>
                      <m:sub>
                        <m:r>
                          <a:rPr lang="en-US" b="0" i="1" smtClean="0">
                            <a:solidFill>
                              <a:srgbClr val="C00000"/>
                            </a:solidFill>
                            <a:latin typeface="Cambria Math" panose="02040503050406030204" pitchFamily="18" charset="0"/>
                          </a:rPr>
                          <m:t>𝑎𝑞𝑢𝑎</m:t>
                        </m:r>
                      </m:sub>
                    </m:sSub>
                    <m:r>
                      <a:rPr lang="en-US" b="0" i="1" smtClean="0">
                        <a:solidFill>
                          <a:srgbClr val="C00000"/>
                        </a:solidFill>
                        <a:latin typeface="Cambria Math" panose="02040503050406030204" pitchFamily="18" charset="0"/>
                      </a:rPr>
                      <m:t>(1−</m:t>
                    </m:r>
                    <m:sSub>
                      <m:sSubPr>
                        <m:ctrlPr>
                          <a:rPr lang="en-US" b="0" i="1" smtClean="0">
                            <a:solidFill>
                              <a:srgbClr val="C00000"/>
                            </a:solidFill>
                            <a:latin typeface="Cambria Math" panose="02040503050406030204" pitchFamily="18" charset="0"/>
                          </a:rPr>
                        </m:ctrlPr>
                      </m:sSubPr>
                      <m:e>
                        <m:acc>
                          <m:accPr>
                            <m:chr m:val="̂"/>
                            <m:ctrlPr>
                              <a:rPr lang="en-US" b="0" i="1" smtClean="0">
                                <a:solidFill>
                                  <a:srgbClr val="C00000"/>
                                </a:solidFill>
                                <a:latin typeface="Cambria Math" panose="02040503050406030204" pitchFamily="18" charset="0"/>
                              </a:rPr>
                            </m:ctrlPr>
                          </m:accPr>
                          <m:e>
                            <m:r>
                              <a:rPr lang="en-US" b="0" i="1" smtClean="0">
                                <a:solidFill>
                                  <a:srgbClr val="C00000"/>
                                </a:solidFill>
                                <a:latin typeface="Cambria Math" panose="02040503050406030204" pitchFamily="18" charset="0"/>
                              </a:rPr>
                              <m:t>𝑝</m:t>
                            </m:r>
                          </m:e>
                        </m:acc>
                      </m:e>
                      <m:sub>
                        <m:r>
                          <a:rPr lang="en-US" b="0" i="1" smtClean="0">
                            <a:solidFill>
                              <a:srgbClr val="C00000"/>
                            </a:solidFill>
                            <a:latin typeface="Cambria Math" panose="02040503050406030204" pitchFamily="18" charset="0"/>
                          </a:rPr>
                          <m:t>𝑠𝑎𝑔</m:t>
                        </m:r>
                      </m:sub>
                    </m:sSub>
                    <m:r>
                      <a:rPr lang="en-US" b="0" i="1" smtClean="0">
                        <a:solidFill>
                          <a:srgbClr val="C00000"/>
                        </a:solidFill>
                        <a:latin typeface="Cambria Math" panose="02040503050406030204" pitchFamily="18" charset="0"/>
                      </a:rPr>
                      <m:t>)=50</m:t>
                    </m:r>
                    <m:d>
                      <m:dPr>
                        <m:ctrlPr>
                          <a:rPr lang="en-US" i="1" smtClean="0">
                            <a:solidFill>
                              <a:srgbClr val="C00000"/>
                            </a:solidFill>
                            <a:latin typeface="Cambria Math" panose="02040503050406030204" pitchFamily="18" charset="0"/>
                          </a:rPr>
                        </m:ctrlPr>
                      </m:dPr>
                      <m:e>
                        <m:r>
                          <a:rPr lang="en-US" b="0" i="1" smtClean="0">
                            <a:solidFill>
                              <a:srgbClr val="C00000"/>
                            </a:solidFill>
                            <a:latin typeface="Cambria Math" panose="02040503050406030204" pitchFamily="18" charset="0"/>
                          </a:rPr>
                          <m:t>1−0.</m:t>
                        </m:r>
                        <m:r>
                          <a:rPr lang="en-US" b="0" i="1" smtClean="0">
                            <a:solidFill>
                              <a:srgbClr val="C00000"/>
                            </a:solidFill>
                            <a:latin typeface="Cambria Math" panose="02040503050406030204" pitchFamily="18" charset="0"/>
                          </a:rPr>
                          <m:t>5</m:t>
                        </m:r>
                        <m:r>
                          <a:rPr lang="en-US" b="0" i="1" smtClean="0">
                            <a:solidFill>
                              <a:srgbClr val="C00000"/>
                            </a:solidFill>
                            <a:latin typeface="Cambria Math" panose="02040503050406030204" pitchFamily="18" charset="0"/>
                          </a:rPr>
                          <m:t>0</m:t>
                        </m:r>
                      </m:e>
                    </m:d>
                    <m:r>
                      <a:rPr lang="en-US" b="0" i="1">
                        <a:solidFill>
                          <a:srgbClr val="C00000"/>
                        </a:solidFill>
                        <a:latin typeface="Cambria Math" panose="02040503050406030204" pitchFamily="18" charset="0"/>
                        <a:ea typeface="Cambria Math" panose="02040503050406030204" pitchFamily="18" charset="0"/>
                      </a:rPr>
                      <m:t>≥</m:t>
                    </m:r>
                    <m:r>
                      <a:rPr lang="en-US" b="0" i="1" smtClean="0">
                        <a:solidFill>
                          <a:srgbClr val="C00000"/>
                        </a:solidFill>
                        <a:latin typeface="Cambria Math" panose="02040503050406030204" pitchFamily="18" charset="0"/>
                      </a:rPr>
                      <m:t>10</m:t>
                    </m:r>
                  </m:oMath>
                </a14:m>
                <a:endParaRPr lang="en-US" dirty="0" smtClean="0">
                  <a:solidFill>
                    <a:srgbClr val="C00000"/>
                  </a:solidFill>
                </a:endParaRPr>
              </a:p>
              <a:p>
                <a:pPr marL="800100" lvl="1" indent="-342900">
                  <a:buFont typeface="Arial" panose="020B0604020202020204" pitchFamily="34" charset="0"/>
                  <a:buChar char="•"/>
                </a:pPr>
                <a:endParaRPr lang="en-US" b="1" dirty="0" smtClean="0">
                  <a:solidFill>
                    <a:srgbClr val="C00000"/>
                  </a:solidFill>
                </a:endParaRPr>
              </a:p>
              <a:p>
                <a:pPr marL="800100" lvl="1" indent="-342900">
                  <a:buFont typeface="Arial" panose="020B0604020202020204" pitchFamily="34" charset="0"/>
                  <a:buChar char="•"/>
                </a:pPr>
                <a:endParaRPr lang="en-US" b="1" dirty="0" smtClean="0">
                  <a:solidFill>
                    <a:srgbClr val="C00000"/>
                  </a:solidFill>
                </a:endParaRPr>
              </a:p>
              <a:p>
                <a:pPr marL="342900" indent="-342900">
                  <a:buFont typeface="Arial" panose="020B0604020202020204" pitchFamily="34" charset="0"/>
                  <a:buChar char="•"/>
                </a:pPr>
                <a:endParaRPr lang="en-US" b="1" dirty="0" smtClean="0">
                  <a:solidFill>
                    <a:srgbClr val="C00000"/>
                  </a:solidFill>
                </a:endParaRPr>
              </a:p>
              <a:p>
                <a:endParaRPr lang="en-US" dirty="0">
                  <a:solidFill>
                    <a:srgbClr val="C00000"/>
                  </a:solidFill>
                </a:endParaRPr>
              </a:p>
            </p:txBody>
          </p:sp>
        </mc:Choice>
        <mc:Fallback>
          <p:sp>
            <p:nvSpPr>
              <p:cNvPr id="8" name="TextBox 7"/>
              <p:cNvSpPr txBox="1">
                <a:spLocks noRot="1" noChangeAspect="1" noMove="1" noResize="1" noEditPoints="1" noAdjustHandles="1" noChangeArrowheads="1" noChangeShapeType="1" noTextEdit="1"/>
              </p:cNvSpPr>
              <p:nvPr/>
            </p:nvSpPr>
            <p:spPr>
              <a:xfrm>
                <a:off x="7324826" y="3881141"/>
                <a:ext cx="5111014" cy="4152932"/>
              </a:xfrm>
              <a:prstGeom prst="rect">
                <a:avLst/>
              </a:prstGeom>
              <a:blipFill>
                <a:blip r:embed="rId2"/>
                <a:stretch>
                  <a:fillRect l="-1909" t="-1175"/>
                </a:stretch>
              </a:blipFill>
            </p:spPr>
            <p:txBody>
              <a:bodyPr/>
              <a:lstStyle/>
              <a:p>
                <a:r>
                  <a:rPr lang="en-US">
                    <a:noFill/>
                  </a:rPr>
                  <a:t> </a:t>
                </a:r>
              </a:p>
            </p:txBody>
          </p:sp>
        </mc:Fallback>
      </mc:AlternateContent>
      <p:pic>
        <p:nvPicPr>
          <p:cNvPr id="9" name="Picture 8"/>
          <p:cNvPicPr>
            <a:picLocks noChangeAspect="1"/>
          </p:cNvPicPr>
          <p:nvPr/>
        </p:nvPicPr>
        <p:blipFill>
          <a:blip r:embed="rId3"/>
          <a:stretch>
            <a:fillRect/>
          </a:stretch>
        </p:blipFill>
        <p:spPr>
          <a:xfrm>
            <a:off x="7935428" y="2919116"/>
            <a:ext cx="4057650" cy="962025"/>
          </a:xfrm>
          <a:prstGeom prst="rect">
            <a:avLst/>
          </a:prstGeom>
        </p:spPr>
      </p:pic>
      <mc:AlternateContent xmlns:mc="http://schemas.openxmlformats.org/markup-compatibility/2006">
        <mc:Choice xmlns:a14="http://schemas.microsoft.com/office/drawing/2010/main" Requires="a14">
          <p:sp>
            <p:nvSpPr>
              <p:cNvPr id="10" name="Rectangle 9"/>
              <p:cNvSpPr/>
              <p:nvPr/>
            </p:nvSpPr>
            <p:spPr>
              <a:xfrm>
                <a:off x="998223" y="5712764"/>
                <a:ext cx="1827936" cy="489686"/>
              </a:xfrm>
              <a:prstGeom prst="rect">
                <a:avLst/>
              </a:prstGeom>
            </p:spPr>
            <p:txBody>
              <a:bodyPr wrap="none">
                <a:spAutoFit/>
              </a:bodyPr>
              <a:lstStyle/>
              <a:p>
                <a14:m>
                  <m:oMath xmlns:m="http://schemas.openxmlformats.org/officeDocument/2006/math">
                    <m:sSub>
                      <m:sSubPr>
                        <m:ctrlPr>
                          <a:rPr lang="en-US" b="0" i="1" smtClean="0">
                            <a:solidFill>
                              <a:srgbClr val="C00000"/>
                            </a:solidFill>
                            <a:latin typeface="Cambria Math" panose="02040503050406030204" pitchFamily="18" charset="0"/>
                          </a:rPr>
                        </m:ctrlPr>
                      </m:sSubPr>
                      <m:e>
                        <m:acc>
                          <m:accPr>
                            <m:chr m:val="̂"/>
                            <m:ctrlPr>
                              <a:rPr lang="en-US" b="0" i="1" smtClean="0">
                                <a:solidFill>
                                  <a:srgbClr val="C00000"/>
                                </a:solidFill>
                                <a:latin typeface="Cambria Math" panose="02040503050406030204" pitchFamily="18" charset="0"/>
                              </a:rPr>
                            </m:ctrlPr>
                          </m:accPr>
                          <m:e>
                            <m:r>
                              <a:rPr lang="en-US" b="0" i="1" smtClean="0">
                                <a:solidFill>
                                  <a:srgbClr val="C00000"/>
                                </a:solidFill>
                                <a:latin typeface="Cambria Math" panose="02040503050406030204" pitchFamily="18" charset="0"/>
                              </a:rPr>
                              <m:t>𝑝</m:t>
                            </m:r>
                          </m:e>
                        </m:acc>
                      </m:e>
                      <m:sub>
                        <m:r>
                          <a:rPr lang="en-US" b="0" i="1" smtClean="0">
                            <a:solidFill>
                              <a:srgbClr val="C00000"/>
                            </a:solidFill>
                            <a:latin typeface="Cambria Math" panose="02040503050406030204" pitchFamily="18" charset="0"/>
                          </a:rPr>
                          <m:t>𝑠𝑎𝑔</m:t>
                        </m:r>
                      </m:sub>
                    </m:sSub>
                    <m:r>
                      <a:rPr lang="en-US" b="0" i="1" smtClean="0">
                        <a:solidFill>
                          <a:srgbClr val="C00000"/>
                        </a:solidFill>
                        <a:latin typeface="Cambria Math" panose="02040503050406030204" pitchFamily="18" charset="0"/>
                      </a:rPr>
                      <m:t>=</m:t>
                    </m:r>
                    <m:f>
                      <m:fPr>
                        <m:ctrlPr>
                          <a:rPr lang="en-US" b="0" i="1" smtClean="0">
                            <a:solidFill>
                              <a:srgbClr val="C00000"/>
                            </a:solidFill>
                            <a:latin typeface="Cambria Math" panose="02040503050406030204" pitchFamily="18" charset="0"/>
                          </a:rPr>
                        </m:ctrlPr>
                      </m:fPr>
                      <m:num>
                        <m:r>
                          <a:rPr lang="en-US" b="0" i="1" smtClean="0">
                            <a:solidFill>
                              <a:srgbClr val="C00000"/>
                            </a:solidFill>
                            <a:latin typeface="Cambria Math" panose="02040503050406030204" pitchFamily="18" charset="0"/>
                          </a:rPr>
                          <m:t>5</m:t>
                        </m:r>
                      </m:num>
                      <m:den>
                        <m:r>
                          <a:rPr lang="en-US" b="0" i="1" smtClean="0">
                            <a:solidFill>
                              <a:srgbClr val="C00000"/>
                            </a:solidFill>
                            <a:latin typeface="Cambria Math" panose="02040503050406030204" pitchFamily="18" charset="0"/>
                          </a:rPr>
                          <m:t>50</m:t>
                        </m:r>
                      </m:den>
                    </m:f>
                    <m:r>
                      <a:rPr lang="en-US" b="0" i="1" smtClean="0">
                        <a:solidFill>
                          <a:srgbClr val="C00000"/>
                        </a:solidFill>
                        <a:latin typeface="Cambria Math" panose="02040503050406030204" pitchFamily="18" charset="0"/>
                      </a:rPr>
                      <m:t>=0.1</m:t>
                    </m:r>
                  </m:oMath>
                </a14:m>
                <a:r>
                  <a:rPr lang="en-US" dirty="0" smtClean="0"/>
                  <a:t>, </a:t>
                </a:r>
                <a:endParaRPr lang="en-US" dirty="0"/>
              </a:p>
            </p:txBody>
          </p:sp>
        </mc:Choice>
        <mc:Fallback>
          <p:sp>
            <p:nvSpPr>
              <p:cNvPr id="10" name="Rectangle 9"/>
              <p:cNvSpPr>
                <a:spLocks noRot="1" noChangeAspect="1" noMove="1" noResize="1" noEditPoints="1" noAdjustHandles="1" noChangeArrowheads="1" noChangeShapeType="1" noTextEdit="1"/>
              </p:cNvSpPr>
              <p:nvPr/>
            </p:nvSpPr>
            <p:spPr>
              <a:xfrm>
                <a:off x="998223" y="5712764"/>
                <a:ext cx="1827936" cy="489686"/>
              </a:xfrm>
              <a:prstGeom prst="rect">
                <a:avLst/>
              </a:prstGeom>
              <a:blipFill>
                <a:blip r:embed="rId4"/>
                <a:stretch>
                  <a:fillRect r="-1667" b="-75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Rectangle 10"/>
              <p:cNvSpPr/>
              <p:nvPr/>
            </p:nvSpPr>
            <p:spPr>
              <a:xfrm>
                <a:off x="998223" y="6162618"/>
                <a:ext cx="1952586" cy="489686"/>
              </a:xfrm>
              <a:prstGeom prst="rect">
                <a:avLst/>
              </a:prstGeom>
            </p:spPr>
            <p:txBody>
              <a:bodyPr wrap="none">
                <a:spAutoFit/>
              </a:bodyPr>
              <a:lstStyle/>
              <a:p>
                <a14:m>
                  <m:oMath xmlns:m="http://schemas.openxmlformats.org/officeDocument/2006/math">
                    <m:sSub>
                      <m:sSubPr>
                        <m:ctrlPr>
                          <a:rPr lang="en-US" b="0" i="1" smtClean="0">
                            <a:solidFill>
                              <a:srgbClr val="C00000"/>
                            </a:solidFill>
                            <a:latin typeface="Cambria Math" panose="02040503050406030204" pitchFamily="18" charset="0"/>
                          </a:rPr>
                        </m:ctrlPr>
                      </m:sSubPr>
                      <m:e>
                        <m:acc>
                          <m:accPr>
                            <m:chr m:val="̂"/>
                            <m:ctrlPr>
                              <a:rPr lang="en-US" b="0" i="1" smtClean="0">
                                <a:solidFill>
                                  <a:srgbClr val="C00000"/>
                                </a:solidFill>
                                <a:latin typeface="Cambria Math" panose="02040503050406030204" pitchFamily="18" charset="0"/>
                              </a:rPr>
                            </m:ctrlPr>
                          </m:accPr>
                          <m:e>
                            <m:r>
                              <a:rPr lang="en-US" b="0" i="1" smtClean="0">
                                <a:solidFill>
                                  <a:srgbClr val="C00000"/>
                                </a:solidFill>
                                <a:latin typeface="Cambria Math" panose="02040503050406030204" pitchFamily="18" charset="0"/>
                              </a:rPr>
                              <m:t>𝑝</m:t>
                            </m:r>
                          </m:e>
                        </m:acc>
                      </m:e>
                      <m:sub>
                        <m:r>
                          <a:rPr lang="en-US" b="0" i="1" smtClean="0">
                            <a:solidFill>
                              <a:srgbClr val="C00000"/>
                            </a:solidFill>
                            <a:latin typeface="Cambria Math" panose="02040503050406030204" pitchFamily="18" charset="0"/>
                          </a:rPr>
                          <m:t>𝑎𝑞𝑢𝑎</m:t>
                        </m:r>
                      </m:sub>
                    </m:sSub>
                    <m:r>
                      <a:rPr lang="en-US" b="0" i="1" smtClean="0">
                        <a:solidFill>
                          <a:srgbClr val="C00000"/>
                        </a:solidFill>
                        <a:latin typeface="Cambria Math" panose="02040503050406030204" pitchFamily="18" charset="0"/>
                      </a:rPr>
                      <m:t>=</m:t>
                    </m:r>
                    <m:f>
                      <m:fPr>
                        <m:ctrlPr>
                          <a:rPr lang="en-US" b="0" i="1" smtClean="0">
                            <a:solidFill>
                              <a:srgbClr val="C00000"/>
                            </a:solidFill>
                            <a:latin typeface="Cambria Math" panose="02040503050406030204" pitchFamily="18" charset="0"/>
                          </a:rPr>
                        </m:ctrlPr>
                      </m:fPr>
                      <m:num>
                        <m:r>
                          <a:rPr lang="en-US" b="0" i="1" smtClean="0">
                            <a:solidFill>
                              <a:srgbClr val="C00000"/>
                            </a:solidFill>
                            <a:latin typeface="Cambria Math" panose="02040503050406030204" pitchFamily="18" charset="0"/>
                          </a:rPr>
                          <m:t>25</m:t>
                        </m:r>
                      </m:num>
                      <m:den>
                        <m:r>
                          <a:rPr lang="en-US" b="0" i="1" smtClean="0">
                            <a:solidFill>
                              <a:srgbClr val="C00000"/>
                            </a:solidFill>
                            <a:latin typeface="Cambria Math" panose="02040503050406030204" pitchFamily="18" charset="0"/>
                          </a:rPr>
                          <m:t>50</m:t>
                        </m:r>
                      </m:den>
                    </m:f>
                    <m:r>
                      <a:rPr lang="en-US" b="0" i="1" smtClean="0">
                        <a:solidFill>
                          <a:srgbClr val="C00000"/>
                        </a:solidFill>
                        <a:latin typeface="Cambria Math" panose="02040503050406030204" pitchFamily="18" charset="0"/>
                      </a:rPr>
                      <m:t>=0.5</m:t>
                    </m:r>
                  </m:oMath>
                </a14:m>
                <a:r>
                  <a:rPr lang="en-US" dirty="0" smtClean="0"/>
                  <a:t>, </a:t>
                </a:r>
                <a:endParaRPr lang="en-US" dirty="0"/>
              </a:p>
            </p:txBody>
          </p:sp>
        </mc:Choice>
        <mc:Fallback>
          <p:sp>
            <p:nvSpPr>
              <p:cNvPr id="11" name="Rectangle 10"/>
              <p:cNvSpPr>
                <a:spLocks noRot="1" noChangeAspect="1" noMove="1" noResize="1" noEditPoints="1" noAdjustHandles="1" noChangeArrowheads="1" noChangeShapeType="1" noTextEdit="1"/>
              </p:cNvSpPr>
              <p:nvPr/>
            </p:nvSpPr>
            <p:spPr>
              <a:xfrm>
                <a:off x="998223" y="6162618"/>
                <a:ext cx="1952586" cy="489686"/>
              </a:xfrm>
              <a:prstGeom prst="rect">
                <a:avLst/>
              </a:prstGeom>
              <a:blipFill>
                <a:blip r:embed="rId5"/>
                <a:stretch>
                  <a:fillRect r="-1563" b="-7500"/>
                </a:stretch>
              </a:blipFill>
            </p:spPr>
            <p:txBody>
              <a:bodyPr/>
              <a:lstStyle/>
              <a:p>
                <a:r>
                  <a:rPr lang="en-US">
                    <a:noFill/>
                  </a:rPr>
                  <a:t> </a:t>
                </a:r>
              </a:p>
            </p:txBody>
          </p:sp>
        </mc:Fallback>
      </mc:AlternateContent>
    </p:spTree>
    <p:extLst>
      <p:ext uri="{BB962C8B-B14F-4D97-AF65-F5344CB8AC3E}">
        <p14:creationId xmlns:p14="http://schemas.microsoft.com/office/powerpoint/2010/main" val="2487993437"/>
      </p:ext>
    </p:extLst>
  </p:cSld>
  <p:clrMapOvr>
    <a:masterClrMapping/>
  </p:clrMapOvr>
  <p:transition>
    <p:cut/>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400404" y="114811"/>
            <a:ext cx="3070371" cy="354523"/>
          </a:xfrm>
          <a:prstGeom prst="rect">
            <a:avLst/>
          </a:prstGeom>
        </p:spPr>
        <p:txBody>
          <a:bodyPr vert="horz" wrap="square" lIns="0" tIns="33975" rIns="0" bIns="0" rtlCol="0">
            <a:spAutoFit/>
          </a:bodyPr>
          <a:lstStyle/>
          <a:p>
            <a:pPr marL="25168">
              <a:spcBef>
                <a:spcPts val="268"/>
              </a:spcBef>
            </a:pPr>
            <a:r>
              <a:rPr sz="2081" spc="-10" dirty="0">
                <a:solidFill>
                  <a:srgbClr val="FFFFFF"/>
                </a:solidFill>
                <a:latin typeface="Noto Sans CJK JP Regular"/>
                <a:cs typeface="Noto Sans CJK JP Regular"/>
              </a:rPr>
              <a:t>Achieving </a:t>
            </a:r>
            <a:r>
              <a:rPr sz="2081" spc="-20" dirty="0">
                <a:solidFill>
                  <a:srgbClr val="FFFFFF"/>
                </a:solidFill>
                <a:latin typeface="Noto Sans CJK JP Regular"/>
                <a:cs typeface="Noto Sans CJK JP Regular"/>
              </a:rPr>
              <a:t>desired</a:t>
            </a:r>
            <a:r>
              <a:rPr sz="2081" spc="198" dirty="0">
                <a:solidFill>
                  <a:srgbClr val="FFFFFF"/>
                </a:solidFill>
                <a:latin typeface="Noto Sans CJK JP Regular"/>
                <a:cs typeface="Noto Sans CJK JP Regular"/>
              </a:rPr>
              <a:t> </a:t>
            </a:r>
            <a:r>
              <a:rPr sz="2081" spc="-40" dirty="0">
                <a:solidFill>
                  <a:srgbClr val="FFFFFF"/>
                </a:solidFill>
                <a:latin typeface="Noto Sans CJK JP Regular"/>
                <a:cs typeface="Noto Sans CJK JP Regular"/>
              </a:rPr>
              <a:t>power</a:t>
            </a:r>
            <a:endParaRPr sz="2081">
              <a:latin typeface="Noto Sans CJK JP Regular"/>
              <a:cs typeface="Noto Sans CJK JP Regular"/>
            </a:endParaRPr>
          </a:p>
        </p:txBody>
      </p:sp>
      <p:sp>
        <p:nvSpPr>
          <p:cNvPr id="6" name="object 2"/>
          <p:cNvSpPr txBox="1"/>
          <p:nvPr/>
        </p:nvSpPr>
        <p:spPr>
          <a:xfrm>
            <a:off x="336884" y="318110"/>
            <a:ext cx="11656194" cy="355845"/>
          </a:xfrm>
          <a:prstGeom prst="rect">
            <a:avLst/>
          </a:prstGeom>
          <a:solidFill>
            <a:srgbClr val="9AB8CE"/>
          </a:solidFill>
        </p:spPr>
        <p:txBody>
          <a:bodyPr vert="horz" wrap="square" lIns="0" tIns="50334" rIns="0" bIns="0" rtlCol="0">
            <a:spAutoFit/>
          </a:bodyPr>
          <a:lstStyle/>
          <a:p>
            <a:pPr marL="118288">
              <a:spcBef>
                <a:spcPts val="396"/>
              </a:spcBef>
            </a:pPr>
            <a:r>
              <a:rPr sz="1982" dirty="0">
                <a:solidFill>
                  <a:srgbClr val="1A2E3D"/>
                </a:solidFill>
                <a:latin typeface="Arial"/>
                <a:cs typeface="Arial"/>
              </a:rPr>
              <a:t>Clicker</a:t>
            </a:r>
            <a:r>
              <a:rPr sz="1982" spc="-10" dirty="0">
                <a:solidFill>
                  <a:srgbClr val="1A2E3D"/>
                </a:solidFill>
                <a:latin typeface="Arial"/>
                <a:cs typeface="Arial"/>
              </a:rPr>
              <a:t> </a:t>
            </a:r>
            <a:r>
              <a:rPr sz="1982" spc="10" dirty="0">
                <a:solidFill>
                  <a:srgbClr val="1A2E3D"/>
                </a:solidFill>
                <a:latin typeface="Arial"/>
                <a:cs typeface="Arial"/>
              </a:rPr>
              <a:t>question</a:t>
            </a:r>
            <a:endParaRPr sz="1982">
              <a:latin typeface="Arial"/>
              <a:cs typeface="Arial"/>
            </a:endParaRPr>
          </a:p>
        </p:txBody>
      </p:sp>
      <p:sp>
        <p:nvSpPr>
          <p:cNvPr id="7" name="object 3"/>
          <p:cNvSpPr txBox="1">
            <a:spLocks noGrp="1"/>
          </p:cNvSpPr>
          <p:nvPr>
            <p:ph type="title"/>
          </p:nvPr>
        </p:nvSpPr>
        <p:spPr>
          <a:xfrm>
            <a:off x="336884" y="757892"/>
            <a:ext cx="11656194" cy="1354921"/>
          </a:xfrm>
          <a:prstGeom prst="rect">
            <a:avLst/>
          </a:prstGeom>
          <a:solidFill>
            <a:srgbClr val="D6E2EB"/>
          </a:solidFill>
        </p:spPr>
        <p:txBody>
          <a:bodyPr vert="horz" wrap="square" lIns="0" tIns="61657" rIns="0" bIns="0" rtlCol="0" anchor="ctr">
            <a:spAutoFit/>
          </a:bodyPr>
          <a:lstStyle/>
          <a:p>
            <a:pPr marL="118288" marR="184982">
              <a:lnSpc>
                <a:spcPct val="100000"/>
              </a:lnSpc>
              <a:spcBef>
                <a:spcPts val="484"/>
              </a:spcBef>
            </a:pPr>
            <a:r>
              <a:rPr lang="en-US" sz="2800" dirty="0"/>
              <a:t>Fortune magazine collected the zodiac signs of 256 </a:t>
            </a:r>
            <a:r>
              <a:rPr lang="en-US" sz="2800" dirty="0" smtClean="0"/>
              <a:t>CEOs </a:t>
            </a:r>
            <a:r>
              <a:rPr lang="en-US" sz="2800" dirty="0"/>
              <a:t>of the largest 400 </a:t>
            </a:r>
            <a:r>
              <a:rPr lang="en-US" sz="2800" dirty="0" smtClean="0"/>
              <a:t>companies</a:t>
            </a:r>
            <a:r>
              <a:rPr lang="en-US" sz="2800" dirty="0"/>
              <a:t> </a:t>
            </a:r>
            <a:r>
              <a:rPr lang="en-US" sz="2800" dirty="0" smtClean="0"/>
              <a:t>as well as their annual salary. We want to know if there’s an association between a CEO’s zodiac sign and their salary.</a:t>
            </a:r>
            <a:endParaRPr sz="1400" dirty="0">
              <a:latin typeface="Times New Roman"/>
              <a:cs typeface="Times New Roman"/>
            </a:endParaRPr>
          </a:p>
        </p:txBody>
      </p:sp>
      <p:sp>
        <p:nvSpPr>
          <p:cNvPr id="8" name="TextBox 7"/>
          <p:cNvSpPr txBox="1"/>
          <p:nvPr/>
        </p:nvSpPr>
        <p:spPr>
          <a:xfrm>
            <a:off x="481263" y="2387066"/>
            <a:ext cx="8191099" cy="2246769"/>
          </a:xfrm>
          <a:prstGeom prst="rect">
            <a:avLst/>
          </a:prstGeom>
          <a:noFill/>
        </p:spPr>
        <p:txBody>
          <a:bodyPr wrap="square" rtlCol="0">
            <a:spAutoFit/>
          </a:bodyPr>
          <a:lstStyle/>
          <a:p>
            <a:pPr marL="342900" indent="-342900">
              <a:buFont typeface="+mj-lt"/>
              <a:buAutoNum type="alphaLcParenR"/>
            </a:pPr>
            <a:r>
              <a:rPr lang="en-US" sz="2800" dirty="0" smtClean="0"/>
              <a:t>ANOVA</a:t>
            </a:r>
          </a:p>
          <a:p>
            <a:pPr marL="342900" indent="-342900">
              <a:buFont typeface="+mj-lt"/>
              <a:buAutoNum type="alphaLcParenR"/>
            </a:pPr>
            <a:r>
              <a:rPr lang="en-US" sz="2800" dirty="0" smtClean="0"/>
              <a:t>Single Proportion Hypothesis Test</a:t>
            </a:r>
          </a:p>
          <a:p>
            <a:pPr marL="342900" indent="-342900">
              <a:buFont typeface="+mj-lt"/>
              <a:buAutoNum type="alphaLcParenR"/>
            </a:pPr>
            <a:r>
              <a:rPr lang="en-US" sz="2800" dirty="0" smtClean="0"/>
              <a:t>Two Proportion Hypothesis Test</a:t>
            </a:r>
          </a:p>
          <a:p>
            <a:pPr marL="342900" indent="-342900">
              <a:buFont typeface="+mj-lt"/>
              <a:buAutoNum type="alphaLcParenR"/>
            </a:pPr>
            <a:r>
              <a:rPr lang="en-US" sz="2800" dirty="0" smtClean="0"/>
              <a:t>Chi-Squared Goodness of Fit Test</a:t>
            </a:r>
          </a:p>
          <a:p>
            <a:pPr marL="342900" indent="-342900">
              <a:buFont typeface="+mj-lt"/>
              <a:buAutoNum type="alphaLcParenR"/>
            </a:pPr>
            <a:r>
              <a:rPr lang="en-US" sz="2800" dirty="0" smtClean="0"/>
              <a:t>Chi-Squared Independence Test</a:t>
            </a:r>
            <a:endParaRPr lang="en-US" sz="2800" dirty="0"/>
          </a:p>
        </p:txBody>
      </p:sp>
    </p:spTree>
    <p:extLst>
      <p:ext uri="{BB962C8B-B14F-4D97-AF65-F5344CB8AC3E}">
        <p14:creationId xmlns:p14="http://schemas.microsoft.com/office/powerpoint/2010/main" val="1268209973"/>
      </p:ext>
    </p:extLst>
  </p:cSld>
  <p:clrMapOvr>
    <a:masterClrMapping/>
  </p:clrMapOvr>
  <p:transition>
    <p:cut/>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400404" y="114811"/>
            <a:ext cx="3070371" cy="354523"/>
          </a:xfrm>
          <a:prstGeom prst="rect">
            <a:avLst/>
          </a:prstGeom>
        </p:spPr>
        <p:txBody>
          <a:bodyPr vert="horz" wrap="square" lIns="0" tIns="33975" rIns="0" bIns="0" rtlCol="0">
            <a:spAutoFit/>
          </a:bodyPr>
          <a:lstStyle/>
          <a:p>
            <a:pPr marL="25168">
              <a:spcBef>
                <a:spcPts val="268"/>
              </a:spcBef>
            </a:pPr>
            <a:r>
              <a:rPr sz="2081" spc="-10" dirty="0">
                <a:solidFill>
                  <a:srgbClr val="FFFFFF"/>
                </a:solidFill>
                <a:latin typeface="Noto Sans CJK JP Regular"/>
                <a:cs typeface="Noto Sans CJK JP Regular"/>
              </a:rPr>
              <a:t>Achieving </a:t>
            </a:r>
            <a:r>
              <a:rPr sz="2081" spc="-20" dirty="0">
                <a:solidFill>
                  <a:srgbClr val="FFFFFF"/>
                </a:solidFill>
                <a:latin typeface="Noto Sans CJK JP Regular"/>
                <a:cs typeface="Noto Sans CJK JP Regular"/>
              </a:rPr>
              <a:t>desired</a:t>
            </a:r>
            <a:r>
              <a:rPr sz="2081" spc="198" dirty="0">
                <a:solidFill>
                  <a:srgbClr val="FFFFFF"/>
                </a:solidFill>
                <a:latin typeface="Noto Sans CJK JP Regular"/>
                <a:cs typeface="Noto Sans CJK JP Regular"/>
              </a:rPr>
              <a:t> </a:t>
            </a:r>
            <a:r>
              <a:rPr sz="2081" spc="-40" dirty="0">
                <a:solidFill>
                  <a:srgbClr val="FFFFFF"/>
                </a:solidFill>
                <a:latin typeface="Noto Sans CJK JP Regular"/>
                <a:cs typeface="Noto Sans CJK JP Regular"/>
              </a:rPr>
              <a:t>power</a:t>
            </a:r>
            <a:endParaRPr sz="2081">
              <a:latin typeface="Noto Sans CJK JP Regular"/>
              <a:cs typeface="Noto Sans CJK JP Regular"/>
            </a:endParaRPr>
          </a:p>
        </p:txBody>
      </p:sp>
      <p:sp>
        <p:nvSpPr>
          <p:cNvPr id="6" name="object 2"/>
          <p:cNvSpPr txBox="1"/>
          <p:nvPr/>
        </p:nvSpPr>
        <p:spPr>
          <a:xfrm>
            <a:off x="336884" y="318110"/>
            <a:ext cx="11656194" cy="355845"/>
          </a:xfrm>
          <a:prstGeom prst="rect">
            <a:avLst/>
          </a:prstGeom>
          <a:solidFill>
            <a:srgbClr val="9AB8CE"/>
          </a:solidFill>
        </p:spPr>
        <p:txBody>
          <a:bodyPr vert="horz" wrap="square" lIns="0" tIns="50334" rIns="0" bIns="0" rtlCol="0">
            <a:spAutoFit/>
          </a:bodyPr>
          <a:lstStyle/>
          <a:p>
            <a:pPr marL="118288">
              <a:spcBef>
                <a:spcPts val="396"/>
              </a:spcBef>
            </a:pPr>
            <a:r>
              <a:rPr sz="1982" dirty="0">
                <a:solidFill>
                  <a:srgbClr val="1A2E3D"/>
                </a:solidFill>
                <a:latin typeface="Arial"/>
                <a:cs typeface="Arial"/>
              </a:rPr>
              <a:t>Clicker</a:t>
            </a:r>
            <a:r>
              <a:rPr sz="1982" spc="-10" dirty="0">
                <a:solidFill>
                  <a:srgbClr val="1A2E3D"/>
                </a:solidFill>
                <a:latin typeface="Arial"/>
                <a:cs typeface="Arial"/>
              </a:rPr>
              <a:t> </a:t>
            </a:r>
            <a:r>
              <a:rPr sz="1982" spc="10" dirty="0">
                <a:solidFill>
                  <a:srgbClr val="1A2E3D"/>
                </a:solidFill>
                <a:latin typeface="Arial"/>
                <a:cs typeface="Arial"/>
              </a:rPr>
              <a:t>question</a:t>
            </a:r>
            <a:endParaRPr sz="1982">
              <a:latin typeface="Arial"/>
              <a:cs typeface="Arial"/>
            </a:endParaRPr>
          </a:p>
        </p:txBody>
      </p:sp>
      <p:sp>
        <p:nvSpPr>
          <p:cNvPr id="7" name="object 3"/>
          <p:cNvSpPr txBox="1">
            <a:spLocks noGrp="1"/>
          </p:cNvSpPr>
          <p:nvPr>
            <p:ph type="title"/>
          </p:nvPr>
        </p:nvSpPr>
        <p:spPr>
          <a:xfrm>
            <a:off x="336884" y="757892"/>
            <a:ext cx="11656194" cy="1354921"/>
          </a:xfrm>
          <a:prstGeom prst="rect">
            <a:avLst/>
          </a:prstGeom>
          <a:solidFill>
            <a:srgbClr val="D6E2EB"/>
          </a:solidFill>
        </p:spPr>
        <p:txBody>
          <a:bodyPr vert="horz" wrap="square" lIns="0" tIns="61657" rIns="0" bIns="0" rtlCol="0" anchor="ctr">
            <a:spAutoFit/>
          </a:bodyPr>
          <a:lstStyle/>
          <a:p>
            <a:pPr marL="118288" marR="184982">
              <a:lnSpc>
                <a:spcPct val="100000"/>
              </a:lnSpc>
              <a:spcBef>
                <a:spcPts val="484"/>
              </a:spcBef>
            </a:pPr>
            <a:r>
              <a:rPr lang="en-US" sz="2800" dirty="0"/>
              <a:t>Fortune magazine collected the </a:t>
            </a:r>
            <a:r>
              <a:rPr lang="en-US" sz="2800" dirty="0">
                <a:solidFill>
                  <a:srgbClr val="00B050"/>
                </a:solidFill>
              </a:rPr>
              <a:t>zodiac signs of 256 </a:t>
            </a:r>
            <a:r>
              <a:rPr lang="en-US" sz="2800" dirty="0" smtClean="0">
                <a:solidFill>
                  <a:srgbClr val="00B050"/>
                </a:solidFill>
              </a:rPr>
              <a:t>CEOs</a:t>
            </a:r>
            <a:r>
              <a:rPr lang="en-US" sz="2800" dirty="0" smtClean="0"/>
              <a:t> </a:t>
            </a:r>
            <a:r>
              <a:rPr lang="en-US" sz="2800" dirty="0"/>
              <a:t>of the largest 400 </a:t>
            </a:r>
            <a:r>
              <a:rPr lang="en-US" sz="2800" dirty="0" smtClean="0"/>
              <a:t>companies</a:t>
            </a:r>
            <a:r>
              <a:rPr lang="en-US" sz="2800" dirty="0"/>
              <a:t> </a:t>
            </a:r>
            <a:r>
              <a:rPr lang="en-US" sz="2800" dirty="0" smtClean="0"/>
              <a:t>as well as their </a:t>
            </a:r>
            <a:r>
              <a:rPr lang="en-US" sz="2800" dirty="0" smtClean="0">
                <a:solidFill>
                  <a:srgbClr val="0070C0"/>
                </a:solidFill>
              </a:rPr>
              <a:t>annual salary</a:t>
            </a:r>
            <a:r>
              <a:rPr lang="en-US" sz="2800" dirty="0" smtClean="0"/>
              <a:t>. We want to know if there’s an </a:t>
            </a:r>
            <a:r>
              <a:rPr lang="en-US" sz="2800" b="1" u="sng" dirty="0" smtClean="0"/>
              <a:t>association</a:t>
            </a:r>
            <a:r>
              <a:rPr lang="en-US" sz="2800" dirty="0" smtClean="0"/>
              <a:t> between a </a:t>
            </a:r>
            <a:r>
              <a:rPr lang="en-US" sz="2800" dirty="0" smtClean="0">
                <a:solidFill>
                  <a:srgbClr val="00B050"/>
                </a:solidFill>
              </a:rPr>
              <a:t>CEO’s zodiac sign </a:t>
            </a:r>
            <a:r>
              <a:rPr lang="en-US" sz="2800" dirty="0" smtClean="0"/>
              <a:t>and their </a:t>
            </a:r>
            <a:r>
              <a:rPr lang="en-US" sz="2800" dirty="0" smtClean="0">
                <a:solidFill>
                  <a:srgbClr val="0070C0"/>
                </a:solidFill>
              </a:rPr>
              <a:t>annual salary</a:t>
            </a:r>
            <a:r>
              <a:rPr lang="en-US" sz="2800" dirty="0" smtClean="0"/>
              <a:t>.</a:t>
            </a:r>
            <a:endParaRPr sz="1400" dirty="0">
              <a:latin typeface="Times New Roman"/>
              <a:cs typeface="Times New Roman"/>
            </a:endParaRPr>
          </a:p>
        </p:txBody>
      </p:sp>
      <p:sp>
        <p:nvSpPr>
          <p:cNvPr id="8" name="TextBox 7"/>
          <p:cNvSpPr txBox="1"/>
          <p:nvPr/>
        </p:nvSpPr>
        <p:spPr>
          <a:xfrm>
            <a:off x="481263" y="2387066"/>
            <a:ext cx="8191099" cy="2246769"/>
          </a:xfrm>
          <a:prstGeom prst="rect">
            <a:avLst/>
          </a:prstGeom>
          <a:noFill/>
        </p:spPr>
        <p:txBody>
          <a:bodyPr wrap="square" rtlCol="0">
            <a:spAutoFit/>
          </a:bodyPr>
          <a:lstStyle/>
          <a:p>
            <a:pPr marL="342900" indent="-342900">
              <a:buFont typeface="+mj-lt"/>
              <a:buAutoNum type="alphaLcParenR"/>
            </a:pPr>
            <a:r>
              <a:rPr lang="en-US" sz="2800" dirty="0" smtClean="0">
                <a:solidFill>
                  <a:srgbClr val="0070C0"/>
                </a:solidFill>
              </a:rPr>
              <a:t>ANOVA</a:t>
            </a:r>
          </a:p>
          <a:p>
            <a:pPr marL="342900" indent="-342900">
              <a:buFont typeface="+mj-lt"/>
              <a:buAutoNum type="alphaLcParenR"/>
            </a:pPr>
            <a:r>
              <a:rPr lang="en-US" sz="2800" dirty="0" smtClean="0"/>
              <a:t>Single Proportion Hypothesis Test</a:t>
            </a:r>
          </a:p>
          <a:p>
            <a:pPr marL="342900" indent="-342900">
              <a:buFont typeface="+mj-lt"/>
              <a:buAutoNum type="alphaLcParenR"/>
            </a:pPr>
            <a:r>
              <a:rPr lang="en-US" sz="2800" dirty="0" smtClean="0"/>
              <a:t>Two Proportion Hypothesis Test</a:t>
            </a:r>
          </a:p>
          <a:p>
            <a:pPr marL="342900" indent="-342900">
              <a:buFont typeface="+mj-lt"/>
              <a:buAutoNum type="alphaLcParenR"/>
            </a:pPr>
            <a:r>
              <a:rPr lang="en-US" sz="2800" dirty="0" smtClean="0"/>
              <a:t>Chi-Squared Goodness of Fit Test</a:t>
            </a:r>
          </a:p>
          <a:p>
            <a:pPr marL="342900" indent="-342900">
              <a:buFont typeface="+mj-lt"/>
              <a:buAutoNum type="alphaLcParenR"/>
            </a:pPr>
            <a:r>
              <a:rPr lang="en-US" sz="2800" dirty="0" smtClean="0"/>
              <a:t>Chi-Squared Independence Test</a:t>
            </a:r>
            <a:endParaRPr lang="en-US" sz="2800" dirty="0"/>
          </a:p>
        </p:txBody>
      </p:sp>
      <p:sp>
        <p:nvSpPr>
          <p:cNvPr id="5" name="TextBox 4"/>
          <p:cNvSpPr txBox="1"/>
          <p:nvPr/>
        </p:nvSpPr>
        <p:spPr>
          <a:xfrm>
            <a:off x="6535554" y="3939021"/>
            <a:ext cx="5457524" cy="923330"/>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solidFill>
                  <a:srgbClr val="00B050"/>
                </a:solidFill>
              </a:rPr>
              <a:t>Categorical Explanatory Variable </a:t>
            </a:r>
            <a:r>
              <a:rPr lang="en-US" dirty="0" smtClean="0">
                <a:solidFill>
                  <a:srgbClr val="00B050"/>
                </a:solidFill>
              </a:rPr>
              <a:t>with </a:t>
            </a:r>
            <a:r>
              <a:rPr lang="en-US" b="1" dirty="0" smtClean="0">
                <a:solidFill>
                  <a:srgbClr val="00B050"/>
                </a:solidFill>
              </a:rPr>
              <a:t>&gt;2</a:t>
            </a:r>
            <a:r>
              <a:rPr lang="en-US" dirty="0" smtClean="0">
                <a:solidFill>
                  <a:srgbClr val="00B050"/>
                </a:solidFill>
              </a:rPr>
              <a:t> (12 </a:t>
            </a:r>
            <a:r>
              <a:rPr lang="en-US" b="1" dirty="0" smtClean="0">
                <a:solidFill>
                  <a:srgbClr val="00B050"/>
                </a:solidFill>
              </a:rPr>
              <a:t>levels)</a:t>
            </a:r>
          </a:p>
          <a:p>
            <a:pPr marL="285750" indent="-285750">
              <a:buFont typeface="Arial" panose="020B0604020202020204" pitchFamily="34" charset="0"/>
              <a:buChar char="•"/>
            </a:pPr>
            <a:r>
              <a:rPr lang="en-US" b="1" dirty="0" smtClean="0">
                <a:solidFill>
                  <a:srgbClr val="0070C0"/>
                </a:solidFill>
              </a:rPr>
              <a:t>One Numerical Response Variable</a:t>
            </a:r>
          </a:p>
          <a:p>
            <a:endParaRPr lang="en-US" b="1" dirty="0">
              <a:solidFill>
                <a:srgbClr val="00B050"/>
              </a:solidFill>
            </a:endParaRPr>
          </a:p>
        </p:txBody>
      </p:sp>
      <mc:AlternateContent xmlns:mc="http://schemas.openxmlformats.org/markup-compatibility/2006">
        <mc:Choice xmlns:a14="http://schemas.microsoft.com/office/drawing/2010/main" Requires="a14">
          <p:sp>
            <p:nvSpPr>
              <p:cNvPr id="9" name="TextBox 8"/>
              <p:cNvSpPr txBox="1"/>
              <p:nvPr/>
            </p:nvSpPr>
            <p:spPr>
              <a:xfrm>
                <a:off x="760396" y="5101388"/>
                <a:ext cx="9625263" cy="861070"/>
              </a:xfrm>
              <a:prstGeom prst="rect">
                <a:avLst/>
              </a:prstGeom>
              <a:noFill/>
            </p:spPr>
            <p:txBody>
              <a:bodyPr wrap="square" rtlCol="0">
                <a:spAutoFit/>
              </a:bodyPr>
              <a:lstStyle/>
              <a:p>
                <a:r>
                  <a:rPr lang="en-US" sz="2400" b="1" dirty="0" smtClean="0"/>
                  <a:t>Ho</a:t>
                </a:r>
                <a:r>
                  <a:rPr lang="en-US" sz="2400" dirty="0" smtClean="0"/>
                  <a:t>: </a:t>
                </a:r>
                <a14:m>
                  <m:oMath xmlns:m="http://schemas.openxmlformats.org/officeDocument/2006/math">
                    <m:sSub>
                      <m:sSubPr>
                        <m:ctrlPr>
                          <a:rPr lang="en-US" sz="2400" i="1" smtClean="0">
                            <a:solidFill>
                              <a:srgbClr val="00B050"/>
                            </a:solidFill>
                            <a:latin typeface="Cambria Math" panose="02040503050406030204" pitchFamily="18" charset="0"/>
                          </a:rPr>
                        </m:ctrlPr>
                      </m:sSubPr>
                      <m:e>
                        <m:r>
                          <a:rPr lang="en-US" sz="2400" i="1" smtClean="0">
                            <a:solidFill>
                              <a:srgbClr val="0070C0"/>
                            </a:solidFill>
                            <a:latin typeface="Cambria Math" panose="02040503050406030204" pitchFamily="18" charset="0"/>
                            <a:ea typeface="Cambria Math" panose="02040503050406030204" pitchFamily="18" charset="0"/>
                          </a:rPr>
                          <m:t>𝜇</m:t>
                        </m:r>
                      </m:e>
                      <m:sub>
                        <m:r>
                          <a:rPr lang="en-US" sz="2400" b="0" i="1" smtClean="0">
                            <a:solidFill>
                              <a:srgbClr val="00B050"/>
                            </a:solidFill>
                            <a:latin typeface="Cambria Math" panose="02040503050406030204" pitchFamily="18" charset="0"/>
                          </a:rPr>
                          <m:t>𝑠𝑎𝑔𝑔𝑖𝑡𝑡𝑎𝑟𝑖𝑢𝑠</m:t>
                        </m:r>
                      </m:sub>
                    </m:sSub>
                    <m:r>
                      <a:rPr lang="en-US" sz="2400" b="0" i="1" smtClean="0">
                        <a:solidFill>
                          <a:srgbClr val="00B050"/>
                        </a:solidFill>
                        <a:latin typeface="Cambria Math" panose="02040503050406030204" pitchFamily="18" charset="0"/>
                      </a:rPr>
                      <m:t>=</m:t>
                    </m:r>
                    <m:sSub>
                      <m:sSubPr>
                        <m:ctrlPr>
                          <a:rPr lang="en-US" sz="2400" i="1" smtClean="0">
                            <a:solidFill>
                              <a:srgbClr val="00B050"/>
                            </a:solidFill>
                            <a:latin typeface="Cambria Math" panose="02040503050406030204" pitchFamily="18" charset="0"/>
                          </a:rPr>
                        </m:ctrlPr>
                      </m:sSubPr>
                      <m:e>
                        <m:r>
                          <a:rPr lang="en-US" sz="2400" i="1" smtClean="0">
                            <a:solidFill>
                              <a:srgbClr val="0070C0"/>
                            </a:solidFill>
                            <a:latin typeface="Cambria Math" panose="02040503050406030204" pitchFamily="18" charset="0"/>
                            <a:ea typeface="Cambria Math" panose="02040503050406030204" pitchFamily="18" charset="0"/>
                          </a:rPr>
                          <m:t>𝜇</m:t>
                        </m:r>
                      </m:e>
                      <m:sub>
                        <m:r>
                          <a:rPr lang="en-US" sz="2400" b="0" i="1" smtClean="0">
                            <a:solidFill>
                              <a:srgbClr val="00B050"/>
                            </a:solidFill>
                            <a:latin typeface="Cambria Math" panose="02040503050406030204" pitchFamily="18" charset="0"/>
                            <a:ea typeface="Cambria Math" panose="02040503050406030204" pitchFamily="18" charset="0"/>
                          </a:rPr>
                          <m:t>𝑙𝑖𝑏𝑟𝑎</m:t>
                        </m:r>
                      </m:sub>
                    </m:sSub>
                    <m:r>
                      <a:rPr lang="en-US" sz="2400" b="0" i="1" smtClean="0">
                        <a:solidFill>
                          <a:srgbClr val="00B050"/>
                        </a:solidFill>
                        <a:latin typeface="Cambria Math" panose="02040503050406030204" pitchFamily="18" charset="0"/>
                      </a:rPr>
                      <m:t>=…</m:t>
                    </m:r>
                    <m:r>
                      <a:rPr lang="en-US" sz="2400" b="0" i="0" smtClean="0">
                        <a:solidFill>
                          <a:srgbClr val="00B050"/>
                        </a:solidFill>
                        <a:latin typeface="Cambria Math" panose="02040503050406030204" pitchFamily="18" charset="0"/>
                      </a:rPr>
                      <m:t>=</m:t>
                    </m:r>
                    <m:sSub>
                      <m:sSubPr>
                        <m:ctrlPr>
                          <a:rPr lang="en-US" sz="2400" i="1" smtClean="0">
                            <a:solidFill>
                              <a:srgbClr val="00B050"/>
                            </a:solidFill>
                            <a:latin typeface="Cambria Math" panose="02040503050406030204" pitchFamily="18" charset="0"/>
                          </a:rPr>
                        </m:ctrlPr>
                      </m:sSubPr>
                      <m:e>
                        <m:r>
                          <a:rPr lang="en-US" sz="2400" i="1" smtClean="0">
                            <a:solidFill>
                              <a:srgbClr val="0070C0"/>
                            </a:solidFill>
                            <a:latin typeface="Cambria Math" panose="02040503050406030204" pitchFamily="18" charset="0"/>
                            <a:ea typeface="Cambria Math" panose="02040503050406030204" pitchFamily="18" charset="0"/>
                          </a:rPr>
                          <m:t>𝜇</m:t>
                        </m:r>
                      </m:e>
                      <m:sub>
                        <m:r>
                          <a:rPr lang="en-US" sz="2400" b="0" i="1" smtClean="0">
                            <a:solidFill>
                              <a:srgbClr val="00B050"/>
                            </a:solidFill>
                            <a:latin typeface="Cambria Math" panose="02040503050406030204" pitchFamily="18" charset="0"/>
                            <a:ea typeface="Cambria Math" panose="02040503050406030204" pitchFamily="18" charset="0"/>
                          </a:rPr>
                          <m:t>𝑐𝑎𝑝𝑟𝑖𝑐𝑜𝑟𝑛</m:t>
                        </m:r>
                      </m:sub>
                    </m:sSub>
                  </m:oMath>
                </a14:m>
                <a:endParaRPr lang="en-US" sz="2400" dirty="0" smtClean="0"/>
              </a:p>
              <a:p>
                <a:r>
                  <a:rPr lang="en-US" sz="2400" b="1" dirty="0" smtClean="0"/>
                  <a:t>Ha</a:t>
                </a:r>
                <a:r>
                  <a:rPr lang="en-US" sz="2400" dirty="0" smtClean="0"/>
                  <a:t>: ________________________________</a:t>
                </a:r>
                <a:endParaRPr lang="en-US" sz="2400" dirty="0"/>
              </a:p>
            </p:txBody>
          </p:sp>
        </mc:Choice>
        <mc:Fallback>
          <p:sp>
            <p:nvSpPr>
              <p:cNvPr id="9" name="TextBox 8"/>
              <p:cNvSpPr txBox="1">
                <a:spLocks noRot="1" noChangeAspect="1" noMove="1" noResize="1" noEditPoints="1" noAdjustHandles="1" noChangeArrowheads="1" noChangeShapeType="1" noTextEdit="1"/>
              </p:cNvSpPr>
              <p:nvPr/>
            </p:nvSpPr>
            <p:spPr>
              <a:xfrm>
                <a:off x="760396" y="5101388"/>
                <a:ext cx="9625263" cy="861070"/>
              </a:xfrm>
              <a:prstGeom prst="rect">
                <a:avLst/>
              </a:prstGeom>
              <a:blipFill>
                <a:blip r:embed="rId2"/>
                <a:stretch>
                  <a:fillRect l="-1013" t="-4965" b="-15603"/>
                </a:stretch>
              </a:blipFill>
            </p:spPr>
            <p:txBody>
              <a:bodyPr/>
              <a:lstStyle/>
              <a:p>
                <a:r>
                  <a:rPr lang="en-US">
                    <a:noFill/>
                  </a:rPr>
                  <a:t> </a:t>
                </a:r>
              </a:p>
            </p:txBody>
          </p:sp>
        </mc:Fallback>
      </mc:AlternateContent>
    </p:spTree>
    <p:extLst>
      <p:ext uri="{BB962C8B-B14F-4D97-AF65-F5344CB8AC3E}">
        <p14:creationId xmlns:p14="http://schemas.microsoft.com/office/powerpoint/2010/main" val="2640254989"/>
      </p:ext>
    </p:extLst>
  </p:cSld>
  <p:clrMapOvr>
    <a:masterClrMapping/>
  </p:clrMapOvr>
  <p:transition>
    <p:cut/>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400404" y="114811"/>
            <a:ext cx="3070371" cy="354523"/>
          </a:xfrm>
          <a:prstGeom prst="rect">
            <a:avLst/>
          </a:prstGeom>
        </p:spPr>
        <p:txBody>
          <a:bodyPr vert="horz" wrap="square" lIns="0" tIns="33975" rIns="0" bIns="0" rtlCol="0">
            <a:spAutoFit/>
          </a:bodyPr>
          <a:lstStyle/>
          <a:p>
            <a:pPr marL="25168">
              <a:spcBef>
                <a:spcPts val="268"/>
              </a:spcBef>
            </a:pPr>
            <a:r>
              <a:rPr sz="2081" spc="-10" dirty="0">
                <a:solidFill>
                  <a:srgbClr val="FFFFFF"/>
                </a:solidFill>
                <a:latin typeface="Noto Sans CJK JP Regular"/>
                <a:cs typeface="Noto Sans CJK JP Regular"/>
              </a:rPr>
              <a:t>Achieving </a:t>
            </a:r>
            <a:r>
              <a:rPr sz="2081" spc="-20" dirty="0">
                <a:solidFill>
                  <a:srgbClr val="FFFFFF"/>
                </a:solidFill>
                <a:latin typeface="Noto Sans CJK JP Regular"/>
                <a:cs typeface="Noto Sans CJK JP Regular"/>
              </a:rPr>
              <a:t>desired</a:t>
            </a:r>
            <a:r>
              <a:rPr sz="2081" spc="198" dirty="0">
                <a:solidFill>
                  <a:srgbClr val="FFFFFF"/>
                </a:solidFill>
                <a:latin typeface="Noto Sans CJK JP Regular"/>
                <a:cs typeface="Noto Sans CJK JP Regular"/>
              </a:rPr>
              <a:t> </a:t>
            </a:r>
            <a:r>
              <a:rPr sz="2081" spc="-40" dirty="0">
                <a:solidFill>
                  <a:srgbClr val="FFFFFF"/>
                </a:solidFill>
                <a:latin typeface="Noto Sans CJK JP Regular"/>
                <a:cs typeface="Noto Sans CJK JP Regular"/>
              </a:rPr>
              <a:t>power</a:t>
            </a:r>
            <a:endParaRPr sz="2081">
              <a:latin typeface="Noto Sans CJK JP Regular"/>
              <a:cs typeface="Noto Sans CJK JP Regular"/>
            </a:endParaRPr>
          </a:p>
        </p:txBody>
      </p:sp>
      <p:sp>
        <p:nvSpPr>
          <p:cNvPr id="6" name="object 2"/>
          <p:cNvSpPr txBox="1"/>
          <p:nvPr/>
        </p:nvSpPr>
        <p:spPr>
          <a:xfrm>
            <a:off x="336884" y="318110"/>
            <a:ext cx="11656194" cy="355845"/>
          </a:xfrm>
          <a:prstGeom prst="rect">
            <a:avLst/>
          </a:prstGeom>
          <a:solidFill>
            <a:srgbClr val="9AB8CE"/>
          </a:solidFill>
        </p:spPr>
        <p:txBody>
          <a:bodyPr vert="horz" wrap="square" lIns="0" tIns="50334" rIns="0" bIns="0" rtlCol="0">
            <a:spAutoFit/>
          </a:bodyPr>
          <a:lstStyle/>
          <a:p>
            <a:pPr marL="118288">
              <a:spcBef>
                <a:spcPts val="396"/>
              </a:spcBef>
            </a:pPr>
            <a:r>
              <a:rPr sz="1982" dirty="0">
                <a:solidFill>
                  <a:srgbClr val="1A2E3D"/>
                </a:solidFill>
                <a:latin typeface="Arial"/>
                <a:cs typeface="Arial"/>
              </a:rPr>
              <a:t>Clicker</a:t>
            </a:r>
            <a:r>
              <a:rPr sz="1982" spc="-10" dirty="0">
                <a:solidFill>
                  <a:srgbClr val="1A2E3D"/>
                </a:solidFill>
                <a:latin typeface="Arial"/>
                <a:cs typeface="Arial"/>
              </a:rPr>
              <a:t> </a:t>
            </a:r>
            <a:r>
              <a:rPr sz="1982" spc="10" dirty="0">
                <a:solidFill>
                  <a:srgbClr val="1A2E3D"/>
                </a:solidFill>
                <a:latin typeface="Arial"/>
                <a:cs typeface="Arial"/>
              </a:rPr>
              <a:t>question</a:t>
            </a:r>
            <a:endParaRPr sz="1982">
              <a:latin typeface="Arial"/>
              <a:cs typeface="Arial"/>
            </a:endParaRPr>
          </a:p>
        </p:txBody>
      </p:sp>
      <p:sp>
        <p:nvSpPr>
          <p:cNvPr id="7" name="object 3"/>
          <p:cNvSpPr txBox="1">
            <a:spLocks noGrp="1"/>
          </p:cNvSpPr>
          <p:nvPr>
            <p:ph type="title"/>
          </p:nvPr>
        </p:nvSpPr>
        <p:spPr>
          <a:xfrm>
            <a:off x="336884" y="757892"/>
            <a:ext cx="11656194" cy="1354921"/>
          </a:xfrm>
          <a:prstGeom prst="rect">
            <a:avLst/>
          </a:prstGeom>
          <a:solidFill>
            <a:srgbClr val="D6E2EB"/>
          </a:solidFill>
        </p:spPr>
        <p:txBody>
          <a:bodyPr vert="horz" wrap="square" lIns="0" tIns="61657" rIns="0" bIns="0" rtlCol="0" anchor="ctr">
            <a:spAutoFit/>
          </a:bodyPr>
          <a:lstStyle/>
          <a:p>
            <a:pPr marL="118288" marR="184982">
              <a:lnSpc>
                <a:spcPct val="100000"/>
              </a:lnSpc>
              <a:spcBef>
                <a:spcPts val="484"/>
              </a:spcBef>
            </a:pPr>
            <a:r>
              <a:rPr lang="en-US" sz="2800" dirty="0"/>
              <a:t>Fortune magazine collected the </a:t>
            </a:r>
            <a:r>
              <a:rPr lang="en-US" sz="2800" dirty="0">
                <a:solidFill>
                  <a:srgbClr val="00B050"/>
                </a:solidFill>
              </a:rPr>
              <a:t>zodiac signs of 256 </a:t>
            </a:r>
            <a:r>
              <a:rPr lang="en-US" sz="2800" dirty="0" smtClean="0">
                <a:solidFill>
                  <a:srgbClr val="00B050"/>
                </a:solidFill>
              </a:rPr>
              <a:t>CEOs</a:t>
            </a:r>
            <a:r>
              <a:rPr lang="en-US" sz="2800" dirty="0" smtClean="0"/>
              <a:t> </a:t>
            </a:r>
            <a:r>
              <a:rPr lang="en-US" sz="2800" dirty="0"/>
              <a:t>of the largest 400 </a:t>
            </a:r>
            <a:r>
              <a:rPr lang="en-US" sz="2800" dirty="0" smtClean="0"/>
              <a:t>companies</a:t>
            </a:r>
            <a:r>
              <a:rPr lang="en-US" sz="2800" dirty="0"/>
              <a:t> </a:t>
            </a:r>
            <a:r>
              <a:rPr lang="en-US" sz="2800" dirty="0" smtClean="0"/>
              <a:t>as well as their </a:t>
            </a:r>
            <a:r>
              <a:rPr lang="en-US" sz="2800" dirty="0" smtClean="0">
                <a:solidFill>
                  <a:srgbClr val="0070C0"/>
                </a:solidFill>
              </a:rPr>
              <a:t>annual salary</a:t>
            </a:r>
            <a:r>
              <a:rPr lang="en-US" sz="2800" dirty="0" smtClean="0"/>
              <a:t>. We want to know if there’s an </a:t>
            </a:r>
            <a:r>
              <a:rPr lang="en-US" sz="2800" b="1" u="sng" dirty="0" smtClean="0"/>
              <a:t>association</a:t>
            </a:r>
            <a:r>
              <a:rPr lang="en-US" sz="2800" dirty="0" smtClean="0"/>
              <a:t> between a </a:t>
            </a:r>
            <a:r>
              <a:rPr lang="en-US" sz="2800" dirty="0" smtClean="0">
                <a:solidFill>
                  <a:srgbClr val="00B050"/>
                </a:solidFill>
              </a:rPr>
              <a:t>CEO’s zodiac sign </a:t>
            </a:r>
            <a:r>
              <a:rPr lang="en-US" sz="2800" dirty="0" smtClean="0"/>
              <a:t>and their </a:t>
            </a:r>
            <a:r>
              <a:rPr lang="en-US" sz="2800" dirty="0" smtClean="0">
                <a:solidFill>
                  <a:srgbClr val="0070C0"/>
                </a:solidFill>
              </a:rPr>
              <a:t>annual salary</a:t>
            </a:r>
            <a:r>
              <a:rPr lang="en-US" sz="2800" dirty="0" smtClean="0"/>
              <a:t>.</a:t>
            </a:r>
            <a:endParaRPr sz="1400" dirty="0">
              <a:latin typeface="Times New Roman"/>
              <a:cs typeface="Times New Roman"/>
            </a:endParaRPr>
          </a:p>
        </p:txBody>
      </p:sp>
      <p:sp>
        <p:nvSpPr>
          <p:cNvPr id="8" name="TextBox 7"/>
          <p:cNvSpPr txBox="1"/>
          <p:nvPr/>
        </p:nvSpPr>
        <p:spPr>
          <a:xfrm>
            <a:off x="481263" y="2387066"/>
            <a:ext cx="8191099" cy="2246769"/>
          </a:xfrm>
          <a:prstGeom prst="rect">
            <a:avLst/>
          </a:prstGeom>
          <a:noFill/>
        </p:spPr>
        <p:txBody>
          <a:bodyPr wrap="square" rtlCol="0">
            <a:spAutoFit/>
          </a:bodyPr>
          <a:lstStyle/>
          <a:p>
            <a:pPr marL="342900" indent="-342900">
              <a:buFont typeface="+mj-lt"/>
              <a:buAutoNum type="alphaLcParenR"/>
            </a:pPr>
            <a:r>
              <a:rPr lang="en-US" sz="2800" dirty="0" smtClean="0">
                <a:solidFill>
                  <a:srgbClr val="0070C0"/>
                </a:solidFill>
              </a:rPr>
              <a:t>ANOVA</a:t>
            </a:r>
          </a:p>
          <a:p>
            <a:pPr marL="342900" indent="-342900">
              <a:buFont typeface="+mj-lt"/>
              <a:buAutoNum type="alphaLcParenR"/>
            </a:pPr>
            <a:r>
              <a:rPr lang="en-US" sz="2800" dirty="0" smtClean="0"/>
              <a:t>Single Proportion Hypothesis Test</a:t>
            </a:r>
          </a:p>
          <a:p>
            <a:pPr marL="342900" indent="-342900">
              <a:buFont typeface="+mj-lt"/>
              <a:buAutoNum type="alphaLcParenR"/>
            </a:pPr>
            <a:r>
              <a:rPr lang="en-US" sz="2800" dirty="0" smtClean="0"/>
              <a:t>Two Proportion Hypothesis Test</a:t>
            </a:r>
          </a:p>
          <a:p>
            <a:pPr marL="342900" indent="-342900">
              <a:buFont typeface="+mj-lt"/>
              <a:buAutoNum type="alphaLcParenR"/>
            </a:pPr>
            <a:r>
              <a:rPr lang="en-US" sz="2800" dirty="0" smtClean="0"/>
              <a:t>Chi-Squared Goodness of Fit Test</a:t>
            </a:r>
          </a:p>
          <a:p>
            <a:pPr marL="342900" indent="-342900">
              <a:buFont typeface="+mj-lt"/>
              <a:buAutoNum type="alphaLcParenR"/>
            </a:pPr>
            <a:r>
              <a:rPr lang="en-US" sz="2800" dirty="0" smtClean="0"/>
              <a:t>Chi-Squared Independence Test</a:t>
            </a:r>
            <a:endParaRPr lang="en-US" sz="2800" dirty="0"/>
          </a:p>
        </p:txBody>
      </p:sp>
      <p:sp>
        <p:nvSpPr>
          <p:cNvPr id="5" name="TextBox 4"/>
          <p:cNvSpPr txBox="1"/>
          <p:nvPr/>
        </p:nvSpPr>
        <p:spPr>
          <a:xfrm>
            <a:off x="6535554" y="3939021"/>
            <a:ext cx="5457524" cy="923330"/>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solidFill>
                  <a:srgbClr val="00B050"/>
                </a:solidFill>
              </a:rPr>
              <a:t>Categorical Explanatory Variable </a:t>
            </a:r>
            <a:r>
              <a:rPr lang="en-US" dirty="0" smtClean="0">
                <a:solidFill>
                  <a:srgbClr val="00B050"/>
                </a:solidFill>
              </a:rPr>
              <a:t>with </a:t>
            </a:r>
            <a:r>
              <a:rPr lang="en-US" b="1" dirty="0" smtClean="0">
                <a:solidFill>
                  <a:srgbClr val="00B050"/>
                </a:solidFill>
              </a:rPr>
              <a:t>&gt;2</a:t>
            </a:r>
            <a:r>
              <a:rPr lang="en-US" dirty="0" smtClean="0">
                <a:solidFill>
                  <a:srgbClr val="00B050"/>
                </a:solidFill>
              </a:rPr>
              <a:t> (12 </a:t>
            </a:r>
            <a:r>
              <a:rPr lang="en-US" b="1" dirty="0" smtClean="0">
                <a:solidFill>
                  <a:srgbClr val="00B050"/>
                </a:solidFill>
              </a:rPr>
              <a:t>levels)</a:t>
            </a:r>
          </a:p>
          <a:p>
            <a:pPr marL="285750" indent="-285750">
              <a:buFont typeface="Arial" panose="020B0604020202020204" pitchFamily="34" charset="0"/>
              <a:buChar char="•"/>
            </a:pPr>
            <a:r>
              <a:rPr lang="en-US" b="1" dirty="0" smtClean="0">
                <a:solidFill>
                  <a:srgbClr val="0070C0"/>
                </a:solidFill>
              </a:rPr>
              <a:t>One Numerical Response Variable</a:t>
            </a:r>
          </a:p>
          <a:p>
            <a:endParaRPr lang="en-US" b="1" dirty="0">
              <a:solidFill>
                <a:srgbClr val="00B050"/>
              </a:solidFill>
            </a:endParaRPr>
          </a:p>
        </p:txBody>
      </p:sp>
      <mc:AlternateContent xmlns:mc="http://schemas.openxmlformats.org/markup-compatibility/2006">
        <mc:Choice xmlns:a14="http://schemas.microsoft.com/office/drawing/2010/main" Requires="a14">
          <p:sp>
            <p:nvSpPr>
              <p:cNvPr id="9" name="TextBox 8"/>
              <p:cNvSpPr txBox="1"/>
              <p:nvPr/>
            </p:nvSpPr>
            <p:spPr>
              <a:xfrm>
                <a:off x="760396" y="5101388"/>
                <a:ext cx="9625263" cy="1230401"/>
              </a:xfrm>
              <a:prstGeom prst="rect">
                <a:avLst/>
              </a:prstGeom>
              <a:noFill/>
            </p:spPr>
            <p:txBody>
              <a:bodyPr wrap="square" rtlCol="0">
                <a:spAutoFit/>
              </a:bodyPr>
              <a:lstStyle/>
              <a:p>
                <a:r>
                  <a:rPr lang="en-US" sz="2400" b="1" dirty="0" smtClean="0"/>
                  <a:t>Ho</a:t>
                </a:r>
                <a:r>
                  <a:rPr lang="en-US" sz="2400" dirty="0" smtClean="0"/>
                  <a:t>: </a:t>
                </a:r>
                <a14:m>
                  <m:oMath xmlns:m="http://schemas.openxmlformats.org/officeDocument/2006/math">
                    <m:sSub>
                      <m:sSubPr>
                        <m:ctrlPr>
                          <a:rPr lang="en-US" sz="2400" i="1" smtClean="0">
                            <a:solidFill>
                              <a:srgbClr val="00B050"/>
                            </a:solidFill>
                            <a:latin typeface="Cambria Math" panose="02040503050406030204" pitchFamily="18" charset="0"/>
                          </a:rPr>
                        </m:ctrlPr>
                      </m:sSubPr>
                      <m:e>
                        <m:r>
                          <a:rPr lang="en-US" sz="2400" i="1" smtClean="0">
                            <a:solidFill>
                              <a:srgbClr val="0070C0"/>
                            </a:solidFill>
                            <a:latin typeface="Cambria Math" panose="02040503050406030204" pitchFamily="18" charset="0"/>
                            <a:ea typeface="Cambria Math" panose="02040503050406030204" pitchFamily="18" charset="0"/>
                          </a:rPr>
                          <m:t>𝜇</m:t>
                        </m:r>
                      </m:e>
                      <m:sub>
                        <m:r>
                          <a:rPr lang="en-US" sz="2400" b="0" i="1" smtClean="0">
                            <a:solidFill>
                              <a:srgbClr val="00B050"/>
                            </a:solidFill>
                            <a:latin typeface="Cambria Math" panose="02040503050406030204" pitchFamily="18" charset="0"/>
                          </a:rPr>
                          <m:t>𝑠𝑎𝑔𝑔𝑖𝑡𝑡𝑎𝑟𝑖𝑢𝑠</m:t>
                        </m:r>
                      </m:sub>
                    </m:sSub>
                    <m:r>
                      <a:rPr lang="en-US" sz="2400" b="0" i="1" smtClean="0">
                        <a:solidFill>
                          <a:srgbClr val="00B050"/>
                        </a:solidFill>
                        <a:latin typeface="Cambria Math" panose="02040503050406030204" pitchFamily="18" charset="0"/>
                      </a:rPr>
                      <m:t>=</m:t>
                    </m:r>
                    <m:sSub>
                      <m:sSubPr>
                        <m:ctrlPr>
                          <a:rPr lang="en-US" sz="2400" i="1" smtClean="0">
                            <a:solidFill>
                              <a:srgbClr val="00B050"/>
                            </a:solidFill>
                            <a:latin typeface="Cambria Math" panose="02040503050406030204" pitchFamily="18" charset="0"/>
                          </a:rPr>
                        </m:ctrlPr>
                      </m:sSubPr>
                      <m:e>
                        <m:r>
                          <a:rPr lang="en-US" sz="2400" i="1" smtClean="0">
                            <a:solidFill>
                              <a:srgbClr val="0070C0"/>
                            </a:solidFill>
                            <a:latin typeface="Cambria Math" panose="02040503050406030204" pitchFamily="18" charset="0"/>
                            <a:ea typeface="Cambria Math" panose="02040503050406030204" pitchFamily="18" charset="0"/>
                          </a:rPr>
                          <m:t>𝜇</m:t>
                        </m:r>
                      </m:e>
                      <m:sub>
                        <m:r>
                          <a:rPr lang="en-US" sz="2400" b="0" i="1" smtClean="0">
                            <a:solidFill>
                              <a:srgbClr val="00B050"/>
                            </a:solidFill>
                            <a:latin typeface="Cambria Math" panose="02040503050406030204" pitchFamily="18" charset="0"/>
                            <a:ea typeface="Cambria Math" panose="02040503050406030204" pitchFamily="18" charset="0"/>
                          </a:rPr>
                          <m:t>𝑙𝑖𝑏𝑟𝑎</m:t>
                        </m:r>
                      </m:sub>
                    </m:sSub>
                    <m:r>
                      <a:rPr lang="en-US" sz="2400" b="0" i="1" smtClean="0">
                        <a:solidFill>
                          <a:srgbClr val="00B050"/>
                        </a:solidFill>
                        <a:latin typeface="Cambria Math" panose="02040503050406030204" pitchFamily="18" charset="0"/>
                      </a:rPr>
                      <m:t>=…</m:t>
                    </m:r>
                    <m:r>
                      <a:rPr lang="en-US" sz="2400" b="0" i="0" smtClean="0">
                        <a:solidFill>
                          <a:srgbClr val="00B050"/>
                        </a:solidFill>
                        <a:latin typeface="Cambria Math" panose="02040503050406030204" pitchFamily="18" charset="0"/>
                      </a:rPr>
                      <m:t>=</m:t>
                    </m:r>
                    <m:sSub>
                      <m:sSubPr>
                        <m:ctrlPr>
                          <a:rPr lang="en-US" sz="2400" i="1" smtClean="0">
                            <a:solidFill>
                              <a:srgbClr val="00B050"/>
                            </a:solidFill>
                            <a:latin typeface="Cambria Math" panose="02040503050406030204" pitchFamily="18" charset="0"/>
                          </a:rPr>
                        </m:ctrlPr>
                      </m:sSubPr>
                      <m:e>
                        <m:r>
                          <a:rPr lang="en-US" sz="2400" i="1" smtClean="0">
                            <a:solidFill>
                              <a:srgbClr val="0070C0"/>
                            </a:solidFill>
                            <a:latin typeface="Cambria Math" panose="02040503050406030204" pitchFamily="18" charset="0"/>
                            <a:ea typeface="Cambria Math" panose="02040503050406030204" pitchFamily="18" charset="0"/>
                          </a:rPr>
                          <m:t>𝜇</m:t>
                        </m:r>
                      </m:e>
                      <m:sub>
                        <m:r>
                          <a:rPr lang="en-US" sz="2400" b="0" i="1" smtClean="0">
                            <a:solidFill>
                              <a:srgbClr val="00B050"/>
                            </a:solidFill>
                            <a:latin typeface="Cambria Math" panose="02040503050406030204" pitchFamily="18" charset="0"/>
                            <a:ea typeface="Cambria Math" panose="02040503050406030204" pitchFamily="18" charset="0"/>
                          </a:rPr>
                          <m:t>𝑐𝑎𝑝𝑟𝑖𝑐𝑜𝑟𝑛</m:t>
                        </m:r>
                      </m:sub>
                    </m:sSub>
                  </m:oMath>
                </a14:m>
                <a:endParaRPr lang="en-US" sz="2400" dirty="0" smtClean="0"/>
              </a:p>
              <a:p>
                <a:r>
                  <a:rPr lang="en-US" sz="2400" b="1" dirty="0" smtClean="0"/>
                  <a:t>Ha</a:t>
                </a:r>
                <a:r>
                  <a:rPr lang="en-US" sz="2400" dirty="0" smtClean="0"/>
                  <a:t>: At least one pair of </a:t>
                </a:r>
                <a:r>
                  <a:rPr lang="en-US" sz="2400" dirty="0" smtClean="0">
                    <a:solidFill>
                      <a:srgbClr val="00B050"/>
                    </a:solidFill>
                  </a:rPr>
                  <a:t>zodiac signs </a:t>
                </a:r>
                <a:r>
                  <a:rPr lang="en-US" sz="2400" dirty="0" smtClean="0"/>
                  <a:t>have </a:t>
                </a:r>
                <a:r>
                  <a:rPr lang="en-US" sz="2400" dirty="0" smtClean="0">
                    <a:solidFill>
                      <a:srgbClr val="0070C0"/>
                    </a:solidFill>
                  </a:rPr>
                  <a:t>mean annual salaries </a:t>
                </a:r>
                <a:r>
                  <a:rPr lang="en-US" sz="2400" dirty="0" smtClean="0"/>
                  <a:t>that are different from one another.</a:t>
                </a:r>
                <a:endParaRPr lang="en-US" sz="2400" dirty="0"/>
              </a:p>
            </p:txBody>
          </p:sp>
        </mc:Choice>
        <mc:Fallback>
          <p:sp>
            <p:nvSpPr>
              <p:cNvPr id="9" name="TextBox 8"/>
              <p:cNvSpPr txBox="1">
                <a:spLocks noRot="1" noChangeAspect="1" noMove="1" noResize="1" noEditPoints="1" noAdjustHandles="1" noChangeArrowheads="1" noChangeShapeType="1" noTextEdit="1"/>
              </p:cNvSpPr>
              <p:nvPr/>
            </p:nvSpPr>
            <p:spPr>
              <a:xfrm>
                <a:off x="760396" y="5101388"/>
                <a:ext cx="9625263" cy="1230401"/>
              </a:xfrm>
              <a:prstGeom prst="rect">
                <a:avLst/>
              </a:prstGeom>
              <a:blipFill>
                <a:blip r:embed="rId2"/>
                <a:stretch>
                  <a:fillRect l="-1013" t="-3465" b="-10396"/>
                </a:stretch>
              </a:blipFill>
            </p:spPr>
            <p:txBody>
              <a:bodyPr/>
              <a:lstStyle/>
              <a:p>
                <a:r>
                  <a:rPr lang="en-US">
                    <a:noFill/>
                  </a:rPr>
                  <a:t> </a:t>
                </a:r>
              </a:p>
            </p:txBody>
          </p:sp>
        </mc:Fallback>
      </mc:AlternateContent>
    </p:spTree>
    <p:extLst>
      <p:ext uri="{BB962C8B-B14F-4D97-AF65-F5344CB8AC3E}">
        <p14:creationId xmlns:p14="http://schemas.microsoft.com/office/powerpoint/2010/main" val="3037334304"/>
      </p:ext>
    </p:extLst>
  </p:cSld>
  <p:clrMapOvr>
    <a:masterClrMapping/>
  </p:clrMapOvr>
  <p:transition>
    <p:cut/>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918271" y="1765016"/>
            <a:ext cx="8468983" cy="2292880"/>
          </a:xfrm>
          <a:prstGeom prst="rect">
            <a:avLst/>
          </a:prstGeom>
        </p:spPr>
      </p:pic>
      <p:sp>
        <p:nvSpPr>
          <p:cNvPr id="11" name="object 11"/>
          <p:cNvSpPr txBox="1"/>
          <p:nvPr/>
        </p:nvSpPr>
        <p:spPr>
          <a:xfrm>
            <a:off x="2471957" y="4078052"/>
            <a:ext cx="3539735" cy="329162"/>
          </a:xfrm>
          <a:prstGeom prst="rect">
            <a:avLst/>
          </a:prstGeom>
        </p:spPr>
        <p:txBody>
          <a:bodyPr vert="horz" wrap="square" lIns="0" tIns="23909" rIns="0" bIns="0" rtlCol="0">
            <a:spAutoFit/>
          </a:bodyPr>
          <a:lstStyle/>
          <a:p>
            <a:pPr marL="25168">
              <a:spcBef>
                <a:spcPts val="188"/>
              </a:spcBef>
            </a:pPr>
            <a:r>
              <a:rPr sz="1982" i="1" dirty="0">
                <a:latin typeface="Times New Roman"/>
                <a:cs typeface="Times New Roman"/>
              </a:rPr>
              <a:t>k</a:t>
            </a:r>
            <a:r>
              <a:rPr sz="1982" dirty="0">
                <a:latin typeface="Arial"/>
                <a:cs typeface="Arial"/>
              </a:rPr>
              <a:t>: </a:t>
            </a:r>
            <a:r>
              <a:rPr sz="1982" spc="-20" dirty="0">
                <a:latin typeface="Arial"/>
                <a:cs typeface="Arial"/>
              </a:rPr>
              <a:t># </a:t>
            </a:r>
            <a:r>
              <a:rPr sz="1982" spc="-30" dirty="0">
                <a:latin typeface="Arial"/>
                <a:cs typeface="Arial"/>
              </a:rPr>
              <a:t>of groups; </a:t>
            </a:r>
            <a:r>
              <a:rPr sz="1982" i="1" spc="50" dirty="0">
                <a:latin typeface="Times New Roman"/>
                <a:cs typeface="Times New Roman"/>
              </a:rPr>
              <a:t>n</a:t>
            </a:r>
            <a:r>
              <a:rPr sz="1982" spc="50" dirty="0">
                <a:latin typeface="Arial"/>
                <a:cs typeface="Arial"/>
              </a:rPr>
              <a:t>: </a:t>
            </a:r>
            <a:r>
              <a:rPr sz="1982" spc="-20" dirty="0">
                <a:latin typeface="Arial"/>
                <a:cs typeface="Arial"/>
              </a:rPr>
              <a:t># </a:t>
            </a:r>
            <a:r>
              <a:rPr sz="1982" spc="-30" dirty="0">
                <a:latin typeface="Arial"/>
                <a:cs typeface="Arial"/>
              </a:rPr>
              <a:t>of</a:t>
            </a:r>
            <a:r>
              <a:rPr sz="1982" spc="317" dirty="0">
                <a:latin typeface="Arial"/>
                <a:cs typeface="Arial"/>
              </a:rPr>
              <a:t> </a:t>
            </a:r>
            <a:r>
              <a:rPr sz="1982" spc="-10" dirty="0">
                <a:latin typeface="Arial"/>
                <a:cs typeface="Arial"/>
              </a:rPr>
              <a:t>obs.</a:t>
            </a:r>
            <a:endParaRPr sz="1982" dirty="0">
              <a:latin typeface="Arial"/>
              <a:cs typeface="Arial"/>
            </a:endParaRPr>
          </a:p>
        </p:txBody>
      </p:sp>
      <p:sp>
        <p:nvSpPr>
          <p:cNvPr id="10" name="Rectangle 9"/>
          <p:cNvSpPr/>
          <p:nvPr/>
        </p:nvSpPr>
        <p:spPr>
          <a:xfrm>
            <a:off x="9088186" y="545992"/>
            <a:ext cx="1202573" cy="641266"/>
          </a:xfrm>
          <a:prstGeom prst="rect">
            <a:avLst/>
          </a:prstGeom>
        </p:spPr>
        <p:txBody>
          <a:bodyPr wrap="none">
            <a:spAutoFit/>
          </a:bodyPr>
          <a:lstStyle/>
          <a:p>
            <a:r>
              <a:rPr lang="en-US" sz="3567" dirty="0"/>
              <a:t>🔍</a:t>
            </a:r>
            <a:r>
              <a:rPr lang="en-US" sz="3567" dirty="0"/>
              <a:t> 👫</a:t>
            </a:r>
          </a:p>
        </p:txBody>
      </p:sp>
      <p:sp>
        <p:nvSpPr>
          <p:cNvPr id="6" name="TextBox 5"/>
          <p:cNvSpPr txBox="1"/>
          <p:nvPr/>
        </p:nvSpPr>
        <p:spPr>
          <a:xfrm>
            <a:off x="1833316" y="1012970"/>
            <a:ext cx="7254867" cy="641266"/>
          </a:xfrm>
          <a:prstGeom prst="rect">
            <a:avLst/>
          </a:prstGeom>
          <a:noFill/>
        </p:spPr>
        <p:txBody>
          <a:bodyPr wrap="square" rtlCol="0">
            <a:spAutoFit/>
          </a:bodyPr>
          <a:lstStyle/>
          <a:p>
            <a:r>
              <a:rPr lang="en-US" sz="3567" dirty="0"/>
              <a:t>Step 1a: Fill out the ANOVA table. </a:t>
            </a:r>
            <a:endParaRPr lang="en-US" sz="3567" dirty="0"/>
          </a:p>
        </p:txBody>
      </p:sp>
      <p:sp>
        <p:nvSpPr>
          <p:cNvPr id="15" name="TextBox 14"/>
          <p:cNvSpPr txBox="1"/>
          <p:nvPr/>
        </p:nvSpPr>
        <p:spPr>
          <a:xfrm>
            <a:off x="1833313" y="4427305"/>
            <a:ext cx="8830492" cy="2653932"/>
          </a:xfrm>
          <a:prstGeom prst="rect">
            <a:avLst/>
          </a:prstGeom>
          <a:noFill/>
        </p:spPr>
        <p:txBody>
          <a:bodyPr wrap="square" rtlCol="0">
            <a:spAutoFit/>
          </a:bodyPr>
          <a:lstStyle/>
          <a:p>
            <a:r>
              <a:rPr lang="en-US" sz="3567" dirty="0"/>
              <a:t>Step 1b: Evaluate the p-value to make a conclusion.</a:t>
            </a:r>
          </a:p>
          <a:p>
            <a:pPr marL="566271" indent="-566271">
              <a:buFont typeface="Arial" panose="020B0604020202020204" pitchFamily="34" charset="0"/>
              <a:buChar char="•"/>
            </a:pPr>
            <a:r>
              <a:rPr lang="en-US" sz="2378" dirty="0"/>
              <a:t>p-value&lt;</a:t>
            </a:r>
            <a:r>
              <a:rPr lang="el-GR" sz="2378" dirty="0"/>
              <a:t>α</a:t>
            </a:r>
            <a:r>
              <a:rPr lang="en-US" sz="2378" dirty="0"/>
              <a:t>: Reject Ho. There is sufficient evidence to suggest Ha.</a:t>
            </a:r>
          </a:p>
          <a:p>
            <a:pPr marL="566271" indent="-566271">
              <a:buFont typeface="Arial" panose="020B0604020202020204" pitchFamily="34" charset="0"/>
              <a:buChar char="•"/>
            </a:pPr>
            <a:r>
              <a:rPr lang="en-US" sz="2378" dirty="0"/>
              <a:t>p-value≥</a:t>
            </a:r>
            <a:r>
              <a:rPr lang="el-GR" sz="2378" dirty="0"/>
              <a:t>α</a:t>
            </a:r>
            <a:r>
              <a:rPr lang="en-US" sz="2378" dirty="0"/>
              <a:t>: </a:t>
            </a:r>
            <a:r>
              <a:rPr lang="en-US" sz="2378" dirty="0"/>
              <a:t>Fail to reject </a:t>
            </a:r>
            <a:r>
              <a:rPr lang="en-US" sz="2378" dirty="0"/>
              <a:t>Ho. There </a:t>
            </a:r>
            <a:r>
              <a:rPr lang="en-US" sz="2378" dirty="0"/>
              <a:t>is not </a:t>
            </a:r>
            <a:r>
              <a:rPr lang="en-US" sz="2378" dirty="0"/>
              <a:t>sufficient evidence to suggest Ha.</a:t>
            </a:r>
          </a:p>
          <a:p>
            <a:pPr marL="566271" indent="-566271">
              <a:buFont typeface="Arial" panose="020B0604020202020204" pitchFamily="34" charset="0"/>
              <a:buChar char="•"/>
            </a:pPr>
            <a:endParaRPr lang="en-US" sz="2378" dirty="0"/>
          </a:p>
        </p:txBody>
      </p:sp>
      <p:sp>
        <p:nvSpPr>
          <p:cNvPr id="9" name="TextBox 8"/>
          <p:cNvSpPr txBox="1"/>
          <p:nvPr/>
        </p:nvSpPr>
        <p:spPr>
          <a:xfrm>
            <a:off x="7002012" y="1378914"/>
            <a:ext cx="3076492" cy="458267"/>
          </a:xfrm>
          <a:prstGeom prst="rect">
            <a:avLst/>
          </a:prstGeom>
          <a:noFill/>
        </p:spPr>
        <p:txBody>
          <a:bodyPr wrap="square" rtlCol="0">
            <a:spAutoFit/>
          </a:bodyPr>
          <a:lstStyle/>
          <a:p>
            <a:r>
              <a:rPr lang="en-US" sz="2378" dirty="0">
                <a:solidFill>
                  <a:srgbClr val="FFC000"/>
                </a:solidFill>
              </a:rPr>
              <a:t>Test Statistic</a:t>
            </a:r>
            <a:endParaRPr lang="en-US" sz="2378" dirty="0">
              <a:solidFill>
                <a:srgbClr val="FFC000"/>
              </a:solidFill>
            </a:endParaRPr>
          </a:p>
        </p:txBody>
      </p:sp>
      <p:sp>
        <p:nvSpPr>
          <p:cNvPr id="12" name="TextBox 11"/>
          <p:cNvSpPr txBox="1"/>
          <p:nvPr/>
        </p:nvSpPr>
        <p:spPr>
          <a:xfrm>
            <a:off x="8652869" y="1358757"/>
            <a:ext cx="1811309" cy="458267"/>
          </a:xfrm>
          <a:prstGeom prst="rect">
            <a:avLst/>
          </a:prstGeom>
          <a:noFill/>
        </p:spPr>
        <p:txBody>
          <a:bodyPr wrap="square" rtlCol="0">
            <a:spAutoFit/>
          </a:bodyPr>
          <a:lstStyle/>
          <a:p>
            <a:r>
              <a:rPr lang="en-US" sz="2378" dirty="0">
                <a:solidFill>
                  <a:srgbClr val="C00000"/>
                </a:solidFill>
              </a:rPr>
              <a:t>p-value</a:t>
            </a:r>
            <a:endParaRPr lang="en-US" sz="2378" dirty="0">
              <a:solidFill>
                <a:srgbClr val="C00000"/>
              </a:solidFill>
            </a:endParaRPr>
          </a:p>
        </p:txBody>
      </p:sp>
      <p:cxnSp>
        <p:nvCxnSpPr>
          <p:cNvPr id="13" name="Straight Arrow Connector 12"/>
          <p:cNvCxnSpPr/>
          <p:nvPr/>
        </p:nvCxnSpPr>
        <p:spPr>
          <a:xfrm>
            <a:off x="8210026" y="1927831"/>
            <a:ext cx="0" cy="444157"/>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9418040" y="1902658"/>
            <a:ext cx="0" cy="44415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7153013" y="2717338"/>
            <a:ext cx="2216850" cy="191967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2367255"/>
      </p:ext>
    </p:extLst>
  </p:cSld>
  <p:clrMapOvr>
    <a:masterClrMapping/>
  </p:clrMapOvr>
  <p:transition>
    <p:cut/>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400404" y="114811"/>
            <a:ext cx="3070371" cy="354523"/>
          </a:xfrm>
          <a:prstGeom prst="rect">
            <a:avLst/>
          </a:prstGeom>
        </p:spPr>
        <p:txBody>
          <a:bodyPr vert="horz" wrap="square" lIns="0" tIns="33975" rIns="0" bIns="0" rtlCol="0">
            <a:spAutoFit/>
          </a:bodyPr>
          <a:lstStyle/>
          <a:p>
            <a:pPr marL="25168">
              <a:spcBef>
                <a:spcPts val="268"/>
              </a:spcBef>
            </a:pPr>
            <a:r>
              <a:rPr sz="2081" spc="-10" dirty="0">
                <a:solidFill>
                  <a:srgbClr val="FFFFFF"/>
                </a:solidFill>
                <a:latin typeface="Noto Sans CJK JP Regular"/>
                <a:cs typeface="Noto Sans CJK JP Regular"/>
              </a:rPr>
              <a:t>Achieving </a:t>
            </a:r>
            <a:r>
              <a:rPr sz="2081" spc="-20" dirty="0">
                <a:solidFill>
                  <a:srgbClr val="FFFFFF"/>
                </a:solidFill>
                <a:latin typeface="Noto Sans CJK JP Regular"/>
                <a:cs typeface="Noto Sans CJK JP Regular"/>
              </a:rPr>
              <a:t>desired</a:t>
            </a:r>
            <a:r>
              <a:rPr sz="2081" spc="198" dirty="0">
                <a:solidFill>
                  <a:srgbClr val="FFFFFF"/>
                </a:solidFill>
                <a:latin typeface="Noto Sans CJK JP Regular"/>
                <a:cs typeface="Noto Sans CJK JP Regular"/>
              </a:rPr>
              <a:t> </a:t>
            </a:r>
            <a:r>
              <a:rPr sz="2081" spc="-40" dirty="0">
                <a:solidFill>
                  <a:srgbClr val="FFFFFF"/>
                </a:solidFill>
                <a:latin typeface="Noto Sans CJK JP Regular"/>
                <a:cs typeface="Noto Sans CJK JP Regular"/>
              </a:rPr>
              <a:t>power</a:t>
            </a:r>
            <a:endParaRPr sz="2081">
              <a:latin typeface="Noto Sans CJK JP Regular"/>
              <a:cs typeface="Noto Sans CJK JP Regular"/>
            </a:endParaRPr>
          </a:p>
        </p:txBody>
      </p:sp>
      <p:sp>
        <p:nvSpPr>
          <p:cNvPr id="6" name="object 2"/>
          <p:cNvSpPr txBox="1"/>
          <p:nvPr/>
        </p:nvSpPr>
        <p:spPr>
          <a:xfrm>
            <a:off x="336884" y="318110"/>
            <a:ext cx="11656194" cy="355845"/>
          </a:xfrm>
          <a:prstGeom prst="rect">
            <a:avLst/>
          </a:prstGeom>
          <a:solidFill>
            <a:srgbClr val="9AB8CE"/>
          </a:solidFill>
        </p:spPr>
        <p:txBody>
          <a:bodyPr vert="horz" wrap="square" lIns="0" tIns="50334" rIns="0" bIns="0" rtlCol="0">
            <a:spAutoFit/>
          </a:bodyPr>
          <a:lstStyle/>
          <a:p>
            <a:pPr marL="118288">
              <a:spcBef>
                <a:spcPts val="396"/>
              </a:spcBef>
            </a:pPr>
            <a:r>
              <a:rPr sz="1982" dirty="0">
                <a:solidFill>
                  <a:srgbClr val="1A2E3D"/>
                </a:solidFill>
                <a:latin typeface="Arial"/>
                <a:cs typeface="Arial"/>
              </a:rPr>
              <a:t>Clicker</a:t>
            </a:r>
            <a:r>
              <a:rPr sz="1982" spc="-10" dirty="0">
                <a:solidFill>
                  <a:srgbClr val="1A2E3D"/>
                </a:solidFill>
                <a:latin typeface="Arial"/>
                <a:cs typeface="Arial"/>
              </a:rPr>
              <a:t> </a:t>
            </a:r>
            <a:r>
              <a:rPr sz="1982" spc="10" dirty="0">
                <a:solidFill>
                  <a:srgbClr val="1A2E3D"/>
                </a:solidFill>
                <a:latin typeface="Arial"/>
                <a:cs typeface="Arial"/>
              </a:rPr>
              <a:t>question</a:t>
            </a:r>
            <a:endParaRPr sz="1982">
              <a:latin typeface="Arial"/>
              <a:cs typeface="Arial"/>
            </a:endParaRPr>
          </a:p>
        </p:txBody>
      </p:sp>
      <p:sp>
        <p:nvSpPr>
          <p:cNvPr id="7" name="object 3"/>
          <p:cNvSpPr txBox="1">
            <a:spLocks noGrp="1"/>
          </p:cNvSpPr>
          <p:nvPr>
            <p:ph type="title"/>
          </p:nvPr>
        </p:nvSpPr>
        <p:spPr>
          <a:xfrm>
            <a:off x="336884" y="823933"/>
            <a:ext cx="11656194" cy="2216695"/>
          </a:xfrm>
          <a:prstGeom prst="rect">
            <a:avLst/>
          </a:prstGeom>
          <a:solidFill>
            <a:srgbClr val="D6E2EB"/>
          </a:solidFill>
        </p:spPr>
        <p:txBody>
          <a:bodyPr vert="horz" wrap="square" lIns="0" tIns="61657" rIns="0" bIns="0" rtlCol="0" anchor="ctr">
            <a:spAutoFit/>
          </a:bodyPr>
          <a:lstStyle/>
          <a:p>
            <a:pPr marL="118288" marR="184982">
              <a:lnSpc>
                <a:spcPct val="100000"/>
              </a:lnSpc>
              <a:spcBef>
                <a:spcPts val="484"/>
              </a:spcBef>
            </a:pPr>
            <a:r>
              <a:rPr lang="en-US" sz="2800" dirty="0"/>
              <a:t>Fortune magazine collected the </a:t>
            </a:r>
            <a:r>
              <a:rPr lang="en-US" sz="2800" dirty="0">
                <a:solidFill>
                  <a:srgbClr val="00B050"/>
                </a:solidFill>
              </a:rPr>
              <a:t>zodiac signs of 256 </a:t>
            </a:r>
            <a:r>
              <a:rPr lang="en-US" sz="2800" dirty="0" smtClean="0">
                <a:solidFill>
                  <a:srgbClr val="00B050"/>
                </a:solidFill>
              </a:rPr>
              <a:t>CEOs</a:t>
            </a:r>
            <a:r>
              <a:rPr lang="en-US" sz="2800" dirty="0" smtClean="0"/>
              <a:t> </a:t>
            </a:r>
            <a:r>
              <a:rPr lang="en-US" sz="2800" dirty="0"/>
              <a:t>of the largest 400 </a:t>
            </a:r>
            <a:r>
              <a:rPr lang="en-US" sz="2800" dirty="0" smtClean="0"/>
              <a:t>companies</a:t>
            </a:r>
            <a:r>
              <a:rPr lang="en-US" sz="2800" dirty="0"/>
              <a:t> </a:t>
            </a:r>
            <a:r>
              <a:rPr lang="en-US" sz="2800" dirty="0" smtClean="0"/>
              <a:t>as well as their </a:t>
            </a:r>
            <a:r>
              <a:rPr lang="en-US" sz="2800" dirty="0" smtClean="0">
                <a:solidFill>
                  <a:srgbClr val="0070C0"/>
                </a:solidFill>
              </a:rPr>
              <a:t>annual salary</a:t>
            </a:r>
            <a:r>
              <a:rPr lang="en-US" sz="2800" dirty="0" smtClean="0"/>
              <a:t>. We conducted an ANOVA and found there </a:t>
            </a:r>
            <a:r>
              <a:rPr lang="en-US" sz="2800" i="1" dirty="0" smtClean="0"/>
              <a:t>was</a:t>
            </a:r>
            <a:r>
              <a:rPr lang="en-US" sz="2800" dirty="0" smtClean="0"/>
              <a:t> sufficient evidence to suggest at least one of the pairs of zodiac signs had mean annual salaries that are different from one another. How many post-hoc tests would we need run to determine </a:t>
            </a:r>
            <a:r>
              <a:rPr lang="en-US" sz="2800" i="1" dirty="0" smtClean="0"/>
              <a:t>which </a:t>
            </a:r>
            <a:r>
              <a:rPr lang="en-US" sz="2800" dirty="0" smtClean="0"/>
              <a:t>of these pairs were different?</a:t>
            </a:r>
            <a:endParaRPr sz="1400" dirty="0">
              <a:latin typeface="Times New Roman"/>
              <a:cs typeface="Times New Roman"/>
            </a:endParaRPr>
          </a:p>
        </p:txBody>
      </p:sp>
      <p:sp>
        <p:nvSpPr>
          <p:cNvPr id="8" name="TextBox 7"/>
          <p:cNvSpPr txBox="1"/>
          <p:nvPr/>
        </p:nvSpPr>
        <p:spPr>
          <a:xfrm>
            <a:off x="423512" y="3272589"/>
            <a:ext cx="8191099" cy="1815882"/>
          </a:xfrm>
          <a:prstGeom prst="rect">
            <a:avLst/>
          </a:prstGeom>
          <a:noFill/>
        </p:spPr>
        <p:txBody>
          <a:bodyPr wrap="square" rtlCol="0">
            <a:spAutoFit/>
          </a:bodyPr>
          <a:lstStyle/>
          <a:p>
            <a:pPr marL="342900" indent="-342900">
              <a:buFont typeface="+mj-lt"/>
              <a:buAutoNum type="alphaLcParenR"/>
            </a:pPr>
            <a:r>
              <a:rPr lang="en-US" sz="2800" dirty="0" smtClean="0"/>
              <a:t>66</a:t>
            </a:r>
          </a:p>
          <a:p>
            <a:pPr marL="342900" indent="-342900">
              <a:buFont typeface="+mj-lt"/>
              <a:buAutoNum type="alphaLcParenR"/>
            </a:pPr>
            <a:r>
              <a:rPr lang="en-US" sz="2800" dirty="0" smtClean="0"/>
              <a:t>12</a:t>
            </a:r>
          </a:p>
          <a:p>
            <a:pPr marL="342900" indent="-342900">
              <a:buFont typeface="+mj-lt"/>
              <a:buAutoNum type="alphaLcParenR"/>
            </a:pPr>
            <a:r>
              <a:rPr lang="en-US" sz="2800" dirty="0" smtClean="0"/>
              <a:t>132</a:t>
            </a:r>
          </a:p>
          <a:p>
            <a:pPr marL="342900" indent="-342900">
              <a:buFont typeface="+mj-lt"/>
              <a:buAutoNum type="alphaLcParenR"/>
            </a:pPr>
            <a:r>
              <a:rPr lang="en-US" sz="2800" dirty="0" smtClean="0"/>
              <a:t>2</a:t>
            </a:r>
          </a:p>
        </p:txBody>
      </p:sp>
    </p:spTree>
    <p:extLst>
      <p:ext uri="{BB962C8B-B14F-4D97-AF65-F5344CB8AC3E}">
        <p14:creationId xmlns:p14="http://schemas.microsoft.com/office/powerpoint/2010/main" val="669544165"/>
      </p:ext>
    </p:extLst>
  </p:cSld>
  <p:clrMapOvr>
    <a:masterClrMapping/>
  </p:clrMapOvr>
  <p:transition>
    <p:cut/>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400404" y="114811"/>
            <a:ext cx="3070371" cy="354523"/>
          </a:xfrm>
          <a:prstGeom prst="rect">
            <a:avLst/>
          </a:prstGeom>
        </p:spPr>
        <p:txBody>
          <a:bodyPr vert="horz" wrap="square" lIns="0" tIns="33975" rIns="0" bIns="0" rtlCol="0">
            <a:spAutoFit/>
          </a:bodyPr>
          <a:lstStyle/>
          <a:p>
            <a:pPr marL="25168">
              <a:spcBef>
                <a:spcPts val="268"/>
              </a:spcBef>
            </a:pPr>
            <a:r>
              <a:rPr sz="2081" spc="-10" dirty="0">
                <a:solidFill>
                  <a:srgbClr val="FFFFFF"/>
                </a:solidFill>
                <a:latin typeface="Noto Sans CJK JP Regular"/>
                <a:cs typeface="Noto Sans CJK JP Regular"/>
              </a:rPr>
              <a:t>Achieving </a:t>
            </a:r>
            <a:r>
              <a:rPr sz="2081" spc="-20" dirty="0">
                <a:solidFill>
                  <a:srgbClr val="FFFFFF"/>
                </a:solidFill>
                <a:latin typeface="Noto Sans CJK JP Regular"/>
                <a:cs typeface="Noto Sans CJK JP Regular"/>
              </a:rPr>
              <a:t>desired</a:t>
            </a:r>
            <a:r>
              <a:rPr sz="2081" spc="198" dirty="0">
                <a:solidFill>
                  <a:srgbClr val="FFFFFF"/>
                </a:solidFill>
                <a:latin typeface="Noto Sans CJK JP Regular"/>
                <a:cs typeface="Noto Sans CJK JP Regular"/>
              </a:rPr>
              <a:t> </a:t>
            </a:r>
            <a:r>
              <a:rPr sz="2081" spc="-40" dirty="0">
                <a:solidFill>
                  <a:srgbClr val="FFFFFF"/>
                </a:solidFill>
                <a:latin typeface="Noto Sans CJK JP Regular"/>
                <a:cs typeface="Noto Sans CJK JP Regular"/>
              </a:rPr>
              <a:t>power</a:t>
            </a:r>
            <a:endParaRPr sz="2081">
              <a:latin typeface="Noto Sans CJK JP Regular"/>
              <a:cs typeface="Noto Sans CJK JP Regular"/>
            </a:endParaRPr>
          </a:p>
        </p:txBody>
      </p:sp>
      <p:sp>
        <p:nvSpPr>
          <p:cNvPr id="6" name="object 2"/>
          <p:cNvSpPr txBox="1"/>
          <p:nvPr/>
        </p:nvSpPr>
        <p:spPr>
          <a:xfrm>
            <a:off x="336884" y="318110"/>
            <a:ext cx="11656194" cy="355845"/>
          </a:xfrm>
          <a:prstGeom prst="rect">
            <a:avLst/>
          </a:prstGeom>
          <a:solidFill>
            <a:srgbClr val="9AB8CE"/>
          </a:solidFill>
        </p:spPr>
        <p:txBody>
          <a:bodyPr vert="horz" wrap="square" lIns="0" tIns="50334" rIns="0" bIns="0" rtlCol="0">
            <a:spAutoFit/>
          </a:bodyPr>
          <a:lstStyle/>
          <a:p>
            <a:pPr marL="118288">
              <a:spcBef>
                <a:spcPts val="396"/>
              </a:spcBef>
            </a:pPr>
            <a:r>
              <a:rPr sz="1982" dirty="0">
                <a:solidFill>
                  <a:srgbClr val="1A2E3D"/>
                </a:solidFill>
                <a:latin typeface="Arial"/>
                <a:cs typeface="Arial"/>
              </a:rPr>
              <a:t>Clicker</a:t>
            </a:r>
            <a:r>
              <a:rPr sz="1982" spc="-10" dirty="0">
                <a:solidFill>
                  <a:srgbClr val="1A2E3D"/>
                </a:solidFill>
                <a:latin typeface="Arial"/>
                <a:cs typeface="Arial"/>
              </a:rPr>
              <a:t> </a:t>
            </a:r>
            <a:r>
              <a:rPr sz="1982" spc="10" dirty="0">
                <a:solidFill>
                  <a:srgbClr val="1A2E3D"/>
                </a:solidFill>
                <a:latin typeface="Arial"/>
                <a:cs typeface="Arial"/>
              </a:rPr>
              <a:t>question</a:t>
            </a:r>
            <a:endParaRPr sz="1982">
              <a:latin typeface="Arial"/>
              <a:cs typeface="Arial"/>
            </a:endParaRPr>
          </a:p>
        </p:txBody>
      </p:sp>
      <p:sp>
        <p:nvSpPr>
          <p:cNvPr id="7" name="object 3"/>
          <p:cNvSpPr txBox="1">
            <a:spLocks noGrp="1"/>
          </p:cNvSpPr>
          <p:nvPr>
            <p:ph type="title"/>
          </p:nvPr>
        </p:nvSpPr>
        <p:spPr>
          <a:xfrm>
            <a:off x="336884" y="823933"/>
            <a:ext cx="11656194" cy="2216695"/>
          </a:xfrm>
          <a:prstGeom prst="rect">
            <a:avLst/>
          </a:prstGeom>
          <a:solidFill>
            <a:srgbClr val="D6E2EB"/>
          </a:solidFill>
        </p:spPr>
        <p:txBody>
          <a:bodyPr vert="horz" wrap="square" lIns="0" tIns="61657" rIns="0" bIns="0" rtlCol="0" anchor="ctr">
            <a:spAutoFit/>
          </a:bodyPr>
          <a:lstStyle/>
          <a:p>
            <a:pPr marL="118288" marR="184982">
              <a:lnSpc>
                <a:spcPct val="100000"/>
              </a:lnSpc>
              <a:spcBef>
                <a:spcPts val="484"/>
              </a:spcBef>
            </a:pPr>
            <a:r>
              <a:rPr lang="en-US" sz="2800" dirty="0"/>
              <a:t>Fortune magazine collected the </a:t>
            </a:r>
            <a:r>
              <a:rPr lang="en-US" sz="2800" dirty="0">
                <a:solidFill>
                  <a:srgbClr val="00B050"/>
                </a:solidFill>
              </a:rPr>
              <a:t>zodiac signs of 256 </a:t>
            </a:r>
            <a:r>
              <a:rPr lang="en-US" sz="2800" dirty="0" smtClean="0">
                <a:solidFill>
                  <a:srgbClr val="00B050"/>
                </a:solidFill>
              </a:rPr>
              <a:t>CEOs</a:t>
            </a:r>
            <a:r>
              <a:rPr lang="en-US" sz="2800" dirty="0" smtClean="0"/>
              <a:t> </a:t>
            </a:r>
            <a:r>
              <a:rPr lang="en-US" sz="2800" dirty="0"/>
              <a:t>of the largest 400 </a:t>
            </a:r>
            <a:r>
              <a:rPr lang="en-US" sz="2800" dirty="0" smtClean="0"/>
              <a:t>companies</a:t>
            </a:r>
            <a:r>
              <a:rPr lang="en-US" sz="2800" dirty="0"/>
              <a:t> </a:t>
            </a:r>
            <a:r>
              <a:rPr lang="en-US" sz="2800" dirty="0" smtClean="0"/>
              <a:t>as well as their </a:t>
            </a:r>
            <a:r>
              <a:rPr lang="en-US" sz="2800" dirty="0" smtClean="0">
                <a:solidFill>
                  <a:srgbClr val="0070C0"/>
                </a:solidFill>
              </a:rPr>
              <a:t>annual salary</a:t>
            </a:r>
            <a:r>
              <a:rPr lang="en-US" sz="2800" dirty="0" smtClean="0"/>
              <a:t>. We conducted an ANOVA and found there </a:t>
            </a:r>
            <a:r>
              <a:rPr lang="en-US" sz="2800" i="1" dirty="0" smtClean="0"/>
              <a:t>was</a:t>
            </a:r>
            <a:r>
              <a:rPr lang="en-US" sz="2800" dirty="0" smtClean="0"/>
              <a:t> sufficient evidence to suggest at least one of the pairs of zodiac signs had mean annual salaries that are different from one another. How many post-hoc tests would we need run to determine </a:t>
            </a:r>
            <a:r>
              <a:rPr lang="en-US" sz="2800" i="1" dirty="0" smtClean="0"/>
              <a:t>which </a:t>
            </a:r>
            <a:r>
              <a:rPr lang="en-US" sz="2800" dirty="0" smtClean="0"/>
              <a:t>of these pairs were different?</a:t>
            </a:r>
            <a:endParaRPr sz="1400" dirty="0">
              <a:latin typeface="Times New Roman"/>
              <a:cs typeface="Times New Roman"/>
            </a:endParaRPr>
          </a:p>
        </p:txBody>
      </p:sp>
      <p:sp>
        <p:nvSpPr>
          <p:cNvPr id="8" name="TextBox 7"/>
          <p:cNvSpPr txBox="1"/>
          <p:nvPr/>
        </p:nvSpPr>
        <p:spPr>
          <a:xfrm>
            <a:off x="423512" y="3272589"/>
            <a:ext cx="11569566" cy="1815882"/>
          </a:xfrm>
          <a:prstGeom prst="rect">
            <a:avLst/>
          </a:prstGeom>
          <a:noFill/>
        </p:spPr>
        <p:txBody>
          <a:bodyPr wrap="square" rtlCol="0">
            <a:spAutoFit/>
          </a:bodyPr>
          <a:lstStyle/>
          <a:p>
            <a:pPr marL="342900" indent="-342900">
              <a:buFont typeface="+mj-lt"/>
              <a:buAutoNum type="alphaLcParenR"/>
            </a:pPr>
            <a:r>
              <a:rPr lang="en-US" sz="2800" b="1" i="1" dirty="0" smtClean="0">
                <a:solidFill>
                  <a:srgbClr val="C00000"/>
                </a:solidFill>
              </a:rPr>
              <a:t>66 </a:t>
            </a:r>
            <a:r>
              <a:rPr lang="en-US" sz="2400" i="1" dirty="0" smtClean="0">
                <a:solidFill>
                  <a:srgbClr val="C00000"/>
                </a:solidFill>
              </a:rPr>
              <a:t>= total number of pairs you can make out of k (12) levels  =  k(k-1)/2  =  12(11)/2 </a:t>
            </a:r>
          </a:p>
          <a:p>
            <a:pPr marL="342900" indent="-342900">
              <a:buFont typeface="+mj-lt"/>
              <a:buAutoNum type="alphaLcParenR"/>
            </a:pPr>
            <a:r>
              <a:rPr lang="en-US" sz="2800" dirty="0" smtClean="0"/>
              <a:t>12</a:t>
            </a:r>
          </a:p>
          <a:p>
            <a:pPr marL="342900" indent="-342900">
              <a:buFont typeface="+mj-lt"/>
              <a:buAutoNum type="alphaLcParenR"/>
            </a:pPr>
            <a:r>
              <a:rPr lang="en-US" sz="2800" dirty="0" smtClean="0"/>
              <a:t>132</a:t>
            </a:r>
          </a:p>
          <a:p>
            <a:pPr marL="342900" indent="-342900">
              <a:buFont typeface="+mj-lt"/>
              <a:buAutoNum type="alphaLcParenR"/>
            </a:pPr>
            <a:r>
              <a:rPr lang="en-US" sz="2800" dirty="0" smtClean="0"/>
              <a:t>2</a:t>
            </a:r>
          </a:p>
        </p:txBody>
      </p:sp>
    </p:spTree>
    <p:extLst>
      <p:ext uri="{BB962C8B-B14F-4D97-AF65-F5344CB8AC3E}">
        <p14:creationId xmlns:p14="http://schemas.microsoft.com/office/powerpoint/2010/main" val="1419850550"/>
      </p:ext>
    </p:extLst>
  </p:cSld>
  <p:clrMapOvr>
    <a:masterClrMapping/>
  </p:clrMapOvr>
  <p:transition>
    <p:cut/>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400404" y="114811"/>
            <a:ext cx="3070371" cy="354523"/>
          </a:xfrm>
          <a:prstGeom prst="rect">
            <a:avLst/>
          </a:prstGeom>
        </p:spPr>
        <p:txBody>
          <a:bodyPr vert="horz" wrap="square" lIns="0" tIns="33975" rIns="0" bIns="0" rtlCol="0">
            <a:spAutoFit/>
          </a:bodyPr>
          <a:lstStyle/>
          <a:p>
            <a:pPr marL="25168">
              <a:spcBef>
                <a:spcPts val="268"/>
              </a:spcBef>
            </a:pPr>
            <a:r>
              <a:rPr sz="2081" spc="-10" dirty="0">
                <a:solidFill>
                  <a:srgbClr val="FFFFFF"/>
                </a:solidFill>
                <a:latin typeface="Noto Sans CJK JP Regular"/>
                <a:cs typeface="Noto Sans CJK JP Regular"/>
              </a:rPr>
              <a:t>Achieving </a:t>
            </a:r>
            <a:r>
              <a:rPr sz="2081" spc="-20" dirty="0">
                <a:solidFill>
                  <a:srgbClr val="FFFFFF"/>
                </a:solidFill>
                <a:latin typeface="Noto Sans CJK JP Regular"/>
                <a:cs typeface="Noto Sans CJK JP Regular"/>
              </a:rPr>
              <a:t>desired</a:t>
            </a:r>
            <a:r>
              <a:rPr sz="2081" spc="198" dirty="0">
                <a:solidFill>
                  <a:srgbClr val="FFFFFF"/>
                </a:solidFill>
                <a:latin typeface="Noto Sans CJK JP Regular"/>
                <a:cs typeface="Noto Sans CJK JP Regular"/>
              </a:rPr>
              <a:t> </a:t>
            </a:r>
            <a:r>
              <a:rPr sz="2081" spc="-40" dirty="0">
                <a:solidFill>
                  <a:srgbClr val="FFFFFF"/>
                </a:solidFill>
                <a:latin typeface="Noto Sans CJK JP Regular"/>
                <a:cs typeface="Noto Sans CJK JP Regular"/>
              </a:rPr>
              <a:t>power</a:t>
            </a:r>
            <a:endParaRPr sz="2081">
              <a:latin typeface="Noto Sans CJK JP Regular"/>
              <a:cs typeface="Noto Sans CJK JP Regular"/>
            </a:endParaRPr>
          </a:p>
        </p:txBody>
      </p:sp>
      <p:sp>
        <p:nvSpPr>
          <p:cNvPr id="6" name="object 2"/>
          <p:cNvSpPr txBox="1"/>
          <p:nvPr/>
        </p:nvSpPr>
        <p:spPr>
          <a:xfrm>
            <a:off x="336884" y="318110"/>
            <a:ext cx="11656194" cy="355845"/>
          </a:xfrm>
          <a:prstGeom prst="rect">
            <a:avLst/>
          </a:prstGeom>
          <a:solidFill>
            <a:srgbClr val="9AB8CE"/>
          </a:solidFill>
        </p:spPr>
        <p:txBody>
          <a:bodyPr vert="horz" wrap="square" lIns="0" tIns="50334" rIns="0" bIns="0" rtlCol="0">
            <a:spAutoFit/>
          </a:bodyPr>
          <a:lstStyle/>
          <a:p>
            <a:pPr marL="118288">
              <a:spcBef>
                <a:spcPts val="396"/>
              </a:spcBef>
            </a:pPr>
            <a:r>
              <a:rPr sz="1982" dirty="0">
                <a:solidFill>
                  <a:srgbClr val="1A2E3D"/>
                </a:solidFill>
                <a:latin typeface="Arial"/>
                <a:cs typeface="Arial"/>
              </a:rPr>
              <a:t>Clicker</a:t>
            </a:r>
            <a:r>
              <a:rPr sz="1982" spc="-10" dirty="0">
                <a:solidFill>
                  <a:srgbClr val="1A2E3D"/>
                </a:solidFill>
                <a:latin typeface="Arial"/>
                <a:cs typeface="Arial"/>
              </a:rPr>
              <a:t> </a:t>
            </a:r>
            <a:r>
              <a:rPr sz="1982" spc="10" dirty="0">
                <a:solidFill>
                  <a:srgbClr val="1A2E3D"/>
                </a:solidFill>
                <a:latin typeface="Arial"/>
                <a:cs typeface="Arial"/>
              </a:rPr>
              <a:t>question</a:t>
            </a:r>
            <a:endParaRPr sz="1982">
              <a:latin typeface="Arial"/>
              <a:cs typeface="Arial"/>
            </a:endParaRPr>
          </a:p>
        </p:txBody>
      </p:sp>
      <p:sp>
        <p:nvSpPr>
          <p:cNvPr id="7" name="object 3"/>
          <p:cNvSpPr txBox="1">
            <a:spLocks noGrp="1"/>
          </p:cNvSpPr>
          <p:nvPr>
            <p:ph type="title"/>
          </p:nvPr>
        </p:nvSpPr>
        <p:spPr>
          <a:xfrm>
            <a:off x="336884" y="782869"/>
            <a:ext cx="11656194" cy="3078469"/>
          </a:xfrm>
          <a:prstGeom prst="rect">
            <a:avLst/>
          </a:prstGeom>
          <a:solidFill>
            <a:srgbClr val="D6E2EB"/>
          </a:solidFill>
        </p:spPr>
        <p:txBody>
          <a:bodyPr vert="horz" wrap="square" lIns="0" tIns="61657" rIns="0" bIns="0" rtlCol="0" anchor="ctr">
            <a:spAutoFit/>
          </a:bodyPr>
          <a:lstStyle/>
          <a:p>
            <a:pPr marL="118288" marR="184982">
              <a:lnSpc>
                <a:spcPct val="100000"/>
              </a:lnSpc>
              <a:spcBef>
                <a:spcPts val="484"/>
              </a:spcBef>
            </a:pPr>
            <a:r>
              <a:rPr lang="en-US" sz="2800" dirty="0"/>
              <a:t>Fortune magazine collected the zodiac signs of 256 </a:t>
            </a:r>
            <a:r>
              <a:rPr lang="en-US" sz="2800" dirty="0" smtClean="0"/>
              <a:t>CEOs </a:t>
            </a:r>
            <a:r>
              <a:rPr lang="en-US" sz="2800" dirty="0"/>
              <a:t>of the largest 400 </a:t>
            </a:r>
            <a:r>
              <a:rPr lang="en-US" sz="2800" dirty="0" smtClean="0"/>
              <a:t>companies</a:t>
            </a:r>
            <a:r>
              <a:rPr lang="en-US" sz="2800" dirty="0"/>
              <a:t> </a:t>
            </a:r>
            <a:r>
              <a:rPr lang="en-US" sz="2800" dirty="0" smtClean="0"/>
              <a:t>as well as their annual salary. We conducted an ANOVA and found there </a:t>
            </a:r>
            <a:r>
              <a:rPr lang="en-US" sz="2800" i="1" dirty="0" smtClean="0"/>
              <a:t>was</a:t>
            </a:r>
            <a:r>
              <a:rPr lang="en-US" sz="2800" dirty="0" smtClean="0"/>
              <a:t> sufficient evidence to suggest at least one of the pairs of zodiac signs had mean annual salaries that are different from one another (at </a:t>
            </a:r>
            <a:r>
              <a:rPr lang="el-GR" sz="2800" dirty="0" smtClean="0"/>
              <a:t>α</a:t>
            </a:r>
            <a:r>
              <a:rPr lang="en-US" sz="2800" dirty="0" smtClean="0"/>
              <a:t>=0.1). The test statistic and p-value for the post-hoc multiple comparison test that compares the salaries of Sagittarius and Leo CEOS is below. </a:t>
            </a:r>
            <a:r>
              <a:rPr lang="en-US" sz="2800" b="1" dirty="0" smtClean="0"/>
              <a:t>How many errors did we make in these calculations and conclusion</a:t>
            </a:r>
            <a:r>
              <a:rPr lang="en-US" sz="2800" dirty="0" smtClean="0"/>
              <a:t>?</a:t>
            </a:r>
            <a:endParaRPr sz="1400" dirty="0">
              <a:latin typeface="Times New Roman"/>
              <a:cs typeface="Times New Roman"/>
            </a:endParaRPr>
          </a:p>
        </p:txBody>
      </p:sp>
      <p:sp>
        <p:nvSpPr>
          <p:cNvPr id="8" name="TextBox 7"/>
          <p:cNvSpPr txBox="1"/>
          <p:nvPr/>
        </p:nvSpPr>
        <p:spPr>
          <a:xfrm>
            <a:off x="433137" y="4379494"/>
            <a:ext cx="2107932" cy="2246769"/>
          </a:xfrm>
          <a:prstGeom prst="rect">
            <a:avLst/>
          </a:prstGeom>
          <a:noFill/>
        </p:spPr>
        <p:txBody>
          <a:bodyPr wrap="square" rtlCol="0">
            <a:spAutoFit/>
          </a:bodyPr>
          <a:lstStyle/>
          <a:p>
            <a:pPr marL="342900" indent="-342900">
              <a:buFont typeface="+mj-lt"/>
              <a:buAutoNum type="alphaLcParenR"/>
            </a:pPr>
            <a:r>
              <a:rPr lang="en-US" sz="2800" dirty="0" smtClean="0"/>
              <a:t>0</a:t>
            </a:r>
          </a:p>
          <a:p>
            <a:pPr marL="342900" indent="-342900">
              <a:buFont typeface="+mj-lt"/>
              <a:buAutoNum type="alphaLcParenR"/>
            </a:pPr>
            <a:r>
              <a:rPr lang="en-US" sz="2800" dirty="0" smtClean="0"/>
              <a:t>1</a:t>
            </a:r>
          </a:p>
          <a:p>
            <a:pPr marL="342900" indent="-342900">
              <a:buFont typeface="+mj-lt"/>
              <a:buAutoNum type="alphaLcParenR"/>
            </a:pPr>
            <a:r>
              <a:rPr lang="en-US" sz="2800" dirty="0" smtClean="0"/>
              <a:t>2</a:t>
            </a:r>
          </a:p>
          <a:p>
            <a:pPr marL="342900" indent="-342900">
              <a:buFont typeface="+mj-lt"/>
              <a:buAutoNum type="alphaLcParenR"/>
            </a:pPr>
            <a:r>
              <a:rPr lang="en-US" sz="2800" dirty="0" smtClean="0"/>
              <a:t>3</a:t>
            </a:r>
          </a:p>
          <a:p>
            <a:pPr marL="342900" indent="-342900">
              <a:buFont typeface="+mj-lt"/>
              <a:buAutoNum type="alphaLcParenR"/>
            </a:pPr>
            <a:r>
              <a:rPr lang="en-US" sz="2800" dirty="0" smtClean="0"/>
              <a:t>4 or more</a:t>
            </a:r>
          </a:p>
        </p:txBody>
      </p:sp>
      <mc:AlternateContent xmlns:mc="http://schemas.openxmlformats.org/markup-compatibility/2006">
        <mc:Choice xmlns:a14="http://schemas.microsoft.com/office/drawing/2010/main" Requires="a14">
          <p:sp>
            <p:nvSpPr>
              <p:cNvPr id="3" name="TextBox 2"/>
              <p:cNvSpPr txBox="1"/>
              <p:nvPr/>
            </p:nvSpPr>
            <p:spPr>
              <a:xfrm>
                <a:off x="2953410" y="4261061"/>
                <a:ext cx="3041987" cy="882101"/>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14</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d>
                            <m:dPr>
                              <m:ctrlPr>
                                <a:rPr lang="en-US" b="0" i="1" smtClean="0">
                                  <a:latin typeface="Cambria Math" panose="02040503050406030204" pitchFamily="18" charset="0"/>
                                </a:rPr>
                              </m:ctrlPr>
                            </m:dPr>
                            <m:e>
                              <m:r>
                                <a:rPr lang="en-US" b="0" i="1" smtClean="0">
                                  <a:latin typeface="Cambria Math" panose="02040503050406030204" pitchFamily="18" charset="0"/>
                                </a:rPr>
                                <m:t>300−</m:t>
                              </m:r>
                              <m:r>
                                <a:rPr lang="en-US" b="0" i="1" smtClean="0">
                                  <a:latin typeface="Cambria Math" panose="02040503050406030204" pitchFamily="18" charset="0"/>
                                </a:rPr>
                                <m:t>350</m:t>
                              </m:r>
                            </m:e>
                          </m:d>
                          <m:r>
                            <a:rPr lang="en-US" b="0" i="1" smtClean="0">
                              <a:latin typeface="Cambria Math" panose="02040503050406030204" pitchFamily="18" charset="0"/>
                            </a:rPr>
                            <m:t>−0</m:t>
                          </m:r>
                        </m:num>
                        <m:den>
                          <m:rad>
                            <m:radPr>
                              <m:degHide m:val="on"/>
                              <m:ctrlPr>
                                <a:rPr lang="en-US" b="0" i="1" smtClean="0">
                                  <a:latin typeface="Cambria Math" panose="02040503050406030204" pitchFamily="18" charset="0"/>
                                </a:rPr>
                              </m:ctrlPr>
                            </m:radPr>
                            <m:deg/>
                            <m:e>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100</m:t>
                                      </m:r>
                                    </m:e>
                                    <m:sup>
                                      <m:r>
                                        <a:rPr lang="en-US" b="0" i="1" smtClean="0">
                                          <a:latin typeface="Cambria Math" panose="02040503050406030204" pitchFamily="18" charset="0"/>
                                        </a:rPr>
                                        <m:t>2</m:t>
                                      </m:r>
                                    </m:sup>
                                  </m:sSup>
                                </m:num>
                                <m:den>
                                  <m:r>
                                    <a:rPr lang="en-US" b="0" i="1" smtClean="0">
                                      <a:latin typeface="Cambria Math" panose="02040503050406030204" pitchFamily="18" charset="0"/>
                                    </a:rPr>
                                    <m:t>30</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50</m:t>
                                      </m:r>
                                    </m:e>
                                    <m:sup>
                                      <m:r>
                                        <a:rPr lang="en-US" b="0" i="1" smtClean="0">
                                          <a:latin typeface="Cambria Math" panose="02040503050406030204" pitchFamily="18" charset="0"/>
                                        </a:rPr>
                                        <m:t>2</m:t>
                                      </m:r>
                                    </m:sup>
                                  </m:sSup>
                                </m:num>
                                <m:den>
                                  <m:r>
                                    <a:rPr lang="en-US" b="0" i="1" smtClean="0">
                                      <a:latin typeface="Cambria Math" panose="02040503050406030204" pitchFamily="18" charset="0"/>
                                    </a:rPr>
                                    <m:t>15</m:t>
                                  </m:r>
                                </m:den>
                              </m:f>
                            </m:e>
                          </m:rad>
                        </m:den>
                      </m:f>
                      <m:r>
                        <a:rPr lang="en-US" b="0" i="1" smtClean="0">
                          <a:latin typeface="Cambria Math" panose="02040503050406030204" pitchFamily="18" charset="0"/>
                        </a:rPr>
                        <m:t>=2.24</m:t>
                      </m:r>
                    </m:oMath>
                  </m:oMathPara>
                </a14:m>
                <a:endParaRPr lang="en-US" dirty="0"/>
              </a:p>
            </p:txBody>
          </p:sp>
        </mc:Choice>
        <mc:Fallback>
          <p:sp>
            <p:nvSpPr>
              <p:cNvPr id="3" name="TextBox 2"/>
              <p:cNvSpPr txBox="1">
                <a:spLocks noRot="1" noChangeAspect="1" noMove="1" noResize="1" noEditPoints="1" noAdjustHandles="1" noChangeArrowheads="1" noChangeShapeType="1" noTextEdit="1"/>
              </p:cNvSpPr>
              <p:nvPr/>
            </p:nvSpPr>
            <p:spPr>
              <a:xfrm>
                <a:off x="2953410" y="4261061"/>
                <a:ext cx="3041987" cy="882101"/>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TextBox 9"/>
              <p:cNvSpPr txBox="1"/>
              <p:nvPr/>
            </p:nvSpPr>
            <p:spPr>
              <a:xfrm>
                <a:off x="3157600" y="5542885"/>
                <a:ext cx="2633606"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0.01&lt;</m:t>
                      </m:r>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𝑣𝑎𝑙𝑢𝑒</m:t>
                      </m:r>
                      <m:r>
                        <a:rPr lang="en-US" b="0" i="1" smtClean="0">
                          <a:latin typeface="Cambria Math" panose="02040503050406030204" pitchFamily="18" charset="0"/>
                        </a:rPr>
                        <m:t>&lt;0.025</m:t>
                      </m:r>
                    </m:oMath>
                  </m:oMathPara>
                </a14:m>
                <a:endParaRPr lang="en-US" dirty="0"/>
              </a:p>
            </p:txBody>
          </p:sp>
        </mc:Choice>
        <mc:Fallback>
          <p:sp>
            <p:nvSpPr>
              <p:cNvPr id="10" name="TextBox 9"/>
              <p:cNvSpPr txBox="1">
                <a:spLocks noRot="1" noChangeAspect="1" noMove="1" noResize="1" noEditPoints="1" noAdjustHandles="1" noChangeArrowheads="1" noChangeShapeType="1" noTextEdit="1"/>
              </p:cNvSpPr>
              <p:nvPr/>
            </p:nvSpPr>
            <p:spPr>
              <a:xfrm>
                <a:off x="3157600" y="5542885"/>
                <a:ext cx="2633606" cy="276999"/>
              </a:xfrm>
              <a:prstGeom prst="rect">
                <a:avLst/>
              </a:prstGeom>
              <a:blipFill>
                <a:blip r:embed="rId3"/>
                <a:stretch>
                  <a:fillRect l="-1852" r="-1852" b="-23913"/>
                </a:stretch>
              </a:blipFill>
            </p:spPr>
            <p:txBody>
              <a:bodyPr/>
              <a:lstStyle/>
              <a:p>
                <a:r>
                  <a:rPr lang="en-US">
                    <a:noFill/>
                  </a:rPr>
                  <a:t> </a:t>
                </a:r>
              </a:p>
            </p:txBody>
          </p:sp>
        </mc:Fallback>
      </mc:AlternateContent>
      <p:pic>
        <p:nvPicPr>
          <p:cNvPr id="12" name="Picture 11"/>
          <p:cNvPicPr>
            <a:picLocks noChangeAspect="1"/>
          </p:cNvPicPr>
          <p:nvPr/>
        </p:nvPicPr>
        <p:blipFill>
          <a:blip r:embed="rId4"/>
          <a:stretch>
            <a:fillRect/>
          </a:stretch>
        </p:blipFill>
        <p:spPr>
          <a:xfrm>
            <a:off x="7225885" y="4051404"/>
            <a:ext cx="4495800" cy="1200150"/>
          </a:xfrm>
          <a:prstGeom prst="rect">
            <a:avLst/>
          </a:prstGeom>
        </p:spPr>
      </p:pic>
      <p:sp>
        <p:nvSpPr>
          <p:cNvPr id="13" name="TextBox 12"/>
          <p:cNvSpPr txBox="1"/>
          <p:nvPr/>
        </p:nvSpPr>
        <p:spPr>
          <a:xfrm>
            <a:off x="2820203" y="6162858"/>
            <a:ext cx="5370896" cy="400110"/>
          </a:xfrm>
          <a:prstGeom prst="rect">
            <a:avLst/>
          </a:prstGeom>
          <a:noFill/>
        </p:spPr>
        <p:txBody>
          <a:bodyPr wrap="square" rtlCol="0">
            <a:spAutoFit/>
          </a:bodyPr>
          <a:lstStyle/>
          <a:p>
            <a:r>
              <a:rPr lang="en-US" sz="2000" i="1" dirty="0" smtClean="0"/>
              <a:t>Because p-value &lt; 0.1, reject Ho.</a:t>
            </a:r>
            <a:endParaRPr lang="en-US" sz="2000" i="1" dirty="0"/>
          </a:p>
        </p:txBody>
      </p:sp>
      <p:pic>
        <p:nvPicPr>
          <p:cNvPr id="14" name="Picture 13"/>
          <p:cNvPicPr>
            <a:picLocks noChangeAspect="1"/>
          </p:cNvPicPr>
          <p:nvPr/>
        </p:nvPicPr>
        <p:blipFill>
          <a:blip r:embed="rId5"/>
          <a:stretch>
            <a:fillRect/>
          </a:stretch>
        </p:blipFill>
        <p:spPr>
          <a:xfrm>
            <a:off x="7187377" y="5441620"/>
            <a:ext cx="4876800" cy="1333500"/>
          </a:xfrm>
          <a:prstGeom prst="rect">
            <a:avLst/>
          </a:prstGeom>
        </p:spPr>
      </p:pic>
    </p:spTree>
    <p:extLst>
      <p:ext uri="{BB962C8B-B14F-4D97-AF65-F5344CB8AC3E}">
        <p14:creationId xmlns:p14="http://schemas.microsoft.com/office/powerpoint/2010/main" val="3788077528"/>
      </p:ext>
    </p:extLst>
  </p:cSld>
  <p:clrMapOvr>
    <a:masterClrMapping/>
  </p:clrMapOvr>
  <p:transition>
    <p:cut/>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400404" y="114811"/>
            <a:ext cx="3070371" cy="354523"/>
          </a:xfrm>
          <a:prstGeom prst="rect">
            <a:avLst/>
          </a:prstGeom>
        </p:spPr>
        <p:txBody>
          <a:bodyPr vert="horz" wrap="square" lIns="0" tIns="33975" rIns="0" bIns="0" rtlCol="0">
            <a:spAutoFit/>
          </a:bodyPr>
          <a:lstStyle/>
          <a:p>
            <a:pPr marL="25168">
              <a:spcBef>
                <a:spcPts val="268"/>
              </a:spcBef>
            </a:pPr>
            <a:r>
              <a:rPr sz="2081" spc="-10" dirty="0">
                <a:solidFill>
                  <a:srgbClr val="FFFFFF"/>
                </a:solidFill>
                <a:latin typeface="Noto Sans CJK JP Regular"/>
                <a:cs typeface="Noto Sans CJK JP Regular"/>
              </a:rPr>
              <a:t>Achieving </a:t>
            </a:r>
            <a:r>
              <a:rPr sz="2081" spc="-20" dirty="0">
                <a:solidFill>
                  <a:srgbClr val="FFFFFF"/>
                </a:solidFill>
                <a:latin typeface="Noto Sans CJK JP Regular"/>
                <a:cs typeface="Noto Sans CJK JP Regular"/>
              </a:rPr>
              <a:t>desired</a:t>
            </a:r>
            <a:r>
              <a:rPr sz="2081" spc="198" dirty="0">
                <a:solidFill>
                  <a:srgbClr val="FFFFFF"/>
                </a:solidFill>
                <a:latin typeface="Noto Sans CJK JP Regular"/>
                <a:cs typeface="Noto Sans CJK JP Regular"/>
              </a:rPr>
              <a:t> </a:t>
            </a:r>
            <a:r>
              <a:rPr sz="2081" spc="-40" dirty="0">
                <a:solidFill>
                  <a:srgbClr val="FFFFFF"/>
                </a:solidFill>
                <a:latin typeface="Noto Sans CJK JP Regular"/>
                <a:cs typeface="Noto Sans CJK JP Regular"/>
              </a:rPr>
              <a:t>power</a:t>
            </a:r>
            <a:endParaRPr sz="2081">
              <a:latin typeface="Noto Sans CJK JP Regular"/>
              <a:cs typeface="Noto Sans CJK JP Regular"/>
            </a:endParaRPr>
          </a:p>
        </p:txBody>
      </p:sp>
      <p:sp>
        <p:nvSpPr>
          <p:cNvPr id="6" name="object 2"/>
          <p:cNvSpPr txBox="1"/>
          <p:nvPr/>
        </p:nvSpPr>
        <p:spPr>
          <a:xfrm>
            <a:off x="336884" y="318110"/>
            <a:ext cx="11656194" cy="355845"/>
          </a:xfrm>
          <a:prstGeom prst="rect">
            <a:avLst/>
          </a:prstGeom>
          <a:solidFill>
            <a:srgbClr val="9AB8CE"/>
          </a:solidFill>
        </p:spPr>
        <p:txBody>
          <a:bodyPr vert="horz" wrap="square" lIns="0" tIns="50334" rIns="0" bIns="0" rtlCol="0">
            <a:spAutoFit/>
          </a:bodyPr>
          <a:lstStyle/>
          <a:p>
            <a:pPr marL="118288">
              <a:spcBef>
                <a:spcPts val="396"/>
              </a:spcBef>
            </a:pPr>
            <a:r>
              <a:rPr sz="1982" dirty="0">
                <a:solidFill>
                  <a:srgbClr val="1A2E3D"/>
                </a:solidFill>
                <a:latin typeface="Arial"/>
                <a:cs typeface="Arial"/>
              </a:rPr>
              <a:t>Clicker</a:t>
            </a:r>
            <a:r>
              <a:rPr sz="1982" spc="-10" dirty="0">
                <a:solidFill>
                  <a:srgbClr val="1A2E3D"/>
                </a:solidFill>
                <a:latin typeface="Arial"/>
                <a:cs typeface="Arial"/>
              </a:rPr>
              <a:t> </a:t>
            </a:r>
            <a:r>
              <a:rPr sz="1982" spc="10" dirty="0">
                <a:solidFill>
                  <a:srgbClr val="1A2E3D"/>
                </a:solidFill>
                <a:latin typeface="Arial"/>
                <a:cs typeface="Arial"/>
              </a:rPr>
              <a:t>question</a:t>
            </a:r>
            <a:endParaRPr sz="1982">
              <a:latin typeface="Arial"/>
              <a:cs typeface="Arial"/>
            </a:endParaRPr>
          </a:p>
        </p:txBody>
      </p:sp>
      <p:sp>
        <p:nvSpPr>
          <p:cNvPr id="7" name="object 3"/>
          <p:cNvSpPr txBox="1">
            <a:spLocks noGrp="1"/>
          </p:cNvSpPr>
          <p:nvPr>
            <p:ph type="title"/>
          </p:nvPr>
        </p:nvSpPr>
        <p:spPr>
          <a:xfrm>
            <a:off x="336884" y="782869"/>
            <a:ext cx="11656194" cy="3078469"/>
          </a:xfrm>
          <a:prstGeom prst="rect">
            <a:avLst/>
          </a:prstGeom>
          <a:solidFill>
            <a:srgbClr val="D6E2EB"/>
          </a:solidFill>
        </p:spPr>
        <p:txBody>
          <a:bodyPr vert="horz" wrap="square" lIns="0" tIns="61657" rIns="0" bIns="0" rtlCol="0" anchor="ctr">
            <a:spAutoFit/>
          </a:bodyPr>
          <a:lstStyle/>
          <a:p>
            <a:pPr marL="118288" marR="184982">
              <a:lnSpc>
                <a:spcPct val="100000"/>
              </a:lnSpc>
              <a:spcBef>
                <a:spcPts val="484"/>
              </a:spcBef>
            </a:pPr>
            <a:r>
              <a:rPr lang="en-US" sz="2800" dirty="0"/>
              <a:t>Fortune magazine collected the zodiac signs of 256 </a:t>
            </a:r>
            <a:r>
              <a:rPr lang="en-US" sz="2800" dirty="0" smtClean="0"/>
              <a:t>CEOs </a:t>
            </a:r>
            <a:r>
              <a:rPr lang="en-US" sz="2800" dirty="0"/>
              <a:t>of the largest 400 </a:t>
            </a:r>
            <a:r>
              <a:rPr lang="en-US" sz="2800" dirty="0" smtClean="0"/>
              <a:t>companies</a:t>
            </a:r>
            <a:r>
              <a:rPr lang="en-US" sz="2800" dirty="0"/>
              <a:t> </a:t>
            </a:r>
            <a:r>
              <a:rPr lang="en-US" sz="2800" dirty="0" smtClean="0"/>
              <a:t>as well as their annual salary. We conducted an ANOVA and found there </a:t>
            </a:r>
            <a:r>
              <a:rPr lang="en-US" sz="2800" i="1" dirty="0" smtClean="0"/>
              <a:t>was</a:t>
            </a:r>
            <a:r>
              <a:rPr lang="en-US" sz="2800" dirty="0" smtClean="0"/>
              <a:t> sufficient evidence to suggest at least one of the pairs of zodiac signs had mean annual salaries that are different from one another (at </a:t>
            </a:r>
            <a:r>
              <a:rPr lang="el-GR" sz="2800" dirty="0" smtClean="0"/>
              <a:t>α</a:t>
            </a:r>
            <a:r>
              <a:rPr lang="en-US" sz="2800" dirty="0" smtClean="0"/>
              <a:t>=0.1). The test statistic and p-value for the post-hoc multiple comparison test that compares the salaries of Sagittarius and Leo CEOS is below. </a:t>
            </a:r>
            <a:r>
              <a:rPr lang="en-US" sz="2800" b="1" dirty="0" smtClean="0"/>
              <a:t>How many errors did we make in these calculations and conclusion</a:t>
            </a:r>
            <a:r>
              <a:rPr lang="en-US" sz="2800" dirty="0" smtClean="0"/>
              <a:t>?</a:t>
            </a:r>
            <a:endParaRPr sz="1400" dirty="0">
              <a:latin typeface="Times New Roman"/>
              <a:cs typeface="Times New Roman"/>
            </a:endParaRPr>
          </a:p>
        </p:txBody>
      </p:sp>
      <p:sp>
        <p:nvSpPr>
          <p:cNvPr id="8" name="TextBox 7"/>
          <p:cNvSpPr txBox="1"/>
          <p:nvPr/>
        </p:nvSpPr>
        <p:spPr>
          <a:xfrm>
            <a:off x="433137" y="4379494"/>
            <a:ext cx="2107932" cy="2246769"/>
          </a:xfrm>
          <a:prstGeom prst="rect">
            <a:avLst/>
          </a:prstGeom>
          <a:noFill/>
        </p:spPr>
        <p:txBody>
          <a:bodyPr wrap="square" rtlCol="0">
            <a:spAutoFit/>
          </a:bodyPr>
          <a:lstStyle/>
          <a:p>
            <a:pPr marL="342900" indent="-342900">
              <a:buFont typeface="+mj-lt"/>
              <a:buAutoNum type="alphaLcParenR"/>
            </a:pPr>
            <a:r>
              <a:rPr lang="en-US" sz="2800" dirty="0" smtClean="0"/>
              <a:t>0</a:t>
            </a:r>
          </a:p>
          <a:p>
            <a:pPr marL="342900" indent="-342900">
              <a:buFont typeface="+mj-lt"/>
              <a:buAutoNum type="alphaLcParenR"/>
            </a:pPr>
            <a:r>
              <a:rPr lang="en-US" sz="2800" dirty="0" smtClean="0"/>
              <a:t>1</a:t>
            </a:r>
          </a:p>
          <a:p>
            <a:pPr marL="342900" indent="-342900">
              <a:buFont typeface="+mj-lt"/>
              <a:buAutoNum type="alphaLcParenR"/>
            </a:pPr>
            <a:r>
              <a:rPr lang="en-US" sz="2800" dirty="0" smtClean="0"/>
              <a:t>2</a:t>
            </a:r>
          </a:p>
          <a:p>
            <a:pPr marL="342900" indent="-342900">
              <a:buFont typeface="+mj-lt"/>
              <a:buAutoNum type="alphaLcParenR"/>
            </a:pPr>
            <a:r>
              <a:rPr lang="en-US" sz="2800" dirty="0" smtClean="0"/>
              <a:t>3</a:t>
            </a:r>
          </a:p>
          <a:p>
            <a:pPr marL="342900" indent="-342900">
              <a:buFont typeface="+mj-lt"/>
              <a:buAutoNum type="alphaLcParenR"/>
            </a:pPr>
            <a:r>
              <a:rPr lang="en-US" sz="2800" i="1" dirty="0" smtClean="0">
                <a:solidFill>
                  <a:srgbClr val="C00000"/>
                </a:solidFill>
              </a:rPr>
              <a:t>4 or more</a:t>
            </a:r>
          </a:p>
        </p:txBody>
      </p:sp>
      <mc:AlternateContent xmlns:mc="http://schemas.openxmlformats.org/markup-compatibility/2006">
        <mc:Choice xmlns:a14="http://schemas.microsoft.com/office/drawing/2010/main" Requires="a14">
          <p:sp>
            <p:nvSpPr>
              <p:cNvPr id="3" name="TextBox 2"/>
              <p:cNvSpPr txBox="1"/>
              <p:nvPr/>
            </p:nvSpPr>
            <p:spPr>
              <a:xfrm>
                <a:off x="2953410" y="4261061"/>
                <a:ext cx="3041987" cy="882101"/>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14</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d>
                            <m:dPr>
                              <m:ctrlPr>
                                <a:rPr lang="en-US" b="0" i="1" smtClean="0">
                                  <a:latin typeface="Cambria Math" panose="02040503050406030204" pitchFamily="18" charset="0"/>
                                </a:rPr>
                              </m:ctrlPr>
                            </m:dPr>
                            <m:e>
                              <m:r>
                                <a:rPr lang="en-US" b="0" i="1" smtClean="0">
                                  <a:latin typeface="Cambria Math" panose="02040503050406030204" pitchFamily="18" charset="0"/>
                                </a:rPr>
                                <m:t>300−</m:t>
                              </m:r>
                              <m:r>
                                <a:rPr lang="en-US" b="0" i="1" smtClean="0">
                                  <a:latin typeface="Cambria Math" panose="02040503050406030204" pitchFamily="18" charset="0"/>
                                </a:rPr>
                                <m:t>350</m:t>
                              </m:r>
                            </m:e>
                          </m:d>
                          <m:r>
                            <a:rPr lang="en-US" b="0" i="1" smtClean="0">
                              <a:latin typeface="Cambria Math" panose="02040503050406030204" pitchFamily="18" charset="0"/>
                            </a:rPr>
                            <m:t>−0</m:t>
                          </m:r>
                        </m:num>
                        <m:den>
                          <m:rad>
                            <m:radPr>
                              <m:degHide m:val="on"/>
                              <m:ctrlPr>
                                <a:rPr lang="en-US" b="0" i="1" smtClean="0">
                                  <a:latin typeface="Cambria Math" panose="02040503050406030204" pitchFamily="18" charset="0"/>
                                </a:rPr>
                              </m:ctrlPr>
                            </m:radPr>
                            <m:deg/>
                            <m:e>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100</m:t>
                                      </m:r>
                                    </m:e>
                                    <m:sup>
                                      <m:r>
                                        <a:rPr lang="en-US" b="0" i="1" smtClean="0">
                                          <a:latin typeface="Cambria Math" panose="02040503050406030204" pitchFamily="18" charset="0"/>
                                        </a:rPr>
                                        <m:t>2</m:t>
                                      </m:r>
                                    </m:sup>
                                  </m:sSup>
                                </m:num>
                                <m:den>
                                  <m:r>
                                    <a:rPr lang="en-US" b="0" i="1" smtClean="0">
                                      <a:latin typeface="Cambria Math" panose="02040503050406030204" pitchFamily="18" charset="0"/>
                                    </a:rPr>
                                    <m:t>30</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50</m:t>
                                      </m:r>
                                    </m:e>
                                    <m:sup>
                                      <m:r>
                                        <a:rPr lang="en-US" b="0" i="1" smtClean="0">
                                          <a:latin typeface="Cambria Math" panose="02040503050406030204" pitchFamily="18" charset="0"/>
                                        </a:rPr>
                                        <m:t>2</m:t>
                                      </m:r>
                                    </m:sup>
                                  </m:sSup>
                                </m:num>
                                <m:den>
                                  <m:r>
                                    <a:rPr lang="en-US" b="0" i="1" smtClean="0">
                                      <a:latin typeface="Cambria Math" panose="02040503050406030204" pitchFamily="18" charset="0"/>
                                    </a:rPr>
                                    <m:t>15</m:t>
                                  </m:r>
                                </m:den>
                              </m:f>
                            </m:e>
                          </m:rad>
                        </m:den>
                      </m:f>
                      <m:r>
                        <a:rPr lang="en-US" b="0" i="1" smtClean="0">
                          <a:latin typeface="Cambria Math" panose="02040503050406030204" pitchFamily="18" charset="0"/>
                        </a:rPr>
                        <m:t>=2.24</m:t>
                      </m:r>
                    </m:oMath>
                  </m:oMathPara>
                </a14:m>
                <a:endParaRPr lang="en-US" dirty="0"/>
              </a:p>
            </p:txBody>
          </p:sp>
        </mc:Choice>
        <mc:Fallback>
          <p:sp>
            <p:nvSpPr>
              <p:cNvPr id="3" name="TextBox 2"/>
              <p:cNvSpPr txBox="1">
                <a:spLocks noRot="1" noChangeAspect="1" noMove="1" noResize="1" noEditPoints="1" noAdjustHandles="1" noChangeArrowheads="1" noChangeShapeType="1" noTextEdit="1"/>
              </p:cNvSpPr>
              <p:nvPr/>
            </p:nvSpPr>
            <p:spPr>
              <a:xfrm>
                <a:off x="2953410" y="4261061"/>
                <a:ext cx="3041987" cy="882101"/>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TextBox 9"/>
              <p:cNvSpPr txBox="1"/>
              <p:nvPr/>
            </p:nvSpPr>
            <p:spPr>
              <a:xfrm>
                <a:off x="3157600" y="5542885"/>
                <a:ext cx="2633606"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0.01&lt;</m:t>
                      </m:r>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𝑣𝑎𝑙𝑢𝑒</m:t>
                      </m:r>
                      <m:r>
                        <a:rPr lang="en-US" b="0" i="1" smtClean="0">
                          <a:latin typeface="Cambria Math" panose="02040503050406030204" pitchFamily="18" charset="0"/>
                        </a:rPr>
                        <m:t>&lt;0.025</m:t>
                      </m:r>
                    </m:oMath>
                  </m:oMathPara>
                </a14:m>
                <a:endParaRPr lang="en-US" dirty="0"/>
              </a:p>
            </p:txBody>
          </p:sp>
        </mc:Choice>
        <mc:Fallback>
          <p:sp>
            <p:nvSpPr>
              <p:cNvPr id="10" name="TextBox 9"/>
              <p:cNvSpPr txBox="1">
                <a:spLocks noRot="1" noChangeAspect="1" noMove="1" noResize="1" noEditPoints="1" noAdjustHandles="1" noChangeArrowheads="1" noChangeShapeType="1" noTextEdit="1"/>
              </p:cNvSpPr>
              <p:nvPr/>
            </p:nvSpPr>
            <p:spPr>
              <a:xfrm>
                <a:off x="3157600" y="5542885"/>
                <a:ext cx="2633606" cy="276999"/>
              </a:xfrm>
              <a:prstGeom prst="rect">
                <a:avLst/>
              </a:prstGeom>
              <a:blipFill>
                <a:blip r:embed="rId3"/>
                <a:stretch>
                  <a:fillRect l="-1852" r="-1852" b="-23913"/>
                </a:stretch>
              </a:blipFill>
            </p:spPr>
            <p:txBody>
              <a:bodyPr/>
              <a:lstStyle/>
              <a:p>
                <a:r>
                  <a:rPr lang="en-US">
                    <a:noFill/>
                  </a:rPr>
                  <a:t> </a:t>
                </a:r>
              </a:p>
            </p:txBody>
          </p:sp>
        </mc:Fallback>
      </mc:AlternateContent>
      <p:pic>
        <p:nvPicPr>
          <p:cNvPr id="12" name="Picture 11"/>
          <p:cNvPicPr>
            <a:picLocks noChangeAspect="1"/>
          </p:cNvPicPr>
          <p:nvPr/>
        </p:nvPicPr>
        <p:blipFill>
          <a:blip r:embed="rId4"/>
          <a:stretch>
            <a:fillRect/>
          </a:stretch>
        </p:blipFill>
        <p:spPr>
          <a:xfrm>
            <a:off x="7225885" y="4051404"/>
            <a:ext cx="4495800" cy="1200150"/>
          </a:xfrm>
          <a:prstGeom prst="rect">
            <a:avLst/>
          </a:prstGeom>
        </p:spPr>
      </p:pic>
      <p:sp>
        <p:nvSpPr>
          <p:cNvPr id="13" name="TextBox 12"/>
          <p:cNvSpPr txBox="1"/>
          <p:nvPr/>
        </p:nvSpPr>
        <p:spPr>
          <a:xfrm>
            <a:off x="2820203" y="6162858"/>
            <a:ext cx="5370896" cy="400110"/>
          </a:xfrm>
          <a:prstGeom prst="rect">
            <a:avLst/>
          </a:prstGeom>
          <a:noFill/>
        </p:spPr>
        <p:txBody>
          <a:bodyPr wrap="square" rtlCol="0">
            <a:spAutoFit/>
          </a:bodyPr>
          <a:lstStyle/>
          <a:p>
            <a:r>
              <a:rPr lang="en-US" sz="2000" i="1" dirty="0" smtClean="0"/>
              <a:t>Because p-value &lt; 0.1, reject Ho.</a:t>
            </a:r>
            <a:endParaRPr lang="en-US" sz="2000" i="1" dirty="0"/>
          </a:p>
        </p:txBody>
      </p:sp>
      <p:pic>
        <p:nvPicPr>
          <p:cNvPr id="14" name="Picture 13"/>
          <p:cNvPicPr>
            <a:picLocks noChangeAspect="1"/>
          </p:cNvPicPr>
          <p:nvPr/>
        </p:nvPicPr>
        <p:blipFill>
          <a:blip r:embed="rId5"/>
          <a:stretch>
            <a:fillRect/>
          </a:stretch>
        </p:blipFill>
        <p:spPr>
          <a:xfrm>
            <a:off x="7187377" y="5441620"/>
            <a:ext cx="4876800" cy="1333500"/>
          </a:xfrm>
          <a:prstGeom prst="rect">
            <a:avLst/>
          </a:prstGeom>
        </p:spPr>
      </p:pic>
    </p:spTree>
    <p:extLst>
      <p:ext uri="{BB962C8B-B14F-4D97-AF65-F5344CB8AC3E}">
        <p14:creationId xmlns:p14="http://schemas.microsoft.com/office/powerpoint/2010/main" val="3456653453"/>
      </p:ext>
    </p:extLst>
  </p:cSld>
  <p:clrMapOvr>
    <a:masterClrMapping/>
  </p:clrMapOvr>
  <p:transition>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0328079" y="6498113"/>
            <a:ext cx="162327" cy="266784"/>
          </a:xfrm>
          <a:prstGeom prst="rect">
            <a:avLst/>
          </a:prstGeom>
        </p:spPr>
        <p:txBody>
          <a:bodyPr vert="horz" wrap="square" lIns="0" tIns="22650" rIns="0" bIns="0" rtlCol="0">
            <a:spAutoFit/>
          </a:bodyPr>
          <a:lstStyle/>
          <a:p>
            <a:pPr marL="25168">
              <a:spcBef>
                <a:spcPts val="178"/>
              </a:spcBef>
            </a:pPr>
            <a:r>
              <a:rPr sz="1585" spc="-10" dirty="0">
                <a:solidFill>
                  <a:srgbClr val="7F7F7F"/>
                </a:solidFill>
                <a:latin typeface="Arial"/>
                <a:cs typeface="Arial"/>
              </a:rPr>
              <a:t>1</a:t>
            </a:r>
            <a:endParaRPr sz="1585">
              <a:latin typeface="Arial"/>
              <a:cs typeface="Arial"/>
            </a:endParaRPr>
          </a:p>
        </p:txBody>
      </p:sp>
      <p:sp>
        <p:nvSpPr>
          <p:cNvPr id="2" name="TextBox 1"/>
          <p:cNvSpPr txBox="1"/>
          <p:nvPr/>
        </p:nvSpPr>
        <p:spPr>
          <a:xfrm>
            <a:off x="943276" y="1194911"/>
            <a:ext cx="2281187" cy="1384995"/>
          </a:xfrm>
          <a:prstGeom prst="rect">
            <a:avLst/>
          </a:prstGeom>
          <a:noFill/>
          <a:ln w="38100">
            <a:solidFill>
              <a:schemeClr val="tx1"/>
            </a:solidFill>
          </a:ln>
        </p:spPr>
        <p:txBody>
          <a:bodyPr wrap="square" rtlCol="0">
            <a:spAutoFit/>
          </a:bodyPr>
          <a:lstStyle/>
          <a:p>
            <a:r>
              <a:rPr lang="en-US" sz="2800" b="1" dirty="0" smtClean="0"/>
              <a:t>MT1</a:t>
            </a:r>
          </a:p>
          <a:p>
            <a:r>
              <a:rPr lang="en-US" sz="2800" dirty="0" smtClean="0"/>
              <a:t>Foundations for Inference</a:t>
            </a:r>
            <a:endParaRPr lang="en-US" sz="2800" dirty="0"/>
          </a:p>
        </p:txBody>
      </p:sp>
      <p:sp>
        <p:nvSpPr>
          <p:cNvPr id="3" name="TextBox 2"/>
          <p:cNvSpPr txBox="1"/>
          <p:nvPr/>
        </p:nvSpPr>
        <p:spPr>
          <a:xfrm>
            <a:off x="385010" y="3164681"/>
            <a:ext cx="4581625" cy="3693319"/>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t>What does a p-value represent? How to put it in the context of the data.</a:t>
            </a:r>
          </a:p>
          <a:p>
            <a:pPr marL="285750" indent="-285750">
              <a:buFont typeface="Arial" panose="020B0604020202020204" pitchFamily="34" charset="0"/>
              <a:buChar char="•"/>
            </a:pPr>
            <a:r>
              <a:rPr lang="en-US" b="1" dirty="0" smtClean="0"/>
              <a:t>How do we calculate a p-value with:</a:t>
            </a:r>
          </a:p>
          <a:p>
            <a:pPr marL="742950" lvl="1" indent="-285750">
              <a:buFont typeface="Arial" panose="020B0604020202020204" pitchFamily="34" charset="0"/>
              <a:buChar char="•"/>
            </a:pPr>
            <a:r>
              <a:rPr lang="en-US" dirty="0" smtClean="0"/>
              <a:t>The sampling distribution?</a:t>
            </a:r>
          </a:p>
          <a:p>
            <a:pPr marL="742950" lvl="1" indent="-285750">
              <a:buFont typeface="Arial" panose="020B0604020202020204" pitchFamily="34" charset="0"/>
              <a:buChar char="•"/>
            </a:pPr>
            <a:r>
              <a:rPr lang="en-US" dirty="0" smtClean="0"/>
              <a:t>A randomization distribution?</a:t>
            </a:r>
          </a:p>
          <a:p>
            <a:pPr marL="742950" lvl="1" indent="-285750">
              <a:buFont typeface="Arial" panose="020B0604020202020204" pitchFamily="34" charset="0"/>
              <a:buChar char="•"/>
            </a:pPr>
            <a:r>
              <a:rPr lang="en-US" dirty="0" smtClean="0"/>
              <a:t>A bootstrap distribution?</a:t>
            </a:r>
          </a:p>
          <a:p>
            <a:pPr marL="285750" indent="-285750">
              <a:buFont typeface="Arial" panose="020B0604020202020204" pitchFamily="34" charset="0"/>
              <a:buChar char="•"/>
            </a:pPr>
            <a:r>
              <a:rPr lang="en-US" b="1" dirty="0" smtClean="0"/>
              <a:t>When calculating a p-value with the following, what should they be centered at? What do they all need to assume?</a:t>
            </a:r>
          </a:p>
          <a:p>
            <a:pPr marL="742950" lvl="1" indent="-285750">
              <a:buFont typeface="Arial" panose="020B0604020202020204" pitchFamily="34" charset="0"/>
              <a:buChar char="•"/>
            </a:pPr>
            <a:r>
              <a:rPr lang="en-US" dirty="0" smtClean="0"/>
              <a:t>The sampling distribution?</a:t>
            </a:r>
          </a:p>
          <a:p>
            <a:pPr marL="742950" lvl="1" indent="-285750">
              <a:buFont typeface="Arial" panose="020B0604020202020204" pitchFamily="34" charset="0"/>
              <a:buChar char="•"/>
            </a:pPr>
            <a:r>
              <a:rPr lang="en-US" dirty="0" smtClean="0"/>
              <a:t>A randomization distribution?</a:t>
            </a:r>
          </a:p>
          <a:p>
            <a:pPr marL="742950" lvl="1" indent="-285750">
              <a:buFont typeface="Arial" panose="020B0604020202020204" pitchFamily="34" charset="0"/>
              <a:buChar char="•"/>
            </a:pPr>
            <a:r>
              <a:rPr lang="en-US" dirty="0" smtClean="0"/>
              <a:t>A bootstrap distribution?</a:t>
            </a:r>
          </a:p>
          <a:p>
            <a:pPr marL="285750" indent="-285750">
              <a:buFont typeface="Arial" panose="020B0604020202020204" pitchFamily="34" charset="0"/>
              <a:buChar char="•"/>
            </a:pPr>
            <a:endParaRPr lang="en-US" dirty="0"/>
          </a:p>
        </p:txBody>
      </p:sp>
      <p:sp>
        <p:nvSpPr>
          <p:cNvPr id="11" name="TextBox 10"/>
          <p:cNvSpPr txBox="1"/>
          <p:nvPr/>
        </p:nvSpPr>
        <p:spPr>
          <a:xfrm>
            <a:off x="4966635" y="3477816"/>
            <a:ext cx="6925291" cy="1754326"/>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t>What does a confidence interval represent?</a:t>
            </a:r>
          </a:p>
          <a:p>
            <a:pPr marL="742950" lvl="1" indent="-285750">
              <a:buFont typeface="Arial" panose="020B0604020202020204" pitchFamily="34" charset="0"/>
              <a:buChar char="•"/>
            </a:pPr>
            <a:r>
              <a:rPr lang="en-US" u="sng" dirty="0" smtClean="0"/>
              <a:t>How do we put it into words</a:t>
            </a:r>
            <a:r>
              <a:rPr lang="en-US" dirty="0" smtClean="0"/>
              <a:t>. “We are XX% confident that the true pop. Parameter is in the interval.”</a:t>
            </a:r>
          </a:p>
          <a:p>
            <a:pPr marL="742950" lvl="1" indent="-285750">
              <a:buFont typeface="Arial" panose="020B0604020202020204" pitchFamily="34" charset="0"/>
              <a:buChar char="•"/>
            </a:pPr>
            <a:r>
              <a:rPr lang="en-US" dirty="0" smtClean="0"/>
              <a:t>XX% of random samples of size n will have confidence interval that contains the pop. Parameter.</a:t>
            </a:r>
          </a:p>
          <a:p>
            <a:pPr marL="285750" indent="-285750">
              <a:buFont typeface="Arial" panose="020B0604020202020204" pitchFamily="34" charset="0"/>
              <a:buChar char="•"/>
            </a:pPr>
            <a:endParaRPr lang="en-US" dirty="0"/>
          </a:p>
        </p:txBody>
      </p:sp>
      <p:sp>
        <p:nvSpPr>
          <p:cNvPr id="12" name="object 3"/>
          <p:cNvSpPr txBox="1"/>
          <p:nvPr/>
        </p:nvSpPr>
        <p:spPr>
          <a:xfrm>
            <a:off x="659710" y="117455"/>
            <a:ext cx="10062637" cy="884646"/>
          </a:xfrm>
          <a:prstGeom prst="rect">
            <a:avLst/>
          </a:prstGeom>
        </p:spPr>
        <p:txBody>
          <a:bodyPr vert="horz" wrap="square" lIns="0" tIns="22650" rIns="0" bIns="0" rtlCol="0">
            <a:spAutoFit/>
          </a:bodyPr>
          <a:lstStyle/>
          <a:p>
            <a:pPr marL="25168">
              <a:spcBef>
                <a:spcPts val="178"/>
              </a:spcBef>
            </a:pPr>
            <a:r>
              <a:rPr lang="en-US" sz="2800" b="1" dirty="0" smtClean="0">
                <a:latin typeface="Arial"/>
                <a:cs typeface="Arial"/>
              </a:rPr>
              <a:t>How do MT1 material and MT2 material relate? Will MT1 material be on MT2? </a:t>
            </a:r>
            <a:endParaRPr lang="en-US" sz="2800" dirty="0">
              <a:latin typeface="Arial"/>
              <a:cs typeface="Arial"/>
            </a:endParaRPr>
          </a:p>
        </p:txBody>
      </p:sp>
    </p:spTree>
    <p:extLst>
      <p:ext uri="{BB962C8B-B14F-4D97-AF65-F5344CB8AC3E}">
        <p14:creationId xmlns:p14="http://schemas.microsoft.com/office/powerpoint/2010/main" val="3148251260"/>
      </p:ext>
    </p:extLst>
  </p:cSld>
  <p:clrMapOvr>
    <a:masterClrMapping/>
  </p:clrMapOvr>
  <p:transition>
    <p:cut/>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130440" y="114811"/>
            <a:ext cx="8340335" cy="700387"/>
          </a:xfrm>
          <a:prstGeom prst="rect">
            <a:avLst/>
          </a:prstGeom>
        </p:spPr>
        <p:txBody>
          <a:bodyPr vert="horz" wrap="square" lIns="0" tIns="33975" rIns="0" bIns="0" rtlCol="0">
            <a:spAutoFit/>
          </a:bodyPr>
          <a:lstStyle/>
          <a:p>
            <a:pPr marR="10067" algn="r">
              <a:spcBef>
                <a:spcPts val="268"/>
              </a:spcBef>
            </a:pPr>
            <a:r>
              <a:rPr sz="2081" spc="-159" dirty="0">
                <a:solidFill>
                  <a:srgbClr val="FFFFFF"/>
                </a:solidFill>
                <a:latin typeface="DejaVu Sans"/>
                <a:cs typeface="DejaVu Sans"/>
              </a:rPr>
              <a:t>To</a:t>
            </a:r>
            <a:r>
              <a:rPr sz="2081" spc="-40" dirty="0">
                <a:solidFill>
                  <a:srgbClr val="FFFFFF"/>
                </a:solidFill>
                <a:latin typeface="DejaVu Sans"/>
                <a:cs typeface="DejaVu Sans"/>
              </a:rPr>
              <a:t> </a:t>
            </a:r>
            <a:r>
              <a:rPr sz="2081" spc="-119" dirty="0">
                <a:solidFill>
                  <a:srgbClr val="FFFFFF"/>
                </a:solidFill>
                <a:latin typeface="DejaVu Sans"/>
                <a:cs typeface="DejaVu Sans"/>
              </a:rPr>
              <a:t>identify</a:t>
            </a:r>
            <a:r>
              <a:rPr sz="2081" spc="-40" dirty="0">
                <a:solidFill>
                  <a:srgbClr val="FFFFFF"/>
                </a:solidFill>
                <a:latin typeface="DejaVu Sans"/>
                <a:cs typeface="DejaVu Sans"/>
              </a:rPr>
              <a:t> </a:t>
            </a:r>
            <a:r>
              <a:rPr sz="2081" spc="-89" dirty="0">
                <a:solidFill>
                  <a:srgbClr val="FFFFFF"/>
                </a:solidFill>
                <a:latin typeface="DejaVu Sans"/>
                <a:cs typeface="DejaVu Sans"/>
              </a:rPr>
              <a:t>which</a:t>
            </a:r>
            <a:r>
              <a:rPr sz="2081" spc="-40" dirty="0">
                <a:solidFill>
                  <a:srgbClr val="FFFFFF"/>
                </a:solidFill>
                <a:latin typeface="DejaVu Sans"/>
                <a:cs typeface="DejaVu Sans"/>
              </a:rPr>
              <a:t> </a:t>
            </a:r>
            <a:r>
              <a:rPr sz="2081" spc="-119" dirty="0">
                <a:solidFill>
                  <a:srgbClr val="FFFFFF"/>
                </a:solidFill>
                <a:latin typeface="DejaVu Sans"/>
                <a:cs typeface="DejaVu Sans"/>
              </a:rPr>
              <a:t>means</a:t>
            </a:r>
            <a:r>
              <a:rPr sz="2081" spc="-40" dirty="0">
                <a:solidFill>
                  <a:srgbClr val="FFFFFF"/>
                </a:solidFill>
                <a:latin typeface="DejaVu Sans"/>
                <a:cs typeface="DejaVu Sans"/>
              </a:rPr>
              <a:t> </a:t>
            </a:r>
            <a:r>
              <a:rPr sz="2081" spc="-149" dirty="0">
                <a:solidFill>
                  <a:srgbClr val="FFFFFF"/>
                </a:solidFill>
                <a:latin typeface="DejaVu Sans"/>
                <a:cs typeface="DejaVu Sans"/>
              </a:rPr>
              <a:t>are</a:t>
            </a:r>
            <a:r>
              <a:rPr sz="2081" spc="-40" dirty="0">
                <a:solidFill>
                  <a:srgbClr val="FFFFFF"/>
                </a:solidFill>
                <a:latin typeface="DejaVu Sans"/>
                <a:cs typeface="DejaVu Sans"/>
              </a:rPr>
              <a:t> </a:t>
            </a:r>
            <a:r>
              <a:rPr sz="2081" spc="-129" dirty="0">
                <a:solidFill>
                  <a:srgbClr val="FFFFFF"/>
                </a:solidFill>
                <a:latin typeface="DejaVu Sans"/>
                <a:cs typeface="DejaVu Sans"/>
              </a:rPr>
              <a:t>diﬀerent,</a:t>
            </a:r>
            <a:r>
              <a:rPr sz="2081" spc="-40" dirty="0">
                <a:solidFill>
                  <a:srgbClr val="FFFFFF"/>
                </a:solidFill>
                <a:latin typeface="DejaVu Sans"/>
                <a:cs typeface="DejaVu Sans"/>
              </a:rPr>
              <a:t> </a:t>
            </a:r>
            <a:r>
              <a:rPr sz="2081" spc="-89" dirty="0">
                <a:solidFill>
                  <a:srgbClr val="FFFFFF"/>
                </a:solidFill>
                <a:latin typeface="DejaVu Sans"/>
                <a:cs typeface="DejaVu Sans"/>
              </a:rPr>
              <a:t>use</a:t>
            </a:r>
            <a:r>
              <a:rPr sz="2081" spc="-30" dirty="0">
                <a:solidFill>
                  <a:srgbClr val="FFFFFF"/>
                </a:solidFill>
                <a:latin typeface="DejaVu Sans"/>
                <a:cs typeface="DejaVu Sans"/>
              </a:rPr>
              <a:t> </a:t>
            </a:r>
            <a:r>
              <a:rPr sz="2081" spc="-69" dirty="0">
                <a:solidFill>
                  <a:srgbClr val="FFFFFF"/>
                </a:solidFill>
                <a:latin typeface="DejaVu Sans"/>
                <a:cs typeface="DejaVu Sans"/>
              </a:rPr>
              <a:t>t-tests</a:t>
            </a:r>
            <a:r>
              <a:rPr sz="2081" spc="-40" dirty="0">
                <a:solidFill>
                  <a:srgbClr val="FFFFFF"/>
                </a:solidFill>
                <a:latin typeface="DejaVu Sans"/>
                <a:cs typeface="DejaVu Sans"/>
              </a:rPr>
              <a:t> </a:t>
            </a:r>
            <a:r>
              <a:rPr sz="2081" spc="-99" dirty="0">
                <a:solidFill>
                  <a:srgbClr val="FFFFFF"/>
                </a:solidFill>
                <a:latin typeface="DejaVu Sans"/>
                <a:cs typeface="DejaVu Sans"/>
              </a:rPr>
              <a:t>and</a:t>
            </a:r>
            <a:r>
              <a:rPr sz="2081" spc="-40" dirty="0">
                <a:solidFill>
                  <a:srgbClr val="FFFFFF"/>
                </a:solidFill>
                <a:latin typeface="DejaVu Sans"/>
                <a:cs typeface="DejaVu Sans"/>
              </a:rPr>
              <a:t> </a:t>
            </a:r>
            <a:r>
              <a:rPr sz="2081" spc="-129" dirty="0">
                <a:solidFill>
                  <a:srgbClr val="FFFFFF"/>
                </a:solidFill>
                <a:latin typeface="DejaVu Sans"/>
                <a:cs typeface="DejaVu Sans"/>
              </a:rPr>
              <a:t>the</a:t>
            </a:r>
            <a:r>
              <a:rPr sz="2081" spc="-40" dirty="0">
                <a:solidFill>
                  <a:srgbClr val="FFFFFF"/>
                </a:solidFill>
                <a:latin typeface="DejaVu Sans"/>
                <a:cs typeface="DejaVu Sans"/>
              </a:rPr>
              <a:t> </a:t>
            </a:r>
            <a:r>
              <a:rPr sz="2081" spc="-99" dirty="0">
                <a:solidFill>
                  <a:srgbClr val="FFFFFF"/>
                </a:solidFill>
                <a:latin typeface="DejaVu Sans"/>
                <a:cs typeface="DejaVu Sans"/>
              </a:rPr>
              <a:t>Bonferroni</a:t>
            </a:r>
            <a:endParaRPr sz="2081">
              <a:latin typeface="DejaVu Sans"/>
              <a:cs typeface="DejaVu Sans"/>
            </a:endParaRPr>
          </a:p>
          <a:p>
            <a:pPr marR="10067" algn="r">
              <a:spcBef>
                <a:spcPts val="188"/>
              </a:spcBef>
            </a:pPr>
            <a:r>
              <a:rPr sz="2081" spc="10" dirty="0">
                <a:solidFill>
                  <a:srgbClr val="FFFFFF"/>
                </a:solidFill>
                <a:latin typeface="DejaVu Sans"/>
                <a:cs typeface="DejaVu Sans"/>
              </a:rPr>
              <a:t>c</a:t>
            </a:r>
            <a:r>
              <a:rPr sz="2081" spc="-40" dirty="0">
                <a:solidFill>
                  <a:srgbClr val="FFFFFF"/>
                </a:solidFill>
                <a:latin typeface="DejaVu Sans"/>
                <a:cs typeface="DejaVu Sans"/>
              </a:rPr>
              <a:t>o</a:t>
            </a:r>
            <a:r>
              <a:rPr sz="2081" spc="-139" dirty="0">
                <a:solidFill>
                  <a:srgbClr val="FFFFFF"/>
                </a:solidFill>
                <a:latin typeface="DejaVu Sans"/>
                <a:cs typeface="DejaVu Sans"/>
              </a:rPr>
              <a:t>r</a:t>
            </a:r>
            <a:r>
              <a:rPr sz="2081" spc="-178" dirty="0">
                <a:solidFill>
                  <a:srgbClr val="FFFFFF"/>
                </a:solidFill>
                <a:latin typeface="DejaVu Sans"/>
                <a:cs typeface="DejaVu Sans"/>
              </a:rPr>
              <a:t>r</a:t>
            </a:r>
            <a:r>
              <a:rPr sz="2081" spc="-129" dirty="0">
                <a:solidFill>
                  <a:srgbClr val="FFFFFF"/>
                </a:solidFill>
                <a:latin typeface="DejaVu Sans"/>
                <a:cs typeface="DejaVu Sans"/>
              </a:rPr>
              <a:t>e</a:t>
            </a:r>
            <a:r>
              <a:rPr sz="2081" spc="10" dirty="0">
                <a:solidFill>
                  <a:srgbClr val="FFFFFF"/>
                </a:solidFill>
                <a:latin typeface="DejaVu Sans"/>
                <a:cs typeface="DejaVu Sans"/>
              </a:rPr>
              <a:t>c</a:t>
            </a:r>
            <a:r>
              <a:rPr sz="2081" spc="-139" dirty="0">
                <a:solidFill>
                  <a:srgbClr val="FFFFFF"/>
                </a:solidFill>
                <a:latin typeface="DejaVu Sans"/>
                <a:cs typeface="DejaVu Sans"/>
              </a:rPr>
              <a:t>t</a:t>
            </a:r>
            <a:r>
              <a:rPr sz="2081" spc="-109" dirty="0">
                <a:solidFill>
                  <a:srgbClr val="FFFFFF"/>
                </a:solidFill>
                <a:latin typeface="DejaVu Sans"/>
                <a:cs typeface="DejaVu Sans"/>
              </a:rPr>
              <a:t>i</a:t>
            </a:r>
            <a:r>
              <a:rPr sz="2081" spc="-40" dirty="0">
                <a:solidFill>
                  <a:srgbClr val="FFFFFF"/>
                </a:solidFill>
                <a:latin typeface="DejaVu Sans"/>
                <a:cs typeface="DejaVu Sans"/>
              </a:rPr>
              <a:t>o</a:t>
            </a:r>
            <a:r>
              <a:rPr sz="2081" spc="-129" dirty="0">
                <a:solidFill>
                  <a:srgbClr val="FFFFFF"/>
                </a:solidFill>
                <a:latin typeface="DejaVu Sans"/>
                <a:cs typeface="DejaVu Sans"/>
              </a:rPr>
              <a:t>n</a:t>
            </a:r>
            <a:endParaRPr sz="2081">
              <a:latin typeface="DejaVu Sans"/>
              <a:cs typeface="DejaVu Sans"/>
            </a:endParaRPr>
          </a:p>
        </p:txBody>
      </p:sp>
      <mc:AlternateContent xmlns:mc="http://schemas.openxmlformats.org/markup-compatibility/2006">
        <mc:Choice xmlns:a14="http://schemas.microsoft.com/office/drawing/2010/main" Requires="a14">
          <p:graphicFrame>
            <p:nvGraphicFramePr>
              <p:cNvPr id="5" name="Table 4"/>
              <p:cNvGraphicFramePr>
                <a:graphicFrameLocks noGrp="1"/>
              </p:cNvGraphicFramePr>
              <p:nvPr>
                <p:extLst>
                  <p:ext uri="{D42A27DB-BD31-4B8C-83A1-F6EECF244321}">
                    <p14:modId xmlns:p14="http://schemas.microsoft.com/office/powerpoint/2010/main" val="2318407917"/>
                  </p:ext>
                </p:extLst>
              </p:nvPr>
            </p:nvGraphicFramePr>
            <p:xfrm>
              <a:off x="3684121" y="548299"/>
              <a:ext cx="8154099" cy="5788108"/>
            </p:xfrm>
            <a:graphic>
              <a:graphicData uri="http://schemas.openxmlformats.org/drawingml/2006/table">
                <a:tbl>
                  <a:tblPr firstRow="1" bandRow="1">
                    <a:tableStyleId>{5C22544A-7EE6-4342-B048-85BDC9FD1C3A}</a:tableStyleId>
                  </a:tblPr>
                  <a:tblGrid>
                    <a:gridCol w="2567031">
                      <a:extLst>
                        <a:ext uri="{9D8B030D-6E8A-4147-A177-3AD203B41FA5}">
                          <a16:colId xmlns:a16="http://schemas.microsoft.com/office/drawing/2014/main" val="3525423544"/>
                        </a:ext>
                      </a:extLst>
                    </a:gridCol>
                    <a:gridCol w="2869035">
                      <a:extLst>
                        <a:ext uri="{9D8B030D-6E8A-4147-A177-3AD203B41FA5}">
                          <a16:colId xmlns:a16="http://schemas.microsoft.com/office/drawing/2014/main" val="2524981718"/>
                        </a:ext>
                      </a:extLst>
                    </a:gridCol>
                    <a:gridCol w="2718033">
                      <a:extLst>
                        <a:ext uri="{9D8B030D-6E8A-4147-A177-3AD203B41FA5}">
                          <a16:colId xmlns:a16="http://schemas.microsoft.com/office/drawing/2014/main" val="3190295484"/>
                        </a:ext>
                      </a:extLst>
                    </a:gridCol>
                  </a:tblGrid>
                  <a:tr h="1766721">
                    <a:tc>
                      <a:txBody>
                        <a:bodyPr/>
                        <a:lstStyle/>
                        <a:p>
                          <a:r>
                            <a:rPr lang="en-US" sz="2100" dirty="0" smtClean="0"/>
                            <a:t>Things that are Different</a:t>
                          </a:r>
                          <a:endParaRPr lang="en-US" sz="2100" dirty="0"/>
                        </a:p>
                      </a:txBody>
                      <a:tcPr marL="181202" marR="181202" marT="90601" marB="90601"/>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100" dirty="0" smtClean="0"/>
                            <a:t>Regular Independent Means Test (with null value =0)</a:t>
                          </a:r>
                        </a:p>
                        <a:p>
                          <a:endParaRPr lang="en-US" sz="2100" dirty="0"/>
                        </a:p>
                      </a:txBody>
                      <a:tcPr marL="181202" marR="181202" marT="90601" marB="90601"/>
                    </a:tc>
                    <a:tc>
                      <a:txBody>
                        <a:bodyPr/>
                        <a:lstStyle/>
                        <a:p>
                          <a:r>
                            <a:rPr lang="en-US" sz="2100" dirty="0" smtClean="0"/>
                            <a:t>Post-hoc (ANOVA Step 2) Multiple</a:t>
                          </a:r>
                          <a:r>
                            <a:rPr lang="en-US" sz="2100" baseline="0" dirty="0" smtClean="0"/>
                            <a:t> Pairwise Comparisons Tests (do this for each one)</a:t>
                          </a:r>
                          <a:endParaRPr lang="en-US" sz="2100" dirty="0"/>
                        </a:p>
                      </a:txBody>
                      <a:tcPr marL="181202" marR="181202" marT="90601" marB="90601"/>
                    </a:tc>
                    <a:extLst>
                      <a:ext uri="{0D108BD9-81ED-4DB2-BD59-A6C34878D82A}">
                        <a16:rowId xmlns:a16="http://schemas.microsoft.com/office/drawing/2014/main" val="877081943"/>
                      </a:ext>
                    </a:extLst>
                  </a:tr>
                  <a:tr h="952067">
                    <a:tc>
                      <a:txBody>
                        <a:bodyPr/>
                        <a:lstStyle/>
                        <a:p>
                          <a:r>
                            <a:rPr lang="en-US" sz="2100" b="1" dirty="0" smtClean="0"/>
                            <a:t>Significance Level</a:t>
                          </a:r>
                          <a:endParaRPr lang="en-US" sz="2100" b="1" dirty="0"/>
                        </a:p>
                      </a:txBody>
                      <a:tcPr marL="181202" marR="181202" marT="90601" marB="90601"/>
                    </a:tc>
                    <a:tc>
                      <a:txBody>
                        <a:bodyPr/>
                        <a:lstStyle/>
                        <a:p>
                          <a:pPr/>
                          <a14:m>
                            <m:oMathPara xmlns:m="http://schemas.openxmlformats.org/officeDocument/2006/math">
                              <m:oMathParaPr>
                                <m:jc m:val="centerGroup"/>
                              </m:oMathParaPr>
                              <m:oMath xmlns:m="http://schemas.openxmlformats.org/officeDocument/2006/math">
                                <m:r>
                                  <a:rPr lang="en-US" sz="2100" i="1" smtClean="0">
                                    <a:latin typeface="Cambria Math" panose="02040503050406030204" pitchFamily="18" charset="0"/>
                                    <a:ea typeface="Cambria Math" panose="02040503050406030204" pitchFamily="18" charset="0"/>
                                  </a:rPr>
                                  <m:t>𝛼</m:t>
                                </m:r>
                              </m:oMath>
                            </m:oMathPara>
                          </a14:m>
                          <a:endParaRPr lang="en-US" sz="2100" dirty="0"/>
                        </a:p>
                      </a:txBody>
                      <a:tcPr marL="181202" marR="181202" marT="90601" marB="90601"/>
                    </a:tc>
                    <a:tc>
                      <a:txBody>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US" sz="2100" i="1" smtClean="0">
                                        <a:latin typeface="Cambria Math" panose="02040503050406030204" pitchFamily="18" charset="0"/>
                                        <a:ea typeface="Cambria Math" panose="02040503050406030204" pitchFamily="18" charset="0"/>
                                      </a:rPr>
                                    </m:ctrlPr>
                                  </m:sSupPr>
                                  <m:e>
                                    <m:r>
                                      <a:rPr lang="en-US" sz="2100" i="1" smtClean="0">
                                        <a:latin typeface="Cambria Math" panose="02040503050406030204" pitchFamily="18" charset="0"/>
                                        <a:ea typeface="Cambria Math" panose="02040503050406030204" pitchFamily="18" charset="0"/>
                                      </a:rPr>
                                      <m:t>𝛼</m:t>
                                    </m:r>
                                  </m:e>
                                  <m:sup>
                                    <m:r>
                                      <a:rPr lang="en-US" sz="2100" b="0" i="1" smtClean="0">
                                        <a:latin typeface="Cambria Math" panose="02040503050406030204" pitchFamily="18" charset="0"/>
                                        <a:ea typeface="Cambria Math" panose="02040503050406030204" pitchFamily="18" charset="0"/>
                                      </a:rPr>
                                      <m:t>∗</m:t>
                                    </m:r>
                                  </m:sup>
                                </m:sSup>
                                <m:r>
                                  <a:rPr lang="en-US" sz="2100" b="0" i="1" smtClean="0">
                                    <a:latin typeface="Cambria Math" panose="02040503050406030204" pitchFamily="18" charset="0"/>
                                    <a:ea typeface="Cambria Math" panose="02040503050406030204" pitchFamily="18" charset="0"/>
                                  </a:rPr>
                                  <m:t>=</m:t>
                                </m:r>
                                <m:f>
                                  <m:fPr>
                                    <m:ctrlPr>
                                      <a:rPr lang="en-US" sz="2100" b="0" i="1" smtClean="0">
                                        <a:latin typeface="Cambria Math" panose="02040503050406030204" pitchFamily="18" charset="0"/>
                                        <a:ea typeface="Cambria Math" panose="02040503050406030204" pitchFamily="18" charset="0"/>
                                      </a:rPr>
                                    </m:ctrlPr>
                                  </m:fPr>
                                  <m:num>
                                    <m:r>
                                      <a:rPr lang="en-US" sz="2100" i="1" smtClean="0">
                                        <a:latin typeface="Cambria Math" panose="02040503050406030204" pitchFamily="18" charset="0"/>
                                        <a:ea typeface="Cambria Math" panose="02040503050406030204" pitchFamily="18" charset="0"/>
                                      </a:rPr>
                                      <m:t>𝛼</m:t>
                                    </m:r>
                                    <m:r>
                                      <m:rPr>
                                        <m:nor/>
                                      </m:rPr>
                                      <a:rPr lang="en-US" sz="2100" dirty="0"/>
                                      <m:t> </m:t>
                                    </m:r>
                                  </m:num>
                                  <m:den>
                                    <m:f>
                                      <m:fPr>
                                        <m:type m:val="skw"/>
                                        <m:ctrlPr>
                                          <a:rPr lang="en-US" sz="2100" b="0" i="1" smtClean="0">
                                            <a:latin typeface="Cambria Math" panose="02040503050406030204" pitchFamily="18" charset="0"/>
                                            <a:ea typeface="Cambria Math" panose="02040503050406030204" pitchFamily="18" charset="0"/>
                                          </a:rPr>
                                        </m:ctrlPr>
                                      </m:fPr>
                                      <m:num>
                                        <m:r>
                                          <a:rPr lang="en-US" sz="2100" b="0" i="1" smtClean="0">
                                            <a:latin typeface="Cambria Math" panose="02040503050406030204" pitchFamily="18" charset="0"/>
                                            <a:ea typeface="Cambria Math" panose="02040503050406030204" pitchFamily="18" charset="0"/>
                                          </a:rPr>
                                          <m:t>𝑘</m:t>
                                        </m:r>
                                        <m:r>
                                          <a:rPr lang="en-US" sz="2100" b="0" i="1" smtClean="0">
                                            <a:latin typeface="Cambria Math" panose="02040503050406030204" pitchFamily="18" charset="0"/>
                                            <a:ea typeface="Cambria Math" panose="02040503050406030204" pitchFamily="18" charset="0"/>
                                          </a:rPr>
                                          <m:t>(</m:t>
                                        </m:r>
                                        <m:r>
                                          <a:rPr lang="en-US" sz="2100" b="0" i="1" smtClean="0">
                                            <a:latin typeface="Cambria Math" panose="02040503050406030204" pitchFamily="18" charset="0"/>
                                            <a:ea typeface="Cambria Math" panose="02040503050406030204" pitchFamily="18" charset="0"/>
                                          </a:rPr>
                                          <m:t>𝑘</m:t>
                                        </m:r>
                                        <m:r>
                                          <a:rPr lang="en-US" sz="2100" b="0" i="1" smtClean="0">
                                            <a:latin typeface="Cambria Math" panose="02040503050406030204" pitchFamily="18" charset="0"/>
                                            <a:ea typeface="Cambria Math" panose="02040503050406030204" pitchFamily="18" charset="0"/>
                                          </a:rPr>
                                          <m:t>−1)</m:t>
                                        </m:r>
                                      </m:num>
                                      <m:den>
                                        <m:r>
                                          <a:rPr lang="en-US" sz="2100" b="0" i="1" smtClean="0">
                                            <a:latin typeface="Cambria Math" panose="02040503050406030204" pitchFamily="18" charset="0"/>
                                            <a:ea typeface="Cambria Math" panose="02040503050406030204" pitchFamily="18" charset="0"/>
                                          </a:rPr>
                                          <m:t>2</m:t>
                                        </m:r>
                                      </m:den>
                                    </m:f>
                                  </m:den>
                                </m:f>
                              </m:oMath>
                            </m:oMathPara>
                          </a14:m>
                          <a:endParaRPr lang="en-US" sz="2100" dirty="0"/>
                        </a:p>
                      </a:txBody>
                      <a:tcPr marL="181202" marR="181202" marT="90601" marB="90601"/>
                    </a:tc>
                    <a:extLst>
                      <a:ext uri="{0D108BD9-81ED-4DB2-BD59-A6C34878D82A}">
                        <a16:rowId xmlns:a16="http://schemas.microsoft.com/office/drawing/2014/main" val="2866169983"/>
                      </a:ext>
                    </a:extLst>
                  </a:tr>
                  <a:tr h="1482462">
                    <a:tc>
                      <a:txBody>
                        <a:bodyPr/>
                        <a:lstStyle/>
                        <a:p>
                          <a:r>
                            <a:rPr lang="en-US" sz="2100" b="1" dirty="0" smtClean="0"/>
                            <a:t>T-Statistics</a:t>
                          </a:r>
                          <a:endParaRPr lang="en-US" sz="2100" b="1" dirty="0"/>
                        </a:p>
                      </a:txBody>
                      <a:tcPr marL="181202" marR="181202" marT="90601" marB="90601"/>
                    </a:tc>
                    <a:tc>
                      <a:txBody>
                        <a:bodyPr/>
                        <a:lstStyle/>
                        <a:p>
                          <a:pPr/>
                          <a14:m>
                            <m:oMathPara xmlns:m="http://schemas.openxmlformats.org/officeDocument/2006/math">
                              <m:oMathParaPr>
                                <m:jc m:val="centerGroup"/>
                              </m:oMathParaPr>
                              <m:oMath xmlns:m="http://schemas.openxmlformats.org/officeDocument/2006/math">
                                <m:r>
                                  <a:rPr lang="en-US" sz="2100" b="0" i="1" smtClean="0">
                                    <a:latin typeface="Cambria Math" panose="02040503050406030204" pitchFamily="18" charset="0"/>
                                  </a:rPr>
                                  <m:t>𝑇</m:t>
                                </m:r>
                                <m:r>
                                  <a:rPr lang="en-US" sz="2100" b="0" i="1" smtClean="0">
                                    <a:latin typeface="Cambria Math" panose="02040503050406030204" pitchFamily="18" charset="0"/>
                                  </a:rPr>
                                  <m:t>=</m:t>
                                </m:r>
                                <m:f>
                                  <m:fPr>
                                    <m:ctrlPr>
                                      <a:rPr lang="en-US" sz="2100" b="0" i="1" smtClean="0">
                                        <a:latin typeface="Cambria Math" panose="02040503050406030204" pitchFamily="18" charset="0"/>
                                      </a:rPr>
                                    </m:ctrlPr>
                                  </m:fPr>
                                  <m:num>
                                    <m:d>
                                      <m:dPr>
                                        <m:ctrlPr>
                                          <a:rPr lang="en-US" sz="2100" b="0" i="1" smtClean="0">
                                            <a:latin typeface="Cambria Math" panose="02040503050406030204" pitchFamily="18" charset="0"/>
                                          </a:rPr>
                                        </m:ctrlPr>
                                      </m:dPr>
                                      <m:e>
                                        <m:sSub>
                                          <m:sSubPr>
                                            <m:ctrlPr>
                                              <a:rPr lang="en-US" sz="2100" b="0" i="1" smtClean="0">
                                                <a:latin typeface="Cambria Math" panose="02040503050406030204" pitchFamily="18" charset="0"/>
                                              </a:rPr>
                                            </m:ctrlPr>
                                          </m:sSubPr>
                                          <m:e>
                                            <m:acc>
                                              <m:accPr>
                                                <m:chr m:val="̅"/>
                                                <m:ctrlPr>
                                                  <a:rPr lang="en-US" sz="2100" b="0" i="1" smtClean="0">
                                                    <a:latin typeface="Cambria Math" panose="02040503050406030204" pitchFamily="18" charset="0"/>
                                                  </a:rPr>
                                                </m:ctrlPr>
                                              </m:accPr>
                                              <m:e>
                                                <m:r>
                                                  <a:rPr lang="en-US" sz="2100" b="0" i="1" smtClean="0">
                                                    <a:latin typeface="Cambria Math" panose="02040503050406030204" pitchFamily="18" charset="0"/>
                                                  </a:rPr>
                                                  <m:t>𝑥</m:t>
                                                </m:r>
                                              </m:e>
                                            </m:acc>
                                          </m:e>
                                          <m:sub>
                                            <m:r>
                                              <a:rPr lang="en-US" sz="2100" b="0" i="1" smtClean="0">
                                                <a:latin typeface="Cambria Math" panose="02040503050406030204" pitchFamily="18" charset="0"/>
                                              </a:rPr>
                                              <m:t>𝑎</m:t>
                                            </m:r>
                                          </m:sub>
                                        </m:sSub>
                                        <m:r>
                                          <a:rPr lang="en-US" sz="2100" b="0" i="1" smtClean="0">
                                            <a:latin typeface="Cambria Math" panose="02040503050406030204" pitchFamily="18" charset="0"/>
                                          </a:rPr>
                                          <m:t>−</m:t>
                                        </m:r>
                                        <m:sSub>
                                          <m:sSubPr>
                                            <m:ctrlPr>
                                              <a:rPr lang="en-US" sz="2100" b="0" i="1" smtClean="0">
                                                <a:latin typeface="Cambria Math" panose="02040503050406030204" pitchFamily="18" charset="0"/>
                                              </a:rPr>
                                            </m:ctrlPr>
                                          </m:sSubPr>
                                          <m:e>
                                            <m:acc>
                                              <m:accPr>
                                                <m:chr m:val="̅"/>
                                                <m:ctrlPr>
                                                  <a:rPr lang="en-US" sz="2100" b="0" i="1" smtClean="0">
                                                    <a:latin typeface="Cambria Math" panose="02040503050406030204" pitchFamily="18" charset="0"/>
                                                  </a:rPr>
                                                </m:ctrlPr>
                                              </m:accPr>
                                              <m:e>
                                                <m:r>
                                                  <a:rPr lang="en-US" sz="2100" b="0" i="1" smtClean="0">
                                                    <a:latin typeface="Cambria Math" panose="02040503050406030204" pitchFamily="18" charset="0"/>
                                                  </a:rPr>
                                                  <m:t>𝑥</m:t>
                                                </m:r>
                                              </m:e>
                                            </m:acc>
                                          </m:e>
                                          <m:sub>
                                            <m:r>
                                              <a:rPr lang="en-US" sz="2100" b="0" i="1" smtClean="0">
                                                <a:latin typeface="Cambria Math" panose="02040503050406030204" pitchFamily="18" charset="0"/>
                                              </a:rPr>
                                              <m:t>𝑏</m:t>
                                            </m:r>
                                          </m:sub>
                                        </m:sSub>
                                      </m:e>
                                    </m:d>
                                    <m:r>
                                      <a:rPr lang="en-US" sz="2100" b="0" i="1" smtClean="0">
                                        <a:latin typeface="Cambria Math" panose="02040503050406030204" pitchFamily="18" charset="0"/>
                                      </a:rPr>
                                      <m:t>−0</m:t>
                                    </m:r>
                                  </m:num>
                                  <m:den>
                                    <m:rad>
                                      <m:radPr>
                                        <m:degHide m:val="on"/>
                                        <m:ctrlPr>
                                          <a:rPr lang="en-US" sz="2100" b="0" i="1" smtClean="0">
                                            <a:latin typeface="Cambria Math" panose="02040503050406030204" pitchFamily="18" charset="0"/>
                                          </a:rPr>
                                        </m:ctrlPr>
                                      </m:radPr>
                                      <m:deg/>
                                      <m:e>
                                        <m:f>
                                          <m:fPr>
                                            <m:ctrlPr>
                                              <a:rPr lang="en-US" sz="2100" b="0" i="1" smtClean="0">
                                                <a:latin typeface="Cambria Math" panose="02040503050406030204" pitchFamily="18" charset="0"/>
                                              </a:rPr>
                                            </m:ctrlPr>
                                          </m:fPr>
                                          <m:num>
                                            <m:sSubSup>
                                              <m:sSubSupPr>
                                                <m:ctrlPr>
                                                  <a:rPr lang="en-US" sz="2100" b="0" i="1" smtClean="0">
                                                    <a:latin typeface="Cambria Math" panose="02040503050406030204" pitchFamily="18" charset="0"/>
                                                  </a:rPr>
                                                </m:ctrlPr>
                                              </m:sSubSupPr>
                                              <m:e>
                                                <m:r>
                                                  <a:rPr lang="en-US" sz="2100" b="0" i="1" smtClean="0">
                                                    <a:latin typeface="Cambria Math" panose="02040503050406030204" pitchFamily="18" charset="0"/>
                                                  </a:rPr>
                                                  <m:t>𝑠</m:t>
                                                </m:r>
                                              </m:e>
                                              <m:sub>
                                                <m:r>
                                                  <a:rPr lang="en-US" sz="2100" b="0" i="1" smtClean="0">
                                                    <a:latin typeface="Cambria Math" panose="02040503050406030204" pitchFamily="18" charset="0"/>
                                                  </a:rPr>
                                                  <m:t>𝑎</m:t>
                                                </m:r>
                                              </m:sub>
                                              <m:sup>
                                                <m:r>
                                                  <a:rPr lang="en-US" sz="2100" b="0" i="1" smtClean="0">
                                                    <a:latin typeface="Cambria Math" panose="02040503050406030204" pitchFamily="18" charset="0"/>
                                                  </a:rPr>
                                                  <m:t>2</m:t>
                                                </m:r>
                                              </m:sup>
                                            </m:sSubSup>
                                          </m:num>
                                          <m:den>
                                            <m:sSub>
                                              <m:sSubPr>
                                                <m:ctrlPr>
                                                  <a:rPr lang="en-US" sz="2100" b="0" i="1" smtClean="0">
                                                    <a:latin typeface="Cambria Math" panose="02040503050406030204" pitchFamily="18" charset="0"/>
                                                  </a:rPr>
                                                </m:ctrlPr>
                                              </m:sSubPr>
                                              <m:e>
                                                <m:r>
                                                  <a:rPr lang="en-US" sz="2100" b="0" i="1" smtClean="0">
                                                    <a:latin typeface="Cambria Math" panose="02040503050406030204" pitchFamily="18" charset="0"/>
                                                  </a:rPr>
                                                  <m:t>𝑛</m:t>
                                                </m:r>
                                              </m:e>
                                              <m:sub>
                                                <m:r>
                                                  <a:rPr lang="en-US" sz="2100" b="0" i="1" smtClean="0">
                                                    <a:latin typeface="Cambria Math" panose="02040503050406030204" pitchFamily="18" charset="0"/>
                                                  </a:rPr>
                                                  <m:t>𝑎</m:t>
                                                </m:r>
                                              </m:sub>
                                            </m:sSub>
                                          </m:den>
                                        </m:f>
                                        <m:r>
                                          <a:rPr lang="en-US" sz="2100" b="0" i="1" smtClean="0">
                                            <a:latin typeface="Cambria Math" panose="02040503050406030204" pitchFamily="18" charset="0"/>
                                          </a:rPr>
                                          <m:t>+</m:t>
                                        </m:r>
                                        <m:f>
                                          <m:fPr>
                                            <m:ctrlPr>
                                              <a:rPr lang="en-US" sz="2100" b="0" i="1" smtClean="0">
                                                <a:latin typeface="Cambria Math" panose="02040503050406030204" pitchFamily="18" charset="0"/>
                                              </a:rPr>
                                            </m:ctrlPr>
                                          </m:fPr>
                                          <m:num>
                                            <m:sSubSup>
                                              <m:sSubSupPr>
                                                <m:ctrlPr>
                                                  <a:rPr lang="en-US" sz="2100" b="0" i="1" smtClean="0">
                                                    <a:latin typeface="Cambria Math" panose="02040503050406030204" pitchFamily="18" charset="0"/>
                                                  </a:rPr>
                                                </m:ctrlPr>
                                              </m:sSubSupPr>
                                              <m:e>
                                                <m:r>
                                                  <a:rPr lang="en-US" sz="2100" b="0" i="1" smtClean="0">
                                                    <a:latin typeface="Cambria Math" panose="02040503050406030204" pitchFamily="18" charset="0"/>
                                                  </a:rPr>
                                                  <m:t>𝑠</m:t>
                                                </m:r>
                                              </m:e>
                                              <m:sub>
                                                <m:r>
                                                  <a:rPr lang="en-US" sz="2100" b="0" i="1" smtClean="0">
                                                    <a:latin typeface="Cambria Math" panose="02040503050406030204" pitchFamily="18" charset="0"/>
                                                  </a:rPr>
                                                  <m:t>𝑏</m:t>
                                                </m:r>
                                              </m:sub>
                                              <m:sup>
                                                <m:r>
                                                  <a:rPr lang="en-US" sz="2100" b="0" i="1" smtClean="0">
                                                    <a:latin typeface="Cambria Math" panose="02040503050406030204" pitchFamily="18" charset="0"/>
                                                  </a:rPr>
                                                  <m:t>2</m:t>
                                                </m:r>
                                              </m:sup>
                                            </m:sSubSup>
                                          </m:num>
                                          <m:den>
                                            <m:sSub>
                                              <m:sSubPr>
                                                <m:ctrlPr>
                                                  <a:rPr lang="en-US" sz="2100" b="0" i="1" smtClean="0">
                                                    <a:latin typeface="Cambria Math" panose="02040503050406030204" pitchFamily="18" charset="0"/>
                                                  </a:rPr>
                                                </m:ctrlPr>
                                              </m:sSubPr>
                                              <m:e>
                                                <m:r>
                                                  <a:rPr lang="en-US" sz="2100" b="0" i="1" smtClean="0">
                                                    <a:latin typeface="Cambria Math" panose="02040503050406030204" pitchFamily="18" charset="0"/>
                                                  </a:rPr>
                                                  <m:t>𝑛</m:t>
                                                </m:r>
                                              </m:e>
                                              <m:sub>
                                                <m:r>
                                                  <a:rPr lang="en-US" sz="2100" b="0" i="1" smtClean="0">
                                                    <a:latin typeface="Cambria Math" panose="02040503050406030204" pitchFamily="18" charset="0"/>
                                                  </a:rPr>
                                                  <m:t>𝑏</m:t>
                                                </m:r>
                                              </m:sub>
                                            </m:sSub>
                                          </m:den>
                                        </m:f>
                                      </m:e>
                                    </m:rad>
                                  </m:den>
                                </m:f>
                              </m:oMath>
                            </m:oMathPara>
                          </a14:m>
                          <a:endParaRPr lang="en-US" sz="2100" dirty="0"/>
                        </a:p>
                      </a:txBody>
                      <a:tcPr marL="181202" marR="181202" marT="90601" marB="90601"/>
                    </a:tc>
                    <a:tc>
                      <a:txBody>
                        <a:bodyPr/>
                        <a:lstStyle/>
                        <a:p>
                          <a:pPr/>
                          <a14:m>
                            <m:oMathPara xmlns:m="http://schemas.openxmlformats.org/officeDocument/2006/math">
                              <m:oMathParaPr>
                                <m:jc m:val="centerGroup"/>
                              </m:oMathParaPr>
                              <m:oMath xmlns:m="http://schemas.openxmlformats.org/officeDocument/2006/math">
                                <m:r>
                                  <a:rPr lang="en-US" sz="2100" b="0" i="1" smtClean="0">
                                    <a:latin typeface="Cambria Math" panose="02040503050406030204" pitchFamily="18" charset="0"/>
                                  </a:rPr>
                                  <m:t>𝑇</m:t>
                                </m:r>
                                <m:r>
                                  <a:rPr lang="en-US" sz="2100" b="0" i="1" smtClean="0">
                                    <a:latin typeface="Cambria Math" panose="02040503050406030204" pitchFamily="18" charset="0"/>
                                  </a:rPr>
                                  <m:t>=</m:t>
                                </m:r>
                                <m:f>
                                  <m:fPr>
                                    <m:ctrlPr>
                                      <a:rPr lang="en-US" sz="2100" b="0" i="1" smtClean="0">
                                        <a:latin typeface="Cambria Math" panose="02040503050406030204" pitchFamily="18" charset="0"/>
                                      </a:rPr>
                                    </m:ctrlPr>
                                  </m:fPr>
                                  <m:num>
                                    <m:d>
                                      <m:dPr>
                                        <m:ctrlPr>
                                          <a:rPr lang="en-US" sz="2100" b="0" i="1" smtClean="0">
                                            <a:latin typeface="Cambria Math" panose="02040503050406030204" pitchFamily="18" charset="0"/>
                                          </a:rPr>
                                        </m:ctrlPr>
                                      </m:dPr>
                                      <m:e>
                                        <m:sSub>
                                          <m:sSubPr>
                                            <m:ctrlPr>
                                              <a:rPr lang="en-US" sz="2100" b="0" i="1" smtClean="0">
                                                <a:latin typeface="Cambria Math" panose="02040503050406030204" pitchFamily="18" charset="0"/>
                                              </a:rPr>
                                            </m:ctrlPr>
                                          </m:sSubPr>
                                          <m:e>
                                            <m:acc>
                                              <m:accPr>
                                                <m:chr m:val="̅"/>
                                                <m:ctrlPr>
                                                  <a:rPr lang="en-US" sz="2100" b="0" i="1" smtClean="0">
                                                    <a:latin typeface="Cambria Math" panose="02040503050406030204" pitchFamily="18" charset="0"/>
                                                  </a:rPr>
                                                </m:ctrlPr>
                                              </m:accPr>
                                              <m:e>
                                                <m:r>
                                                  <a:rPr lang="en-US" sz="2100" b="0" i="1" smtClean="0">
                                                    <a:latin typeface="Cambria Math" panose="02040503050406030204" pitchFamily="18" charset="0"/>
                                                  </a:rPr>
                                                  <m:t>𝑥</m:t>
                                                </m:r>
                                              </m:e>
                                            </m:acc>
                                          </m:e>
                                          <m:sub>
                                            <m:r>
                                              <a:rPr lang="en-US" sz="2100" b="0" i="1" smtClean="0">
                                                <a:latin typeface="Cambria Math" panose="02040503050406030204" pitchFamily="18" charset="0"/>
                                              </a:rPr>
                                              <m:t>𝑎</m:t>
                                            </m:r>
                                          </m:sub>
                                        </m:sSub>
                                        <m:r>
                                          <a:rPr lang="en-US" sz="2100" b="0" i="1" smtClean="0">
                                            <a:latin typeface="Cambria Math" panose="02040503050406030204" pitchFamily="18" charset="0"/>
                                          </a:rPr>
                                          <m:t>−</m:t>
                                        </m:r>
                                        <m:sSub>
                                          <m:sSubPr>
                                            <m:ctrlPr>
                                              <a:rPr lang="en-US" sz="2100" b="0" i="1" smtClean="0">
                                                <a:latin typeface="Cambria Math" panose="02040503050406030204" pitchFamily="18" charset="0"/>
                                              </a:rPr>
                                            </m:ctrlPr>
                                          </m:sSubPr>
                                          <m:e>
                                            <m:acc>
                                              <m:accPr>
                                                <m:chr m:val="̅"/>
                                                <m:ctrlPr>
                                                  <a:rPr lang="en-US" sz="2100" b="0" i="1" smtClean="0">
                                                    <a:latin typeface="Cambria Math" panose="02040503050406030204" pitchFamily="18" charset="0"/>
                                                  </a:rPr>
                                                </m:ctrlPr>
                                              </m:accPr>
                                              <m:e>
                                                <m:r>
                                                  <a:rPr lang="en-US" sz="2100" b="0" i="1" smtClean="0">
                                                    <a:latin typeface="Cambria Math" panose="02040503050406030204" pitchFamily="18" charset="0"/>
                                                  </a:rPr>
                                                  <m:t>𝑥</m:t>
                                                </m:r>
                                              </m:e>
                                            </m:acc>
                                          </m:e>
                                          <m:sub>
                                            <m:r>
                                              <a:rPr lang="en-US" sz="2100" b="0" i="1" smtClean="0">
                                                <a:latin typeface="Cambria Math" panose="02040503050406030204" pitchFamily="18" charset="0"/>
                                              </a:rPr>
                                              <m:t>𝑏</m:t>
                                            </m:r>
                                          </m:sub>
                                        </m:sSub>
                                      </m:e>
                                    </m:d>
                                    <m:r>
                                      <a:rPr lang="en-US" sz="2100" b="0" i="1" smtClean="0">
                                        <a:latin typeface="Cambria Math" panose="02040503050406030204" pitchFamily="18" charset="0"/>
                                      </a:rPr>
                                      <m:t>−0</m:t>
                                    </m:r>
                                  </m:num>
                                  <m:den>
                                    <m:rad>
                                      <m:radPr>
                                        <m:degHide m:val="on"/>
                                        <m:ctrlPr>
                                          <a:rPr lang="en-US" sz="2100" b="0" i="1" smtClean="0">
                                            <a:latin typeface="Cambria Math" panose="02040503050406030204" pitchFamily="18" charset="0"/>
                                          </a:rPr>
                                        </m:ctrlPr>
                                      </m:radPr>
                                      <m:deg/>
                                      <m:e>
                                        <m:f>
                                          <m:fPr>
                                            <m:ctrlPr>
                                              <a:rPr lang="en-US" sz="2100" b="0" i="1" smtClean="0">
                                                <a:latin typeface="Cambria Math" panose="02040503050406030204" pitchFamily="18" charset="0"/>
                                              </a:rPr>
                                            </m:ctrlPr>
                                          </m:fPr>
                                          <m:num>
                                            <m:r>
                                              <a:rPr lang="en-US" sz="2100" b="0" i="1" smtClean="0">
                                                <a:latin typeface="Cambria Math" panose="02040503050406030204" pitchFamily="18" charset="0"/>
                                              </a:rPr>
                                              <m:t>𝑀𝑆𝐸</m:t>
                                            </m:r>
                                          </m:num>
                                          <m:den>
                                            <m:sSub>
                                              <m:sSubPr>
                                                <m:ctrlPr>
                                                  <a:rPr lang="en-US" sz="2100" b="0" i="1" smtClean="0">
                                                    <a:latin typeface="Cambria Math" panose="02040503050406030204" pitchFamily="18" charset="0"/>
                                                  </a:rPr>
                                                </m:ctrlPr>
                                              </m:sSubPr>
                                              <m:e>
                                                <m:r>
                                                  <a:rPr lang="en-US" sz="2100" b="0" i="1" smtClean="0">
                                                    <a:latin typeface="Cambria Math" panose="02040503050406030204" pitchFamily="18" charset="0"/>
                                                  </a:rPr>
                                                  <m:t>𝑛</m:t>
                                                </m:r>
                                              </m:e>
                                              <m:sub>
                                                <m:r>
                                                  <a:rPr lang="en-US" sz="2100" b="0" i="1" smtClean="0">
                                                    <a:latin typeface="Cambria Math" panose="02040503050406030204" pitchFamily="18" charset="0"/>
                                                  </a:rPr>
                                                  <m:t>𝑎</m:t>
                                                </m:r>
                                              </m:sub>
                                            </m:sSub>
                                          </m:den>
                                        </m:f>
                                        <m:r>
                                          <a:rPr lang="en-US" sz="2100" b="0" i="1" smtClean="0">
                                            <a:latin typeface="Cambria Math" panose="02040503050406030204" pitchFamily="18" charset="0"/>
                                          </a:rPr>
                                          <m:t>+</m:t>
                                        </m:r>
                                        <m:f>
                                          <m:fPr>
                                            <m:ctrlPr>
                                              <a:rPr lang="en-US" sz="2100" b="0" i="1" smtClean="0">
                                                <a:latin typeface="Cambria Math" panose="02040503050406030204" pitchFamily="18" charset="0"/>
                                              </a:rPr>
                                            </m:ctrlPr>
                                          </m:fPr>
                                          <m:num>
                                            <m:r>
                                              <a:rPr lang="en-US" sz="2100" b="0" i="1" smtClean="0">
                                                <a:latin typeface="Cambria Math" panose="02040503050406030204" pitchFamily="18" charset="0"/>
                                              </a:rPr>
                                              <m:t>𝑀𝑆𝐸</m:t>
                                            </m:r>
                                          </m:num>
                                          <m:den>
                                            <m:sSub>
                                              <m:sSubPr>
                                                <m:ctrlPr>
                                                  <a:rPr lang="en-US" sz="2100" b="0" i="1" smtClean="0">
                                                    <a:latin typeface="Cambria Math" panose="02040503050406030204" pitchFamily="18" charset="0"/>
                                                  </a:rPr>
                                                </m:ctrlPr>
                                              </m:sSubPr>
                                              <m:e>
                                                <m:r>
                                                  <a:rPr lang="en-US" sz="2100" b="0" i="1" smtClean="0">
                                                    <a:latin typeface="Cambria Math" panose="02040503050406030204" pitchFamily="18" charset="0"/>
                                                  </a:rPr>
                                                  <m:t>𝑛</m:t>
                                                </m:r>
                                              </m:e>
                                              <m:sub>
                                                <m:r>
                                                  <a:rPr lang="en-US" sz="2100" b="0" i="1" smtClean="0">
                                                    <a:latin typeface="Cambria Math" panose="02040503050406030204" pitchFamily="18" charset="0"/>
                                                  </a:rPr>
                                                  <m:t>𝑏</m:t>
                                                </m:r>
                                              </m:sub>
                                            </m:sSub>
                                          </m:den>
                                        </m:f>
                                      </m:e>
                                    </m:rad>
                                  </m:den>
                                </m:f>
                              </m:oMath>
                            </m:oMathPara>
                          </a14:m>
                          <a:endParaRPr lang="en-US" sz="2100" dirty="0"/>
                        </a:p>
                      </a:txBody>
                      <a:tcPr marL="181202" marR="181202" marT="90601" marB="90601"/>
                    </a:tc>
                    <a:extLst>
                      <a:ext uri="{0D108BD9-81ED-4DB2-BD59-A6C34878D82A}">
                        <a16:rowId xmlns:a16="http://schemas.microsoft.com/office/drawing/2014/main" val="1482011303"/>
                      </a:ext>
                    </a:extLst>
                  </a:tr>
                  <a:tr h="1223115">
                    <a:tc>
                      <a:txBody>
                        <a:bodyPr/>
                        <a:lstStyle/>
                        <a:p>
                          <a:r>
                            <a:rPr lang="en-US" sz="2100" b="1" dirty="0" smtClean="0"/>
                            <a:t>Degrees of Freedom to use in T-distribution</a:t>
                          </a:r>
                          <a:endParaRPr lang="en-US" sz="2100" b="1" dirty="0"/>
                        </a:p>
                      </a:txBody>
                      <a:tcPr marL="181202" marR="181202" marT="90601" marB="90601"/>
                    </a:tc>
                    <a:tc>
                      <a:txBody>
                        <a:bodyPr/>
                        <a:lstStyle/>
                        <a:p>
                          <a14:m>
                            <m:oMath xmlns:m="http://schemas.openxmlformats.org/officeDocument/2006/math">
                              <m:r>
                                <a:rPr lang="en-US" sz="2100" b="0" i="1" smtClean="0">
                                  <a:latin typeface="Cambria Math" panose="02040503050406030204" pitchFamily="18" charset="0"/>
                                </a:rPr>
                                <m:t>𝑑𝑓</m:t>
                              </m:r>
                              <m:r>
                                <a:rPr lang="en-US" sz="2100" b="0" i="1" smtClean="0">
                                  <a:latin typeface="Cambria Math" panose="02040503050406030204" pitchFamily="18" charset="0"/>
                                </a:rPr>
                                <m:t>=</m:t>
                              </m:r>
                              <m:r>
                                <m:rPr>
                                  <m:sty m:val="p"/>
                                </m:rPr>
                                <a:rPr lang="en-US" sz="2100" b="0" i="0" smtClean="0">
                                  <a:latin typeface="Cambria Math" panose="02040503050406030204" pitchFamily="18" charset="0"/>
                                </a:rPr>
                                <m:t>min</m:t>
                              </m:r>
                              <m:r>
                                <a:rPr lang="en-US" sz="2100" b="0" i="1" smtClean="0">
                                  <a:latin typeface="Cambria Math" panose="02040503050406030204" pitchFamily="18" charset="0"/>
                                </a:rPr>
                                <m:t>⁡(</m:t>
                              </m:r>
                              <m:sSub>
                                <m:sSubPr>
                                  <m:ctrlPr>
                                    <a:rPr lang="en-US" sz="2100" b="0" i="1" smtClean="0">
                                      <a:latin typeface="Cambria Math" panose="02040503050406030204" pitchFamily="18" charset="0"/>
                                    </a:rPr>
                                  </m:ctrlPr>
                                </m:sSubPr>
                                <m:e>
                                  <m:r>
                                    <a:rPr lang="en-US" sz="2100" b="0" i="1" smtClean="0">
                                      <a:latin typeface="Cambria Math" panose="02040503050406030204" pitchFamily="18" charset="0"/>
                                    </a:rPr>
                                    <m:t>𝑛</m:t>
                                  </m:r>
                                </m:e>
                                <m:sub>
                                  <m:r>
                                    <a:rPr lang="en-US" sz="2100" b="0" i="1" smtClean="0">
                                      <a:latin typeface="Cambria Math" panose="02040503050406030204" pitchFamily="18" charset="0"/>
                                    </a:rPr>
                                    <m:t>𝑎</m:t>
                                  </m:r>
                                </m:sub>
                              </m:sSub>
                              <m:r>
                                <a:rPr lang="en-US" sz="2100" b="0" i="1" smtClean="0">
                                  <a:latin typeface="Cambria Math" panose="02040503050406030204" pitchFamily="18" charset="0"/>
                                </a:rPr>
                                <m:t>−1,</m:t>
                              </m:r>
                            </m:oMath>
                          </a14:m>
                          <a:r>
                            <a:rPr lang="en-US" sz="2100" b="0" dirty="0" smtClean="0"/>
                            <a:t> </a:t>
                          </a:r>
                          <a14:m>
                            <m:oMath xmlns:m="http://schemas.openxmlformats.org/officeDocument/2006/math">
                              <m:sSub>
                                <m:sSubPr>
                                  <m:ctrlPr>
                                    <a:rPr lang="en-US" sz="2100" b="0" i="1" smtClean="0">
                                      <a:latin typeface="Cambria Math" panose="02040503050406030204" pitchFamily="18" charset="0"/>
                                    </a:rPr>
                                  </m:ctrlPr>
                                </m:sSubPr>
                                <m:e>
                                  <m:r>
                                    <a:rPr lang="en-US" sz="2100" b="0" i="1" smtClean="0">
                                      <a:latin typeface="Cambria Math" panose="02040503050406030204" pitchFamily="18" charset="0"/>
                                    </a:rPr>
                                    <m:t>𝑛</m:t>
                                  </m:r>
                                </m:e>
                                <m:sub>
                                  <m:r>
                                    <a:rPr lang="en-US" sz="2100" b="0" i="1" smtClean="0">
                                      <a:latin typeface="Cambria Math" panose="02040503050406030204" pitchFamily="18" charset="0"/>
                                    </a:rPr>
                                    <m:t>𝑏</m:t>
                                  </m:r>
                                </m:sub>
                              </m:sSub>
                              <m:r>
                                <a:rPr lang="en-US" sz="2100" b="0" i="1" smtClean="0">
                                  <a:latin typeface="Cambria Math" panose="02040503050406030204" pitchFamily="18" charset="0"/>
                                </a:rPr>
                                <m:t>−1</m:t>
                              </m:r>
                            </m:oMath>
                          </a14:m>
                          <a:r>
                            <a:rPr lang="en-US" sz="2100" dirty="0" smtClean="0"/>
                            <a:t>)</a:t>
                          </a:r>
                          <a:endParaRPr lang="en-US" sz="2100" dirty="0"/>
                        </a:p>
                      </a:txBody>
                      <a:tcPr marL="181202" marR="181202" marT="90601" marB="90601"/>
                    </a:tc>
                    <a:tc>
                      <a:txBody>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100" b="0" i="1" smtClean="0">
                                    <a:latin typeface="Cambria Math" panose="02040503050406030204" pitchFamily="18" charset="0"/>
                                  </a:rPr>
                                  <m:t>𝑑𝑓</m:t>
                                </m:r>
                                <m:r>
                                  <a:rPr lang="en-US" sz="2100" b="0" i="1" smtClean="0">
                                    <a:latin typeface="Cambria Math" panose="02040503050406030204" pitchFamily="18" charset="0"/>
                                  </a:rPr>
                                  <m:t>=</m:t>
                                </m:r>
                                <m:sSub>
                                  <m:sSubPr>
                                    <m:ctrlPr>
                                      <a:rPr lang="en-US" sz="2100" b="0" i="1" smtClean="0">
                                        <a:latin typeface="Cambria Math" panose="02040503050406030204" pitchFamily="18" charset="0"/>
                                      </a:rPr>
                                    </m:ctrlPr>
                                  </m:sSubPr>
                                  <m:e>
                                    <m:r>
                                      <a:rPr lang="en-US" sz="2100" b="0" i="1" smtClean="0">
                                        <a:latin typeface="Cambria Math" panose="02040503050406030204" pitchFamily="18" charset="0"/>
                                      </a:rPr>
                                      <m:t>𝑑𝑓</m:t>
                                    </m:r>
                                  </m:e>
                                  <m:sub>
                                    <m:r>
                                      <a:rPr lang="en-US" sz="2100" b="0" i="1" smtClean="0">
                                        <a:latin typeface="Cambria Math" panose="02040503050406030204" pitchFamily="18" charset="0"/>
                                      </a:rPr>
                                      <m:t>𝐸</m:t>
                                    </m:r>
                                  </m:sub>
                                </m:sSub>
                                <m:r>
                                  <a:rPr lang="en-US" sz="2100" b="0" i="1" smtClean="0">
                                    <a:latin typeface="Cambria Math" panose="02040503050406030204" pitchFamily="18" charset="0"/>
                                  </a:rPr>
                                  <m:t>=</m:t>
                                </m:r>
                                <m:r>
                                  <a:rPr lang="en-US" sz="2100" b="0" i="1" smtClean="0">
                                    <a:latin typeface="Cambria Math" panose="02040503050406030204" pitchFamily="18" charset="0"/>
                                  </a:rPr>
                                  <m:t>𝑛</m:t>
                                </m:r>
                                <m:r>
                                  <a:rPr lang="en-US" sz="2100" b="0" i="1" smtClean="0">
                                    <a:latin typeface="Cambria Math" panose="02040503050406030204" pitchFamily="18" charset="0"/>
                                  </a:rPr>
                                  <m:t>−</m:t>
                                </m:r>
                                <m:r>
                                  <a:rPr lang="en-US" sz="2100" b="0" i="1" smtClean="0">
                                    <a:latin typeface="Cambria Math" panose="02040503050406030204" pitchFamily="18" charset="0"/>
                                  </a:rPr>
                                  <m:t>𝑘</m:t>
                                </m:r>
                              </m:oMath>
                            </m:oMathPara>
                          </a14:m>
                          <a:endParaRPr lang="en-US" sz="2100" dirty="0" smtClean="0"/>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t>n=total number of observations</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t>k=# of groups</a:t>
                          </a:r>
                          <a:endParaRPr lang="en-US" sz="1600" dirty="0"/>
                        </a:p>
                      </a:txBody>
                      <a:tcPr marL="181202" marR="181202" marT="90601" marB="90601"/>
                    </a:tc>
                    <a:extLst>
                      <a:ext uri="{0D108BD9-81ED-4DB2-BD59-A6C34878D82A}">
                        <a16:rowId xmlns:a16="http://schemas.microsoft.com/office/drawing/2014/main" val="4130059362"/>
                      </a:ext>
                    </a:extLst>
                  </a:tr>
                </a:tbl>
              </a:graphicData>
            </a:graphic>
          </p:graphicFrame>
        </mc:Choice>
        <mc:Fallback>
          <p:graphicFrame>
            <p:nvGraphicFramePr>
              <p:cNvPr id="5" name="Table 4"/>
              <p:cNvGraphicFramePr>
                <a:graphicFrameLocks noGrp="1"/>
              </p:cNvGraphicFramePr>
              <p:nvPr>
                <p:extLst>
                  <p:ext uri="{D42A27DB-BD31-4B8C-83A1-F6EECF244321}">
                    <p14:modId xmlns:p14="http://schemas.microsoft.com/office/powerpoint/2010/main" val="2318407917"/>
                  </p:ext>
                </p:extLst>
              </p:nvPr>
            </p:nvGraphicFramePr>
            <p:xfrm>
              <a:off x="3684121" y="548299"/>
              <a:ext cx="8154099" cy="5788108"/>
            </p:xfrm>
            <a:graphic>
              <a:graphicData uri="http://schemas.openxmlformats.org/drawingml/2006/table">
                <a:tbl>
                  <a:tblPr firstRow="1" bandRow="1">
                    <a:tableStyleId>{5C22544A-7EE6-4342-B048-85BDC9FD1C3A}</a:tableStyleId>
                  </a:tblPr>
                  <a:tblGrid>
                    <a:gridCol w="2567031">
                      <a:extLst>
                        <a:ext uri="{9D8B030D-6E8A-4147-A177-3AD203B41FA5}">
                          <a16:colId xmlns:a16="http://schemas.microsoft.com/office/drawing/2014/main" val="3525423544"/>
                        </a:ext>
                      </a:extLst>
                    </a:gridCol>
                    <a:gridCol w="2869035">
                      <a:extLst>
                        <a:ext uri="{9D8B030D-6E8A-4147-A177-3AD203B41FA5}">
                          <a16:colId xmlns:a16="http://schemas.microsoft.com/office/drawing/2014/main" val="2524981718"/>
                        </a:ext>
                      </a:extLst>
                    </a:gridCol>
                    <a:gridCol w="2718033">
                      <a:extLst>
                        <a:ext uri="{9D8B030D-6E8A-4147-A177-3AD203B41FA5}">
                          <a16:colId xmlns:a16="http://schemas.microsoft.com/office/drawing/2014/main" val="3190295484"/>
                        </a:ext>
                      </a:extLst>
                    </a:gridCol>
                  </a:tblGrid>
                  <a:tr h="2101442">
                    <a:tc>
                      <a:txBody>
                        <a:bodyPr/>
                        <a:lstStyle/>
                        <a:p>
                          <a:r>
                            <a:rPr lang="en-US" sz="2100" dirty="0" smtClean="0"/>
                            <a:t>Things that are Different</a:t>
                          </a:r>
                          <a:endParaRPr lang="en-US" sz="2100" dirty="0"/>
                        </a:p>
                      </a:txBody>
                      <a:tcPr marL="181202" marR="181202" marT="90601" marB="90601"/>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100" dirty="0" smtClean="0"/>
                            <a:t>Regular Independent Means Test (with null value =0)</a:t>
                          </a:r>
                        </a:p>
                        <a:p>
                          <a:endParaRPr lang="en-US" sz="2100" dirty="0"/>
                        </a:p>
                      </a:txBody>
                      <a:tcPr marL="181202" marR="181202" marT="90601" marB="90601"/>
                    </a:tc>
                    <a:tc>
                      <a:txBody>
                        <a:bodyPr/>
                        <a:lstStyle/>
                        <a:p>
                          <a:r>
                            <a:rPr lang="en-US" sz="2100" dirty="0" smtClean="0"/>
                            <a:t>Post-hoc (ANOVA Step 2) Multiple</a:t>
                          </a:r>
                          <a:r>
                            <a:rPr lang="en-US" sz="2100" baseline="0" dirty="0" smtClean="0"/>
                            <a:t> Pairwise Comparisons Tests (do this for each one)</a:t>
                          </a:r>
                          <a:endParaRPr lang="en-US" sz="2100" dirty="0"/>
                        </a:p>
                      </a:txBody>
                      <a:tcPr marL="181202" marR="181202" marT="90601" marB="90601"/>
                    </a:tc>
                    <a:extLst>
                      <a:ext uri="{0D108BD9-81ED-4DB2-BD59-A6C34878D82A}">
                        <a16:rowId xmlns:a16="http://schemas.microsoft.com/office/drawing/2014/main" val="877081943"/>
                      </a:ext>
                    </a:extLst>
                  </a:tr>
                  <a:tr h="959204">
                    <a:tc>
                      <a:txBody>
                        <a:bodyPr/>
                        <a:lstStyle/>
                        <a:p>
                          <a:r>
                            <a:rPr lang="en-US" sz="2100" b="1" dirty="0" smtClean="0"/>
                            <a:t>Significance Level</a:t>
                          </a:r>
                          <a:endParaRPr lang="en-US" sz="2100" b="1" dirty="0"/>
                        </a:p>
                      </a:txBody>
                      <a:tcPr marL="181202" marR="181202" marT="90601" marB="90601"/>
                    </a:tc>
                    <a:tc>
                      <a:txBody>
                        <a:bodyPr/>
                        <a:lstStyle/>
                        <a:p>
                          <a:endParaRPr lang="en-US"/>
                        </a:p>
                      </a:txBody>
                      <a:tcPr marL="181202" marR="181202" marT="90601" marB="90601">
                        <a:blipFill>
                          <a:blip r:embed="rId2"/>
                          <a:stretch>
                            <a:fillRect l="-89597" t="-218987" r="-95754" b="-287342"/>
                          </a:stretch>
                        </a:blipFill>
                      </a:tcPr>
                    </a:tc>
                    <a:tc>
                      <a:txBody>
                        <a:bodyPr/>
                        <a:lstStyle/>
                        <a:p>
                          <a:endParaRPr lang="en-US"/>
                        </a:p>
                      </a:txBody>
                      <a:tcPr marL="181202" marR="181202" marT="90601" marB="90601">
                        <a:blipFill>
                          <a:blip r:embed="rId2"/>
                          <a:stretch>
                            <a:fillRect l="-200224" t="-218987" r="-1121" b="-287342"/>
                          </a:stretch>
                        </a:blipFill>
                      </a:tcPr>
                    </a:tc>
                    <a:extLst>
                      <a:ext uri="{0D108BD9-81ED-4DB2-BD59-A6C34878D82A}">
                        <a16:rowId xmlns:a16="http://schemas.microsoft.com/office/drawing/2014/main" val="2866169983"/>
                      </a:ext>
                    </a:extLst>
                  </a:tr>
                  <a:tr h="1494700">
                    <a:tc>
                      <a:txBody>
                        <a:bodyPr/>
                        <a:lstStyle/>
                        <a:p>
                          <a:r>
                            <a:rPr lang="en-US" sz="2100" b="1" dirty="0" smtClean="0"/>
                            <a:t>T-Statistics</a:t>
                          </a:r>
                          <a:endParaRPr lang="en-US" sz="2100" b="1" dirty="0"/>
                        </a:p>
                      </a:txBody>
                      <a:tcPr marL="181202" marR="181202" marT="90601" marB="90601"/>
                    </a:tc>
                    <a:tc>
                      <a:txBody>
                        <a:bodyPr/>
                        <a:lstStyle/>
                        <a:p>
                          <a:endParaRPr lang="en-US"/>
                        </a:p>
                      </a:txBody>
                      <a:tcPr marL="181202" marR="181202" marT="90601" marB="90601">
                        <a:blipFill>
                          <a:blip r:embed="rId2"/>
                          <a:stretch>
                            <a:fillRect l="-89597" t="-205714" r="-95754" b="-85306"/>
                          </a:stretch>
                        </a:blipFill>
                      </a:tcPr>
                    </a:tc>
                    <a:tc>
                      <a:txBody>
                        <a:bodyPr/>
                        <a:lstStyle/>
                        <a:p>
                          <a:endParaRPr lang="en-US"/>
                        </a:p>
                      </a:txBody>
                      <a:tcPr marL="181202" marR="181202" marT="90601" marB="90601">
                        <a:blipFill>
                          <a:blip r:embed="rId2"/>
                          <a:stretch>
                            <a:fillRect l="-200224" t="-205714" r="-1121" b="-85306"/>
                          </a:stretch>
                        </a:blipFill>
                      </a:tcPr>
                    </a:tc>
                    <a:extLst>
                      <a:ext uri="{0D108BD9-81ED-4DB2-BD59-A6C34878D82A}">
                        <a16:rowId xmlns:a16="http://schemas.microsoft.com/office/drawing/2014/main" val="1482011303"/>
                      </a:ext>
                    </a:extLst>
                  </a:tr>
                  <a:tr h="1232762">
                    <a:tc>
                      <a:txBody>
                        <a:bodyPr/>
                        <a:lstStyle/>
                        <a:p>
                          <a:r>
                            <a:rPr lang="en-US" sz="2100" b="1" dirty="0" smtClean="0"/>
                            <a:t>Degrees of Freedom to use in T-distribution</a:t>
                          </a:r>
                          <a:endParaRPr lang="en-US" sz="2100" b="1" dirty="0"/>
                        </a:p>
                      </a:txBody>
                      <a:tcPr marL="181202" marR="181202" marT="90601" marB="90601"/>
                    </a:tc>
                    <a:tc>
                      <a:txBody>
                        <a:bodyPr/>
                        <a:lstStyle/>
                        <a:p>
                          <a:endParaRPr lang="en-US"/>
                        </a:p>
                      </a:txBody>
                      <a:tcPr marL="181202" marR="181202" marT="90601" marB="90601">
                        <a:blipFill>
                          <a:blip r:embed="rId2"/>
                          <a:stretch>
                            <a:fillRect l="-89597" t="-368966" r="-95754" b="-2956"/>
                          </a:stretch>
                        </a:blipFill>
                      </a:tcPr>
                    </a:tc>
                    <a:tc>
                      <a:txBody>
                        <a:bodyPr/>
                        <a:lstStyle/>
                        <a:p>
                          <a:endParaRPr lang="en-US"/>
                        </a:p>
                      </a:txBody>
                      <a:tcPr marL="181202" marR="181202" marT="90601" marB="90601">
                        <a:blipFill>
                          <a:blip r:embed="rId2"/>
                          <a:stretch>
                            <a:fillRect l="-200224" t="-368966" r="-1121" b="-2956"/>
                          </a:stretch>
                        </a:blipFill>
                      </a:tcPr>
                    </a:tc>
                    <a:extLst>
                      <a:ext uri="{0D108BD9-81ED-4DB2-BD59-A6C34878D82A}">
                        <a16:rowId xmlns:a16="http://schemas.microsoft.com/office/drawing/2014/main" val="4130059362"/>
                      </a:ext>
                    </a:extLst>
                  </a:tr>
                </a:tbl>
              </a:graphicData>
            </a:graphic>
          </p:graphicFrame>
        </mc:Fallback>
      </mc:AlternateContent>
      <mc:AlternateContent xmlns:mc="http://schemas.openxmlformats.org/markup-compatibility/2006">
        <mc:Choice xmlns:a14="http://schemas.microsoft.com/office/drawing/2010/main" Requires="a14">
          <p:sp>
            <p:nvSpPr>
              <p:cNvPr id="4" name="Rectangle 3"/>
              <p:cNvSpPr/>
              <p:nvPr/>
            </p:nvSpPr>
            <p:spPr>
              <a:xfrm>
                <a:off x="1142198" y="2329307"/>
                <a:ext cx="2409524" cy="830997"/>
              </a:xfrm>
              <a:prstGeom prst="rect">
                <a:avLst/>
              </a:prstGeom>
              <a:ln>
                <a:solidFill>
                  <a:schemeClr val="tx1"/>
                </a:solidFill>
              </a:ln>
            </p:spPr>
            <p:txBody>
              <a:bodyPr wrap="square">
                <a:spAutoFit/>
              </a:bodyPr>
              <a:lstStyle/>
              <a:p>
                <a:r>
                  <a:rPr lang="en-US" sz="2400" b="1" dirty="0" smtClean="0">
                    <a:solidFill>
                      <a:schemeClr val="tx1"/>
                    </a:solidFill>
                  </a:rPr>
                  <a:t>Ho</a:t>
                </a:r>
                <a:r>
                  <a:rPr lang="en-US" sz="2400" dirty="0">
                    <a:solidFill>
                      <a:schemeClr val="tx1"/>
                    </a:solidFill>
                  </a:rPr>
                  <a:t>: </a:t>
                </a:r>
                <a14:m>
                  <m:oMath xmlns:m="http://schemas.openxmlformats.org/officeDocument/2006/math">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ea typeface="Cambria Math" panose="02040503050406030204" pitchFamily="18" charset="0"/>
                          </a:rPr>
                          <m:t>𝜇</m:t>
                        </m:r>
                      </m:e>
                      <m:sub>
                        <m:r>
                          <a:rPr lang="en-US" sz="2400" b="0" i="1" smtClean="0">
                            <a:solidFill>
                              <a:schemeClr val="tx1"/>
                            </a:solidFill>
                            <a:latin typeface="Cambria Math" panose="02040503050406030204" pitchFamily="18" charset="0"/>
                          </a:rPr>
                          <m:t>𝑎</m:t>
                        </m:r>
                      </m:sub>
                    </m:sSub>
                    <m:r>
                      <a:rPr lang="en-US" sz="2400" b="0" i="1" smtClean="0">
                        <a:solidFill>
                          <a:schemeClr val="tx1"/>
                        </a:solidFill>
                        <a:latin typeface="Cambria Math" panose="02040503050406030204" pitchFamily="18" charset="0"/>
                      </a:rPr>
                      <m:t>−</m:t>
                    </m:r>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ea typeface="Cambria Math" panose="02040503050406030204" pitchFamily="18" charset="0"/>
                          </a:rPr>
                          <m:t>𝜇</m:t>
                        </m:r>
                      </m:e>
                      <m:sub>
                        <m:r>
                          <a:rPr lang="en-US" sz="2400" b="0" i="1" smtClean="0">
                            <a:solidFill>
                              <a:schemeClr val="tx1"/>
                            </a:solidFill>
                            <a:latin typeface="Cambria Math" panose="02040503050406030204" pitchFamily="18" charset="0"/>
                            <a:ea typeface="Cambria Math" panose="02040503050406030204" pitchFamily="18" charset="0"/>
                          </a:rPr>
                          <m:t>𝑏</m:t>
                        </m:r>
                      </m:sub>
                    </m:sSub>
                    <m:r>
                      <a:rPr lang="en-US" sz="2400" b="0" i="1" smtClean="0">
                        <a:solidFill>
                          <a:schemeClr val="tx1"/>
                        </a:solidFill>
                        <a:latin typeface="Cambria Math" panose="02040503050406030204" pitchFamily="18" charset="0"/>
                        <a:ea typeface="Cambria Math" panose="02040503050406030204" pitchFamily="18" charset="0"/>
                      </a:rPr>
                      <m:t>=0</m:t>
                    </m:r>
                  </m:oMath>
                </a14:m>
                <a:endParaRPr lang="en-US" sz="2400" dirty="0" smtClean="0">
                  <a:solidFill>
                    <a:schemeClr val="tx1"/>
                  </a:solidFill>
                </a:endParaRPr>
              </a:p>
              <a:p>
                <a:r>
                  <a:rPr lang="en-US" sz="2400" b="1" dirty="0" smtClean="0">
                    <a:solidFill>
                      <a:schemeClr val="tx1"/>
                    </a:solidFill>
                  </a:rPr>
                  <a:t>Ha</a:t>
                </a:r>
                <a:r>
                  <a:rPr lang="en-US" sz="2400" dirty="0" smtClean="0">
                    <a:solidFill>
                      <a:schemeClr val="tx1"/>
                    </a:solidFill>
                  </a:rPr>
                  <a:t>: </a:t>
                </a:r>
                <a14:m>
                  <m:oMath xmlns:m="http://schemas.openxmlformats.org/officeDocument/2006/math">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ea typeface="Cambria Math" panose="02040503050406030204" pitchFamily="18" charset="0"/>
                          </a:rPr>
                          <m:t>𝜇</m:t>
                        </m:r>
                      </m:e>
                      <m:sub>
                        <m:r>
                          <a:rPr lang="en-US" sz="2400" b="0" i="1" smtClean="0">
                            <a:solidFill>
                              <a:schemeClr val="tx1"/>
                            </a:solidFill>
                            <a:latin typeface="Cambria Math" panose="02040503050406030204" pitchFamily="18" charset="0"/>
                          </a:rPr>
                          <m:t>𝑎</m:t>
                        </m:r>
                      </m:sub>
                    </m:sSub>
                    <m:r>
                      <a:rPr lang="en-US" sz="2400" b="0" i="1" smtClean="0">
                        <a:solidFill>
                          <a:schemeClr val="tx1"/>
                        </a:solidFill>
                        <a:latin typeface="Cambria Math" panose="02040503050406030204" pitchFamily="18" charset="0"/>
                      </a:rPr>
                      <m:t>−</m:t>
                    </m:r>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ea typeface="Cambria Math" panose="02040503050406030204" pitchFamily="18" charset="0"/>
                          </a:rPr>
                          <m:t>𝜇</m:t>
                        </m:r>
                      </m:e>
                      <m:sub>
                        <m:r>
                          <a:rPr lang="en-US" sz="2400" b="0" i="1" smtClean="0">
                            <a:solidFill>
                              <a:schemeClr val="tx1"/>
                            </a:solidFill>
                            <a:latin typeface="Cambria Math" panose="02040503050406030204" pitchFamily="18" charset="0"/>
                            <a:ea typeface="Cambria Math" panose="02040503050406030204" pitchFamily="18" charset="0"/>
                          </a:rPr>
                          <m:t>𝑏</m:t>
                        </m:r>
                      </m:sub>
                    </m:sSub>
                    <m:r>
                      <a:rPr lang="en-US" sz="2400" i="1">
                        <a:solidFill>
                          <a:schemeClr val="tx1"/>
                        </a:solidFill>
                        <a:latin typeface="Cambria Math" panose="02040503050406030204" pitchFamily="18" charset="0"/>
                        <a:ea typeface="Cambria Math" panose="02040503050406030204" pitchFamily="18" charset="0"/>
                      </a:rPr>
                      <m:t>≠</m:t>
                    </m:r>
                    <m:r>
                      <a:rPr lang="en-US" sz="2400" b="0" i="1" smtClean="0">
                        <a:solidFill>
                          <a:schemeClr val="tx1"/>
                        </a:solidFill>
                        <a:latin typeface="Cambria Math" panose="02040503050406030204" pitchFamily="18" charset="0"/>
                        <a:ea typeface="Cambria Math" panose="02040503050406030204" pitchFamily="18" charset="0"/>
                      </a:rPr>
                      <m:t>0</m:t>
                    </m:r>
                  </m:oMath>
                </a14:m>
                <a:endParaRPr lang="en-US" sz="2400" dirty="0">
                  <a:solidFill>
                    <a:schemeClr val="tx1"/>
                  </a:solidFill>
                </a:endParaRPr>
              </a:p>
            </p:txBody>
          </p:sp>
        </mc:Choice>
        <mc:Fallback>
          <p:sp>
            <p:nvSpPr>
              <p:cNvPr id="4" name="Rectangle 3"/>
              <p:cNvSpPr>
                <a:spLocks noRot="1" noChangeAspect="1" noMove="1" noResize="1" noEditPoints="1" noAdjustHandles="1" noChangeArrowheads="1" noChangeShapeType="1" noTextEdit="1"/>
              </p:cNvSpPr>
              <p:nvPr/>
            </p:nvSpPr>
            <p:spPr>
              <a:xfrm>
                <a:off x="1142198" y="2329307"/>
                <a:ext cx="2409524" cy="830997"/>
              </a:xfrm>
              <a:prstGeom prst="rect">
                <a:avLst/>
              </a:prstGeom>
              <a:blipFill>
                <a:blip r:embed="rId3"/>
                <a:stretch>
                  <a:fillRect l="-3518" t="-5072" b="-15217"/>
                </a:stretch>
              </a:blipFill>
              <a:ln>
                <a:solidFill>
                  <a:schemeClr val="tx1"/>
                </a:solidFill>
              </a:ln>
            </p:spPr>
            <p:txBody>
              <a:bodyPr/>
              <a:lstStyle/>
              <a:p>
                <a:r>
                  <a:rPr lang="en-US">
                    <a:noFill/>
                  </a:rPr>
                  <a:t> </a:t>
                </a:r>
              </a:p>
            </p:txBody>
          </p:sp>
        </mc:Fallback>
      </mc:AlternateContent>
      <p:sp>
        <p:nvSpPr>
          <p:cNvPr id="6" name="TextBox 5"/>
          <p:cNvSpPr txBox="1"/>
          <p:nvPr/>
        </p:nvSpPr>
        <p:spPr>
          <a:xfrm>
            <a:off x="134754" y="341731"/>
            <a:ext cx="3416968" cy="1938992"/>
          </a:xfrm>
          <a:prstGeom prst="rect">
            <a:avLst/>
          </a:prstGeom>
          <a:noFill/>
          <a:ln>
            <a:solidFill>
              <a:schemeClr val="tx1"/>
            </a:solidFill>
          </a:ln>
        </p:spPr>
        <p:txBody>
          <a:bodyPr wrap="square" rtlCol="0">
            <a:spAutoFit/>
          </a:bodyPr>
          <a:lstStyle/>
          <a:p>
            <a:r>
              <a:rPr lang="en-US" sz="2400" b="1" dirty="0" smtClean="0"/>
              <a:t>Things that are different for conducting one of the post-hoc multiple comparison tests (after ANOVA).</a:t>
            </a:r>
            <a:endParaRPr lang="en-US" sz="2400" b="1" dirty="0"/>
          </a:p>
        </p:txBody>
      </p:sp>
    </p:spTree>
    <p:extLst>
      <p:ext uri="{BB962C8B-B14F-4D97-AF65-F5344CB8AC3E}">
        <p14:creationId xmlns:p14="http://schemas.microsoft.com/office/powerpoint/2010/main" val="2385241837"/>
      </p:ext>
    </p:extLst>
  </p:cSld>
  <p:clrMapOvr>
    <a:masterClrMapping/>
  </p:clrMapOvr>
  <p:transition>
    <p:cut/>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7187377" y="5441620"/>
            <a:ext cx="4876800" cy="1333500"/>
          </a:xfrm>
          <a:prstGeom prst="rect">
            <a:avLst/>
          </a:prstGeom>
        </p:spPr>
      </p:pic>
      <p:sp>
        <p:nvSpPr>
          <p:cNvPr id="2" name="object 2"/>
          <p:cNvSpPr txBox="1"/>
          <p:nvPr/>
        </p:nvSpPr>
        <p:spPr>
          <a:xfrm>
            <a:off x="7400404" y="114811"/>
            <a:ext cx="3070371" cy="354523"/>
          </a:xfrm>
          <a:prstGeom prst="rect">
            <a:avLst/>
          </a:prstGeom>
        </p:spPr>
        <p:txBody>
          <a:bodyPr vert="horz" wrap="square" lIns="0" tIns="33975" rIns="0" bIns="0" rtlCol="0">
            <a:spAutoFit/>
          </a:bodyPr>
          <a:lstStyle/>
          <a:p>
            <a:pPr marL="25168">
              <a:spcBef>
                <a:spcPts val="268"/>
              </a:spcBef>
            </a:pPr>
            <a:r>
              <a:rPr sz="2081" spc="-10" dirty="0">
                <a:solidFill>
                  <a:srgbClr val="FFFFFF"/>
                </a:solidFill>
                <a:latin typeface="Noto Sans CJK JP Regular"/>
                <a:cs typeface="Noto Sans CJK JP Regular"/>
              </a:rPr>
              <a:t>Achieving </a:t>
            </a:r>
            <a:r>
              <a:rPr sz="2081" spc="-20" dirty="0">
                <a:solidFill>
                  <a:srgbClr val="FFFFFF"/>
                </a:solidFill>
                <a:latin typeface="Noto Sans CJK JP Regular"/>
                <a:cs typeface="Noto Sans CJK JP Regular"/>
              </a:rPr>
              <a:t>desired</a:t>
            </a:r>
            <a:r>
              <a:rPr sz="2081" spc="198" dirty="0">
                <a:solidFill>
                  <a:srgbClr val="FFFFFF"/>
                </a:solidFill>
                <a:latin typeface="Noto Sans CJK JP Regular"/>
                <a:cs typeface="Noto Sans CJK JP Regular"/>
              </a:rPr>
              <a:t> </a:t>
            </a:r>
            <a:r>
              <a:rPr sz="2081" spc="-40" dirty="0">
                <a:solidFill>
                  <a:srgbClr val="FFFFFF"/>
                </a:solidFill>
                <a:latin typeface="Noto Sans CJK JP Regular"/>
                <a:cs typeface="Noto Sans CJK JP Regular"/>
              </a:rPr>
              <a:t>power</a:t>
            </a:r>
            <a:endParaRPr sz="2081">
              <a:latin typeface="Noto Sans CJK JP Regular"/>
              <a:cs typeface="Noto Sans CJK JP Regular"/>
            </a:endParaRPr>
          </a:p>
        </p:txBody>
      </p:sp>
      <p:sp>
        <p:nvSpPr>
          <p:cNvPr id="6" name="object 2"/>
          <p:cNvSpPr txBox="1"/>
          <p:nvPr/>
        </p:nvSpPr>
        <p:spPr>
          <a:xfrm>
            <a:off x="336884" y="318110"/>
            <a:ext cx="11656194" cy="355845"/>
          </a:xfrm>
          <a:prstGeom prst="rect">
            <a:avLst/>
          </a:prstGeom>
          <a:solidFill>
            <a:srgbClr val="9AB8CE"/>
          </a:solidFill>
        </p:spPr>
        <p:txBody>
          <a:bodyPr vert="horz" wrap="square" lIns="0" tIns="50334" rIns="0" bIns="0" rtlCol="0">
            <a:spAutoFit/>
          </a:bodyPr>
          <a:lstStyle/>
          <a:p>
            <a:pPr marL="118288">
              <a:spcBef>
                <a:spcPts val="396"/>
              </a:spcBef>
            </a:pPr>
            <a:r>
              <a:rPr sz="1982" dirty="0">
                <a:solidFill>
                  <a:srgbClr val="1A2E3D"/>
                </a:solidFill>
                <a:latin typeface="Arial"/>
                <a:cs typeface="Arial"/>
              </a:rPr>
              <a:t>Clicker</a:t>
            </a:r>
            <a:r>
              <a:rPr sz="1982" spc="-10" dirty="0">
                <a:solidFill>
                  <a:srgbClr val="1A2E3D"/>
                </a:solidFill>
                <a:latin typeface="Arial"/>
                <a:cs typeface="Arial"/>
              </a:rPr>
              <a:t> </a:t>
            </a:r>
            <a:r>
              <a:rPr sz="1982" spc="10" dirty="0">
                <a:solidFill>
                  <a:srgbClr val="1A2E3D"/>
                </a:solidFill>
                <a:latin typeface="Arial"/>
                <a:cs typeface="Arial"/>
              </a:rPr>
              <a:t>question</a:t>
            </a:r>
            <a:endParaRPr sz="1982">
              <a:latin typeface="Arial"/>
              <a:cs typeface="Arial"/>
            </a:endParaRPr>
          </a:p>
        </p:txBody>
      </p:sp>
      <p:sp>
        <p:nvSpPr>
          <p:cNvPr id="7" name="object 3"/>
          <p:cNvSpPr txBox="1">
            <a:spLocks noGrp="1"/>
          </p:cNvSpPr>
          <p:nvPr>
            <p:ph type="title"/>
          </p:nvPr>
        </p:nvSpPr>
        <p:spPr>
          <a:xfrm>
            <a:off x="336884" y="782869"/>
            <a:ext cx="11656194" cy="3078469"/>
          </a:xfrm>
          <a:prstGeom prst="rect">
            <a:avLst/>
          </a:prstGeom>
          <a:solidFill>
            <a:srgbClr val="D6E2EB"/>
          </a:solidFill>
        </p:spPr>
        <p:txBody>
          <a:bodyPr vert="horz" wrap="square" lIns="0" tIns="61657" rIns="0" bIns="0" rtlCol="0" anchor="ctr">
            <a:spAutoFit/>
          </a:bodyPr>
          <a:lstStyle/>
          <a:p>
            <a:pPr marL="118288" marR="184982">
              <a:lnSpc>
                <a:spcPct val="100000"/>
              </a:lnSpc>
              <a:spcBef>
                <a:spcPts val="484"/>
              </a:spcBef>
            </a:pPr>
            <a:r>
              <a:rPr lang="en-US" sz="2800" dirty="0"/>
              <a:t>Fortune magazine collected the zodiac signs of 256 </a:t>
            </a:r>
            <a:r>
              <a:rPr lang="en-US" sz="2800" dirty="0" smtClean="0"/>
              <a:t>CEOs </a:t>
            </a:r>
            <a:r>
              <a:rPr lang="en-US" sz="2800" dirty="0"/>
              <a:t>of the largest 400 </a:t>
            </a:r>
            <a:r>
              <a:rPr lang="en-US" sz="2800" dirty="0" smtClean="0"/>
              <a:t>companies</a:t>
            </a:r>
            <a:r>
              <a:rPr lang="en-US" sz="2800" dirty="0"/>
              <a:t> </a:t>
            </a:r>
            <a:r>
              <a:rPr lang="en-US" sz="2800" dirty="0" smtClean="0"/>
              <a:t>as well as their annual salary. We conducted an ANOVA and found there </a:t>
            </a:r>
            <a:r>
              <a:rPr lang="en-US" sz="2800" i="1" dirty="0" smtClean="0"/>
              <a:t>was</a:t>
            </a:r>
            <a:r>
              <a:rPr lang="en-US" sz="2800" dirty="0" smtClean="0"/>
              <a:t> sufficient evidence to suggest at least one of the pairs of zodiac signs had mean annual salaries that are different from one another (at </a:t>
            </a:r>
            <a:r>
              <a:rPr lang="el-GR" sz="2800" dirty="0" smtClean="0"/>
              <a:t>α</a:t>
            </a:r>
            <a:r>
              <a:rPr lang="en-US" sz="2800" dirty="0" smtClean="0"/>
              <a:t>=0.1). The test statistic and p-value for the post-hoc multiple comparison test that compares the salaries of Sagittarius and Leo CEOS is below. </a:t>
            </a:r>
            <a:r>
              <a:rPr lang="en-US" sz="2800" b="1" dirty="0" smtClean="0"/>
              <a:t>How many errors did we make in these calculations and conclusion</a:t>
            </a:r>
            <a:r>
              <a:rPr lang="en-US" sz="2800" dirty="0" smtClean="0"/>
              <a:t>?</a:t>
            </a:r>
            <a:endParaRPr sz="1400" dirty="0">
              <a:latin typeface="Times New Roman"/>
              <a:cs typeface="Times New Roman"/>
            </a:endParaRPr>
          </a:p>
        </p:txBody>
      </p:sp>
      <p:sp>
        <p:nvSpPr>
          <p:cNvPr id="8" name="TextBox 7"/>
          <p:cNvSpPr txBox="1"/>
          <p:nvPr/>
        </p:nvSpPr>
        <p:spPr>
          <a:xfrm>
            <a:off x="433137" y="4379494"/>
            <a:ext cx="2165684" cy="2246769"/>
          </a:xfrm>
          <a:prstGeom prst="rect">
            <a:avLst/>
          </a:prstGeom>
          <a:noFill/>
        </p:spPr>
        <p:txBody>
          <a:bodyPr wrap="square" rtlCol="0">
            <a:spAutoFit/>
          </a:bodyPr>
          <a:lstStyle/>
          <a:p>
            <a:pPr marL="342900" indent="-342900">
              <a:buFont typeface="+mj-lt"/>
              <a:buAutoNum type="alphaLcParenR"/>
            </a:pPr>
            <a:r>
              <a:rPr lang="en-US" sz="2800" dirty="0" smtClean="0"/>
              <a:t>0</a:t>
            </a:r>
          </a:p>
          <a:p>
            <a:pPr marL="342900" indent="-342900">
              <a:buFont typeface="+mj-lt"/>
              <a:buAutoNum type="alphaLcParenR"/>
            </a:pPr>
            <a:r>
              <a:rPr lang="en-US" sz="2800" dirty="0" smtClean="0"/>
              <a:t>1</a:t>
            </a:r>
          </a:p>
          <a:p>
            <a:pPr marL="342900" indent="-342900">
              <a:buFont typeface="+mj-lt"/>
              <a:buAutoNum type="alphaLcParenR"/>
            </a:pPr>
            <a:r>
              <a:rPr lang="en-US" sz="2800" dirty="0" smtClean="0"/>
              <a:t>2</a:t>
            </a:r>
          </a:p>
          <a:p>
            <a:pPr marL="342900" indent="-342900">
              <a:buFont typeface="+mj-lt"/>
              <a:buAutoNum type="alphaLcParenR"/>
            </a:pPr>
            <a:r>
              <a:rPr lang="en-US" sz="2800" dirty="0" smtClean="0"/>
              <a:t>3</a:t>
            </a:r>
          </a:p>
          <a:p>
            <a:pPr marL="342900" indent="-342900">
              <a:buFont typeface="+mj-lt"/>
              <a:buAutoNum type="alphaLcParenR"/>
            </a:pPr>
            <a:r>
              <a:rPr lang="en-US" sz="2800" b="1" i="1" dirty="0" smtClean="0">
                <a:solidFill>
                  <a:srgbClr val="C00000"/>
                </a:solidFill>
              </a:rPr>
              <a:t>4 or more</a:t>
            </a:r>
          </a:p>
        </p:txBody>
      </p:sp>
      <mc:AlternateContent xmlns:mc="http://schemas.openxmlformats.org/markup-compatibility/2006">
        <mc:Choice xmlns:a14="http://schemas.microsoft.com/office/drawing/2010/main" Requires="a14">
          <p:sp>
            <p:nvSpPr>
              <p:cNvPr id="3" name="TextBox 2"/>
              <p:cNvSpPr txBox="1"/>
              <p:nvPr/>
            </p:nvSpPr>
            <p:spPr>
              <a:xfrm>
                <a:off x="2953410" y="4261061"/>
                <a:ext cx="3041987" cy="882101"/>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solidFill>
                                <a:srgbClr val="C00000"/>
                              </a:solidFill>
                              <a:latin typeface="Cambria Math" panose="02040503050406030204" pitchFamily="18" charset="0"/>
                            </a:rPr>
                            <m:t>14</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d>
                            <m:dPr>
                              <m:ctrlPr>
                                <a:rPr lang="en-US" b="0" i="1" smtClean="0">
                                  <a:latin typeface="Cambria Math" panose="02040503050406030204" pitchFamily="18" charset="0"/>
                                </a:rPr>
                              </m:ctrlPr>
                            </m:dPr>
                            <m:e>
                              <m:r>
                                <a:rPr lang="en-US" b="0" i="1" smtClean="0">
                                  <a:latin typeface="Cambria Math" panose="02040503050406030204" pitchFamily="18" charset="0"/>
                                </a:rPr>
                                <m:t>300−</m:t>
                              </m:r>
                              <m:r>
                                <a:rPr lang="en-US" b="0" i="1" smtClean="0">
                                  <a:latin typeface="Cambria Math" panose="02040503050406030204" pitchFamily="18" charset="0"/>
                                </a:rPr>
                                <m:t>350</m:t>
                              </m:r>
                            </m:e>
                          </m:d>
                          <m:r>
                            <a:rPr lang="en-US" b="0" i="1" smtClean="0">
                              <a:latin typeface="Cambria Math" panose="02040503050406030204" pitchFamily="18" charset="0"/>
                            </a:rPr>
                            <m:t>−0</m:t>
                          </m:r>
                        </m:num>
                        <m:den>
                          <m:rad>
                            <m:radPr>
                              <m:degHide m:val="on"/>
                              <m:ctrlPr>
                                <a:rPr lang="en-US" b="0" i="1" smtClean="0">
                                  <a:latin typeface="Cambria Math" panose="02040503050406030204" pitchFamily="18" charset="0"/>
                                </a:rPr>
                              </m:ctrlPr>
                            </m:radPr>
                            <m:deg/>
                            <m:e>
                              <m:f>
                                <m:fPr>
                                  <m:ctrlPr>
                                    <a:rPr lang="en-US" b="0" i="1" smtClean="0">
                                      <a:latin typeface="Cambria Math" panose="02040503050406030204" pitchFamily="18" charset="0"/>
                                    </a:rPr>
                                  </m:ctrlPr>
                                </m:fPr>
                                <m:num>
                                  <m:r>
                                    <a:rPr lang="en-US" b="0" i="1" smtClean="0">
                                      <a:solidFill>
                                        <a:srgbClr val="C00000"/>
                                      </a:solidFill>
                                      <a:latin typeface="Cambria Math" panose="02040503050406030204" pitchFamily="18" charset="0"/>
                                    </a:rPr>
                                    <m:t>𝑀𝑆𝐸</m:t>
                                  </m:r>
                                </m:num>
                                <m:den>
                                  <m:r>
                                    <a:rPr lang="en-US" b="0" i="1" smtClean="0">
                                      <a:latin typeface="Cambria Math" panose="02040503050406030204" pitchFamily="18" charset="0"/>
                                    </a:rPr>
                                    <m:t>30</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solidFill>
                                        <a:srgbClr val="C00000"/>
                                      </a:solidFill>
                                      <a:latin typeface="Cambria Math" panose="02040503050406030204" pitchFamily="18" charset="0"/>
                                    </a:rPr>
                                    <m:t>𝑀𝑆𝐸</m:t>
                                  </m:r>
                                </m:num>
                                <m:den>
                                  <m:r>
                                    <a:rPr lang="en-US" b="0" i="1" smtClean="0">
                                      <a:latin typeface="Cambria Math" panose="02040503050406030204" pitchFamily="18" charset="0"/>
                                    </a:rPr>
                                    <m:t>15</m:t>
                                  </m:r>
                                </m:den>
                              </m:f>
                            </m:e>
                          </m:rad>
                        </m:den>
                      </m:f>
                      <m:r>
                        <a:rPr lang="en-US" b="0" i="1" smtClean="0">
                          <a:latin typeface="Cambria Math" panose="02040503050406030204" pitchFamily="18" charset="0"/>
                        </a:rPr>
                        <m:t>=2.24</m:t>
                      </m:r>
                    </m:oMath>
                  </m:oMathPara>
                </a14:m>
                <a:endParaRPr lang="en-US" dirty="0"/>
              </a:p>
            </p:txBody>
          </p:sp>
        </mc:Choice>
        <mc:Fallback>
          <p:sp>
            <p:nvSpPr>
              <p:cNvPr id="3" name="TextBox 2"/>
              <p:cNvSpPr txBox="1">
                <a:spLocks noRot="1" noChangeAspect="1" noMove="1" noResize="1" noEditPoints="1" noAdjustHandles="1" noChangeArrowheads="1" noChangeShapeType="1" noTextEdit="1"/>
              </p:cNvSpPr>
              <p:nvPr/>
            </p:nvSpPr>
            <p:spPr>
              <a:xfrm>
                <a:off x="2953410" y="4261061"/>
                <a:ext cx="3041987" cy="88210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TextBox 9"/>
              <p:cNvSpPr txBox="1"/>
              <p:nvPr/>
            </p:nvSpPr>
            <p:spPr>
              <a:xfrm>
                <a:off x="1686211" y="5441620"/>
                <a:ext cx="2633606"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b="0" i="1" smtClean="0">
                          <a:solidFill>
                            <a:srgbClr val="C00000"/>
                          </a:solidFill>
                          <a:latin typeface="Cambria Math" panose="02040503050406030204" pitchFamily="18" charset="0"/>
                        </a:rPr>
                        <m:t>0.01&lt;</m:t>
                      </m:r>
                      <m:r>
                        <a:rPr lang="en-US" b="0" i="1" smtClean="0">
                          <a:solidFill>
                            <a:srgbClr val="C00000"/>
                          </a:solidFill>
                          <a:latin typeface="Cambria Math" panose="02040503050406030204" pitchFamily="18" charset="0"/>
                        </a:rPr>
                        <m:t>𝑝</m:t>
                      </m:r>
                      <m:r>
                        <a:rPr lang="en-US" b="0" i="1" smtClean="0">
                          <a:solidFill>
                            <a:srgbClr val="C00000"/>
                          </a:solidFill>
                          <a:latin typeface="Cambria Math" panose="02040503050406030204" pitchFamily="18" charset="0"/>
                        </a:rPr>
                        <m:t>−</m:t>
                      </m:r>
                      <m:r>
                        <a:rPr lang="en-US" b="0" i="1" smtClean="0">
                          <a:solidFill>
                            <a:srgbClr val="C00000"/>
                          </a:solidFill>
                          <a:latin typeface="Cambria Math" panose="02040503050406030204" pitchFamily="18" charset="0"/>
                        </a:rPr>
                        <m:t>𝑣𝑎𝑙𝑢𝑒</m:t>
                      </m:r>
                      <m:r>
                        <a:rPr lang="en-US" b="0" i="1" smtClean="0">
                          <a:solidFill>
                            <a:srgbClr val="C00000"/>
                          </a:solidFill>
                          <a:latin typeface="Cambria Math" panose="02040503050406030204" pitchFamily="18" charset="0"/>
                        </a:rPr>
                        <m:t>&lt;0.025</m:t>
                      </m:r>
                    </m:oMath>
                  </m:oMathPara>
                </a14:m>
                <a:endParaRPr lang="en-US" dirty="0">
                  <a:solidFill>
                    <a:srgbClr val="C00000"/>
                  </a:solidFill>
                </a:endParaRPr>
              </a:p>
            </p:txBody>
          </p:sp>
        </mc:Choice>
        <mc:Fallback>
          <p:sp>
            <p:nvSpPr>
              <p:cNvPr id="10" name="TextBox 9"/>
              <p:cNvSpPr txBox="1">
                <a:spLocks noRot="1" noChangeAspect="1" noMove="1" noResize="1" noEditPoints="1" noAdjustHandles="1" noChangeArrowheads="1" noChangeShapeType="1" noTextEdit="1"/>
              </p:cNvSpPr>
              <p:nvPr/>
            </p:nvSpPr>
            <p:spPr>
              <a:xfrm>
                <a:off x="1686211" y="5441620"/>
                <a:ext cx="2633606" cy="276999"/>
              </a:xfrm>
              <a:prstGeom prst="rect">
                <a:avLst/>
              </a:prstGeom>
              <a:blipFill>
                <a:blip r:embed="rId4"/>
                <a:stretch>
                  <a:fillRect l="-1852" r="-1852" b="-26667"/>
                </a:stretch>
              </a:blipFill>
            </p:spPr>
            <p:txBody>
              <a:bodyPr/>
              <a:lstStyle/>
              <a:p>
                <a:r>
                  <a:rPr lang="en-US">
                    <a:noFill/>
                  </a:rPr>
                  <a:t> </a:t>
                </a:r>
              </a:p>
            </p:txBody>
          </p:sp>
        </mc:Fallback>
      </mc:AlternateContent>
      <p:pic>
        <p:nvPicPr>
          <p:cNvPr id="12" name="Picture 11"/>
          <p:cNvPicPr>
            <a:picLocks noChangeAspect="1"/>
          </p:cNvPicPr>
          <p:nvPr/>
        </p:nvPicPr>
        <p:blipFill>
          <a:blip r:embed="rId5"/>
          <a:stretch>
            <a:fillRect/>
          </a:stretch>
        </p:blipFill>
        <p:spPr>
          <a:xfrm>
            <a:off x="7225885" y="4051404"/>
            <a:ext cx="4495800" cy="1200150"/>
          </a:xfrm>
          <a:prstGeom prst="rect">
            <a:avLst/>
          </a:prstGeom>
        </p:spPr>
      </p:pic>
      <p:sp>
        <p:nvSpPr>
          <p:cNvPr id="13" name="TextBox 12"/>
          <p:cNvSpPr txBox="1"/>
          <p:nvPr/>
        </p:nvSpPr>
        <p:spPr>
          <a:xfrm>
            <a:off x="2820203" y="6162858"/>
            <a:ext cx="5370896" cy="400110"/>
          </a:xfrm>
          <a:prstGeom prst="rect">
            <a:avLst/>
          </a:prstGeom>
          <a:noFill/>
        </p:spPr>
        <p:txBody>
          <a:bodyPr wrap="square" rtlCol="0">
            <a:spAutoFit/>
          </a:bodyPr>
          <a:lstStyle/>
          <a:p>
            <a:r>
              <a:rPr lang="en-US" sz="2000" i="1" dirty="0" smtClean="0"/>
              <a:t>Because p-value &lt; </a:t>
            </a:r>
            <a:r>
              <a:rPr lang="en-US" sz="2000" i="1" dirty="0" smtClean="0">
                <a:solidFill>
                  <a:srgbClr val="C00000"/>
                </a:solidFill>
              </a:rPr>
              <a:t>0.1</a:t>
            </a:r>
            <a:r>
              <a:rPr lang="en-US" sz="2000" i="1" dirty="0" smtClean="0"/>
              <a:t>, reject Ho.</a:t>
            </a:r>
            <a:endParaRPr lang="en-US" sz="2000" i="1" dirty="0"/>
          </a:p>
        </p:txBody>
      </p:sp>
      <p:sp>
        <p:nvSpPr>
          <p:cNvPr id="4" name="TextBox 3"/>
          <p:cNvSpPr txBox="1"/>
          <p:nvPr/>
        </p:nvSpPr>
        <p:spPr>
          <a:xfrm>
            <a:off x="4417984" y="5217996"/>
            <a:ext cx="3773115" cy="523220"/>
          </a:xfrm>
          <a:prstGeom prst="rect">
            <a:avLst/>
          </a:prstGeom>
          <a:noFill/>
        </p:spPr>
        <p:txBody>
          <a:bodyPr wrap="square" rtlCol="0">
            <a:spAutoFit/>
          </a:bodyPr>
          <a:lstStyle/>
          <a:p>
            <a:r>
              <a:rPr lang="en-US" sz="1400" i="1" dirty="0" smtClean="0">
                <a:solidFill>
                  <a:srgbClr val="C00000"/>
                </a:solidFill>
              </a:rPr>
              <a:t>Came from the one-tailed in the t-table. Multiple comparison tests are two-tailed tests.</a:t>
            </a:r>
            <a:endParaRPr lang="en-US" sz="1400" i="1" dirty="0">
              <a:solidFill>
                <a:srgbClr val="C00000"/>
              </a:solidFill>
            </a:endParaRPr>
          </a:p>
        </p:txBody>
      </p:sp>
      <mc:AlternateContent xmlns:mc="http://schemas.openxmlformats.org/markup-compatibility/2006">
        <mc:Choice xmlns:a14="http://schemas.microsoft.com/office/drawing/2010/main" Requires="a14">
          <p:sp>
            <p:nvSpPr>
              <p:cNvPr id="15" name="Rectangle 14"/>
              <p:cNvSpPr/>
              <p:nvPr/>
            </p:nvSpPr>
            <p:spPr>
              <a:xfrm>
                <a:off x="4887317" y="5654344"/>
                <a:ext cx="1976760" cy="676467"/>
              </a:xfrm>
              <a:prstGeom prst="rect">
                <a:avLst/>
              </a:prstGeom>
            </p:spPr>
            <p:txBody>
              <a:bodyPr wrap="none">
                <a:spAutoFit/>
              </a:bodyPr>
              <a:lstStyle/>
              <a:p>
                <a:r>
                  <a:rPr lang="en-US" sz="1200" b="1" dirty="0" smtClean="0">
                    <a:solidFill>
                      <a:srgbClr val="C00000"/>
                    </a:solidFill>
                  </a:rPr>
                  <a:t>Ho</a:t>
                </a:r>
                <a:r>
                  <a:rPr lang="en-US" sz="1200" dirty="0">
                    <a:solidFill>
                      <a:srgbClr val="C00000"/>
                    </a:solidFill>
                  </a:rPr>
                  <a:t>: </a:t>
                </a:r>
                <a14:m>
                  <m:oMath xmlns:m="http://schemas.openxmlformats.org/officeDocument/2006/math">
                    <m:sSub>
                      <m:sSubPr>
                        <m:ctrlPr>
                          <a:rPr lang="en-US" sz="1200" i="1">
                            <a:solidFill>
                              <a:srgbClr val="C00000"/>
                            </a:solidFill>
                            <a:latin typeface="Cambria Math" panose="02040503050406030204" pitchFamily="18" charset="0"/>
                          </a:rPr>
                        </m:ctrlPr>
                      </m:sSubPr>
                      <m:e>
                        <m:r>
                          <a:rPr lang="en-US" sz="1200" i="1">
                            <a:solidFill>
                              <a:srgbClr val="C00000"/>
                            </a:solidFill>
                            <a:latin typeface="Cambria Math" panose="02040503050406030204" pitchFamily="18" charset="0"/>
                            <a:ea typeface="Cambria Math" panose="02040503050406030204" pitchFamily="18" charset="0"/>
                          </a:rPr>
                          <m:t>𝜇</m:t>
                        </m:r>
                      </m:e>
                      <m:sub>
                        <m:r>
                          <a:rPr lang="en-US" sz="1200" i="1">
                            <a:solidFill>
                              <a:srgbClr val="C00000"/>
                            </a:solidFill>
                            <a:latin typeface="Cambria Math" panose="02040503050406030204" pitchFamily="18" charset="0"/>
                          </a:rPr>
                          <m:t>𝑠𝑎𝑔𝑔𝑖𝑡𝑡𝑎𝑟𝑖𝑢𝑠</m:t>
                        </m:r>
                      </m:sub>
                    </m:sSub>
                    <m:r>
                      <a:rPr lang="en-US" sz="1200" b="0" i="1" smtClean="0">
                        <a:solidFill>
                          <a:srgbClr val="C00000"/>
                        </a:solidFill>
                        <a:latin typeface="Cambria Math" panose="02040503050406030204" pitchFamily="18" charset="0"/>
                      </a:rPr>
                      <m:t>−</m:t>
                    </m:r>
                    <m:sSub>
                      <m:sSubPr>
                        <m:ctrlPr>
                          <a:rPr lang="en-US" sz="1200" i="1">
                            <a:solidFill>
                              <a:srgbClr val="C00000"/>
                            </a:solidFill>
                            <a:latin typeface="Cambria Math" panose="02040503050406030204" pitchFamily="18" charset="0"/>
                          </a:rPr>
                        </m:ctrlPr>
                      </m:sSubPr>
                      <m:e>
                        <m:r>
                          <a:rPr lang="en-US" sz="1200" i="1">
                            <a:solidFill>
                              <a:srgbClr val="C00000"/>
                            </a:solidFill>
                            <a:latin typeface="Cambria Math" panose="02040503050406030204" pitchFamily="18" charset="0"/>
                            <a:ea typeface="Cambria Math" panose="02040503050406030204" pitchFamily="18" charset="0"/>
                          </a:rPr>
                          <m:t>𝜇</m:t>
                        </m:r>
                      </m:e>
                      <m:sub>
                        <m:r>
                          <a:rPr lang="en-US" sz="1200" b="0" i="1" smtClean="0">
                            <a:solidFill>
                              <a:srgbClr val="C00000"/>
                            </a:solidFill>
                            <a:latin typeface="Cambria Math" panose="02040503050406030204" pitchFamily="18" charset="0"/>
                            <a:ea typeface="Cambria Math" panose="02040503050406030204" pitchFamily="18" charset="0"/>
                          </a:rPr>
                          <m:t>𝑙𝑒𝑜</m:t>
                        </m:r>
                      </m:sub>
                    </m:sSub>
                    <m:r>
                      <a:rPr lang="en-US" sz="1200" b="0" i="1" smtClean="0">
                        <a:solidFill>
                          <a:srgbClr val="C00000"/>
                        </a:solidFill>
                        <a:latin typeface="Cambria Math" panose="02040503050406030204" pitchFamily="18" charset="0"/>
                        <a:ea typeface="Cambria Math" panose="02040503050406030204" pitchFamily="18" charset="0"/>
                      </a:rPr>
                      <m:t>=0</m:t>
                    </m:r>
                  </m:oMath>
                </a14:m>
                <a:endParaRPr lang="en-US" sz="1200" dirty="0" smtClean="0">
                  <a:solidFill>
                    <a:srgbClr val="C00000"/>
                  </a:solidFill>
                </a:endParaRPr>
              </a:p>
              <a:p>
                <a:r>
                  <a:rPr lang="en-US" sz="1200" b="1" dirty="0" smtClean="0">
                    <a:solidFill>
                      <a:srgbClr val="C00000"/>
                    </a:solidFill>
                  </a:rPr>
                  <a:t>Ha</a:t>
                </a:r>
                <a:r>
                  <a:rPr lang="en-US" sz="1200" dirty="0" smtClean="0">
                    <a:solidFill>
                      <a:srgbClr val="C00000"/>
                    </a:solidFill>
                  </a:rPr>
                  <a:t>: </a:t>
                </a:r>
                <a14:m>
                  <m:oMath xmlns:m="http://schemas.openxmlformats.org/officeDocument/2006/math">
                    <m:sSub>
                      <m:sSubPr>
                        <m:ctrlPr>
                          <a:rPr lang="en-US" sz="1200" i="1">
                            <a:solidFill>
                              <a:srgbClr val="C00000"/>
                            </a:solidFill>
                            <a:latin typeface="Cambria Math" panose="02040503050406030204" pitchFamily="18" charset="0"/>
                          </a:rPr>
                        </m:ctrlPr>
                      </m:sSubPr>
                      <m:e>
                        <m:r>
                          <a:rPr lang="en-US" sz="1200" i="1">
                            <a:solidFill>
                              <a:srgbClr val="C00000"/>
                            </a:solidFill>
                            <a:latin typeface="Cambria Math" panose="02040503050406030204" pitchFamily="18" charset="0"/>
                            <a:ea typeface="Cambria Math" panose="02040503050406030204" pitchFamily="18" charset="0"/>
                          </a:rPr>
                          <m:t>𝜇</m:t>
                        </m:r>
                      </m:e>
                      <m:sub>
                        <m:r>
                          <a:rPr lang="en-US" sz="1200" i="1">
                            <a:solidFill>
                              <a:srgbClr val="C00000"/>
                            </a:solidFill>
                            <a:latin typeface="Cambria Math" panose="02040503050406030204" pitchFamily="18" charset="0"/>
                          </a:rPr>
                          <m:t>𝑠𝑎𝑔𝑔𝑖𝑡𝑡𝑎𝑟𝑖𝑢𝑠</m:t>
                        </m:r>
                      </m:sub>
                    </m:sSub>
                    <m:r>
                      <a:rPr lang="en-US" sz="1200" b="0" i="1" smtClean="0">
                        <a:solidFill>
                          <a:srgbClr val="C00000"/>
                        </a:solidFill>
                        <a:latin typeface="Cambria Math" panose="02040503050406030204" pitchFamily="18" charset="0"/>
                      </a:rPr>
                      <m:t>−</m:t>
                    </m:r>
                    <m:sSub>
                      <m:sSubPr>
                        <m:ctrlPr>
                          <a:rPr lang="en-US" sz="1200" i="1">
                            <a:solidFill>
                              <a:srgbClr val="C00000"/>
                            </a:solidFill>
                            <a:latin typeface="Cambria Math" panose="02040503050406030204" pitchFamily="18" charset="0"/>
                          </a:rPr>
                        </m:ctrlPr>
                      </m:sSubPr>
                      <m:e>
                        <m:r>
                          <a:rPr lang="en-US" sz="1200" i="1">
                            <a:solidFill>
                              <a:srgbClr val="C00000"/>
                            </a:solidFill>
                            <a:latin typeface="Cambria Math" panose="02040503050406030204" pitchFamily="18" charset="0"/>
                            <a:ea typeface="Cambria Math" panose="02040503050406030204" pitchFamily="18" charset="0"/>
                          </a:rPr>
                          <m:t>𝜇</m:t>
                        </m:r>
                      </m:e>
                      <m:sub>
                        <m:r>
                          <a:rPr lang="en-US" sz="1200" b="0" i="1" smtClean="0">
                            <a:solidFill>
                              <a:srgbClr val="C00000"/>
                            </a:solidFill>
                            <a:latin typeface="Cambria Math" panose="02040503050406030204" pitchFamily="18" charset="0"/>
                            <a:ea typeface="Cambria Math" panose="02040503050406030204" pitchFamily="18" charset="0"/>
                          </a:rPr>
                          <m:t>𝑙𝑒𝑜</m:t>
                        </m:r>
                      </m:sub>
                    </m:sSub>
                    <m:r>
                      <a:rPr lang="en-US" sz="1200" i="1">
                        <a:solidFill>
                          <a:srgbClr val="C00000"/>
                        </a:solidFill>
                        <a:latin typeface="Cambria Math" panose="02040503050406030204" pitchFamily="18" charset="0"/>
                        <a:ea typeface="Cambria Math" panose="02040503050406030204" pitchFamily="18" charset="0"/>
                      </a:rPr>
                      <m:t>≠</m:t>
                    </m:r>
                    <m:r>
                      <a:rPr lang="en-US" sz="1200" b="0" i="1" smtClean="0">
                        <a:solidFill>
                          <a:srgbClr val="C00000"/>
                        </a:solidFill>
                        <a:latin typeface="Cambria Math" panose="02040503050406030204" pitchFamily="18" charset="0"/>
                        <a:ea typeface="Cambria Math" panose="02040503050406030204" pitchFamily="18" charset="0"/>
                      </a:rPr>
                      <m:t>0</m:t>
                    </m:r>
                  </m:oMath>
                </a14:m>
                <a:endParaRPr lang="en-US" sz="1200" dirty="0">
                  <a:solidFill>
                    <a:srgbClr val="C00000"/>
                  </a:solidFill>
                </a:endParaRPr>
              </a:p>
              <a:p>
                <a:endParaRPr lang="en-US" sz="1200" dirty="0">
                  <a:solidFill>
                    <a:srgbClr val="C00000"/>
                  </a:solidFill>
                </a:endParaRPr>
              </a:p>
            </p:txBody>
          </p:sp>
        </mc:Choice>
        <mc:Fallback>
          <p:sp>
            <p:nvSpPr>
              <p:cNvPr id="15" name="Rectangle 14"/>
              <p:cNvSpPr>
                <a:spLocks noRot="1" noChangeAspect="1" noMove="1" noResize="1" noEditPoints="1" noAdjustHandles="1" noChangeArrowheads="1" noChangeShapeType="1" noTextEdit="1"/>
              </p:cNvSpPr>
              <p:nvPr/>
            </p:nvSpPr>
            <p:spPr>
              <a:xfrm>
                <a:off x="4887317" y="5654344"/>
                <a:ext cx="1976760" cy="676467"/>
              </a:xfrm>
              <a:prstGeom prst="rect">
                <a:avLst/>
              </a:prstGeom>
              <a:blipFill>
                <a:blip r:embed="rId6"/>
                <a:stretch>
                  <a:fillRect l="-309"/>
                </a:stretch>
              </a:blipFill>
            </p:spPr>
            <p:txBody>
              <a:bodyPr/>
              <a:lstStyle/>
              <a:p>
                <a:r>
                  <a:rPr lang="en-US">
                    <a:noFill/>
                  </a:rPr>
                  <a:t> </a:t>
                </a:r>
              </a:p>
            </p:txBody>
          </p:sp>
        </mc:Fallback>
      </mc:AlternateContent>
    </p:spTree>
    <p:extLst>
      <p:ext uri="{BB962C8B-B14F-4D97-AF65-F5344CB8AC3E}">
        <p14:creationId xmlns:p14="http://schemas.microsoft.com/office/powerpoint/2010/main" val="801663490"/>
      </p:ext>
    </p:extLst>
  </p:cSld>
  <p:clrMapOvr>
    <a:masterClrMapping/>
  </p:clrMapOvr>
  <p:transition>
    <p:cut/>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400404" y="114811"/>
            <a:ext cx="3070371" cy="354523"/>
          </a:xfrm>
          <a:prstGeom prst="rect">
            <a:avLst/>
          </a:prstGeom>
        </p:spPr>
        <p:txBody>
          <a:bodyPr vert="horz" wrap="square" lIns="0" tIns="33975" rIns="0" bIns="0" rtlCol="0">
            <a:spAutoFit/>
          </a:bodyPr>
          <a:lstStyle/>
          <a:p>
            <a:pPr marL="25168">
              <a:spcBef>
                <a:spcPts val="268"/>
              </a:spcBef>
            </a:pPr>
            <a:r>
              <a:rPr sz="2081" spc="-10" dirty="0">
                <a:solidFill>
                  <a:srgbClr val="FFFFFF"/>
                </a:solidFill>
                <a:latin typeface="Noto Sans CJK JP Regular"/>
                <a:cs typeface="Noto Sans CJK JP Regular"/>
              </a:rPr>
              <a:t>Achieving </a:t>
            </a:r>
            <a:r>
              <a:rPr sz="2081" spc="-20" dirty="0">
                <a:solidFill>
                  <a:srgbClr val="FFFFFF"/>
                </a:solidFill>
                <a:latin typeface="Noto Sans CJK JP Regular"/>
                <a:cs typeface="Noto Sans CJK JP Regular"/>
              </a:rPr>
              <a:t>desired</a:t>
            </a:r>
            <a:r>
              <a:rPr sz="2081" spc="198" dirty="0">
                <a:solidFill>
                  <a:srgbClr val="FFFFFF"/>
                </a:solidFill>
                <a:latin typeface="Noto Sans CJK JP Regular"/>
                <a:cs typeface="Noto Sans CJK JP Regular"/>
              </a:rPr>
              <a:t> </a:t>
            </a:r>
            <a:r>
              <a:rPr sz="2081" spc="-40" dirty="0">
                <a:solidFill>
                  <a:srgbClr val="FFFFFF"/>
                </a:solidFill>
                <a:latin typeface="Noto Sans CJK JP Regular"/>
                <a:cs typeface="Noto Sans CJK JP Regular"/>
              </a:rPr>
              <a:t>power</a:t>
            </a:r>
            <a:endParaRPr sz="2081">
              <a:latin typeface="Noto Sans CJK JP Regular"/>
              <a:cs typeface="Noto Sans CJK JP Regular"/>
            </a:endParaRPr>
          </a:p>
        </p:txBody>
      </p:sp>
      <p:sp>
        <p:nvSpPr>
          <p:cNvPr id="6" name="object 2"/>
          <p:cNvSpPr txBox="1"/>
          <p:nvPr/>
        </p:nvSpPr>
        <p:spPr>
          <a:xfrm>
            <a:off x="336884" y="318110"/>
            <a:ext cx="11656194" cy="355845"/>
          </a:xfrm>
          <a:prstGeom prst="rect">
            <a:avLst/>
          </a:prstGeom>
          <a:solidFill>
            <a:srgbClr val="9AB8CE"/>
          </a:solidFill>
        </p:spPr>
        <p:txBody>
          <a:bodyPr vert="horz" wrap="square" lIns="0" tIns="50334" rIns="0" bIns="0" rtlCol="0">
            <a:spAutoFit/>
          </a:bodyPr>
          <a:lstStyle/>
          <a:p>
            <a:pPr marL="118288">
              <a:spcBef>
                <a:spcPts val="396"/>
              </a:spcBef>
            </a:pPr>
            <a:r>
              <a:rPr sz="1982" dirty="0">
                <a:solidFill>
                  <a:srgbClr val="1A2E3D"/>
                </a:solidFill>
                <a:latin typeface="Arial"/>
                <a:cs typeface="Arial"/>
              </a:rPr>
              <a:t>Clicker</a:t>
            </a:r>
            <a:r>
              <a:rPr sz="1982" spc="-10" dirty="0">
                <a:solidFill>
                  <a:srgbClr val="1A2E3D"/>
                </a:solidFill>
                <a:latin typeface="Arial"/>
                <a:cs typeface="Arial"/>
              </a:rPr>
              <a:t> </a:t>
            </a:r>
            <a:r>
              <a:rPr sz="1982" spc="10" dirty="0">
                <a:solidFill>
                  <a:srgbClr val="1A2E3D"/>
                </a:solidFill>
                <a:latin typeface="Arial"/>
                <a:cs typeface="Arial"/>
              </a:rPr>
              <a:t>question</a:t>
            </a:r>
            <a:endParaRPr sz="1982">
              <a:latin typeface="Arial"/>
              <a:cs typeface="Arial"/>
            </a:endParaRPr>
          </a:p>
        </p:txBody>
      </p:sp>
      <p:sp>
        <p:nvSpPr>
          <p:cNvPr id="7" name="object 3"/>
          <p:cNvSpPr txBox="1">
            <a:spLocks noGrp="1"/>
          </p:cNvSpPr>
          <p:nvPr>
            <p:ph type="title"/>
          </p:nvPr>
        </p:nvSpPr>
        <p:spPr>
          <a:xfrm>
            <a:off x="336884" y="782869"/>
            <a:ext cx="11656194" cy="3078469"/>
          </a:xfrm>
          <a:prstGeom prst="rect">
            <a:avLst/>
          </a:prstGeom>
          <a:solidFill>
            <a:srgbClr val="D6E2EB"/>
          </a:solidFill>
        </p:spPr>
        <p:txBody>
          <a:bodyPr vert="horz" wrap="square" lIns="0" tIns="61657" rIns="0" bIns="0" rtlCol="0" anchor="ctr">
            <a:spAutoFit/>
          </a:bodyPr>
          <a:lstStyle/>
          <a:p>
            <a:pPr marL="118288" marR="184982">
              <a:lnSpc>
                <a:spcPct val="100000"/>
              </a:lnSpc>
              <a:spcBef>
                <a:spcPts val="484"/>
              </a:spcBef>
            </a:pPr>
            <a:r>
              <a:rPr lang="en-US" sz="2800" dirty="0"/>
              <a:t>Fortune magazine collected the zodiac signs of 256 </a:t>
            </a:r>
            <a:r>
              <a:rPr lang="en-US" sz="2800" dirty="0" smtClean="0"/>
              <a:t>CEOs </a:t>
            </a:r>
            <a:r>
              <a:rPr lang="en-US" sz="2800" dirty="0"/>
              <a:t>of the largest 400 </a:t>
            </a:r>
            <a:r>
              <a:rPr lang="en-US" sz="2800" dirty="0" smtClean="0"/>
              <a:t>companies</a:t>
            </a:r>
            <a:r>
              <a:rPr lang="en-US" sz="2800" dirty="0"/>
              <a:t> </a:t>
            </a:r>
            <a:r>
              <a:rPr lang="en-US" sz="2800" dirty="0" smtClean="0"/>
              <a:t>as well as their annual salary. We conducted an ANOVA and found there </a:t>
            </a:r>
            <a:r>
              <a:rPr lang="en-US" sz="2800" i="1" dirty="0" smtClean="0"/>
              <a:t>was</a:t>
            </a:r>
            <a:r>
              <a:rPr lang="en-US" sz="2800" dirty="0" smtClean="0"/>
              <a:t> sufficient evidence to suggest at least one of the pairs of zodiac signs had mean annual salaries that are different from one another (at </a:t>
            </a:r>
            <a:r>
              <a:rPr lang="el-GR" sz="2800" dirty="0" smtClean="0"/>
              <a:t>α</a:t>
            </a:r>
            <a:r>
              <a:rPr lang="en-US" sz="2800" dirty="0" smtClean="0"/>
              <a:t>=0.1). The test statistic and p-value for the post-hoc multiple comparison test that compares the salaries of Sagittarius and Leo CEOS is below. </a:t>
            </a:r>
            <a:r>
              <a:rPr lang="en-US" sz="2800" b="1" dirty="0" smtClean="0"/>
              <a:t>How many errors did we make in these calculations and conclusion</a:t>
            </a:r>
            <a:r>
              <a:rPr lang="en-US" sz="2800" dirty="0" smtClean="0"/>
              <a:t>?</a:t>
            </a:r>
            <a:endParaRPr sz="1400" dirty="0">
              <a:latin typeface="Times New Roman"/>
              <a:cs typeface="Times New Roman"/>
            </a:endParaRPr>
          </a:p>
        </p:txBody>
      </p:sp>
      <p:sp>
        <p:nvSpPr>
          <p:cNvPr id="8" name="TextBox 7"/>
          <p:cNvSpPr txBox="1"/>
          <p:nvPr/>
        </p:nvSpPr>
        <p:spPr>
          <a:xfrm>
            <a:off x="433137" y="4379494"/>
            <a:ext cx="2165684" cy="2246769"/>
          </a:xfrm>
          <a:prstGeom prst="rect">
            <a:avLst/>
          </a:prstGeom>
          <a:noFill/>
        </p:spPr>
        <p:txBody>
          <a:bodyPr wrap="square" rtlCol="0">
            <a:spAutoFit/>
          </a:bodyPr>
          <a:lstStyle/>
          <a:p>
            <a:pPr marL="342900" indent="-342900">
              <a:buFont typeface="+mj-lt"/>
              <a:buAutoNum type="alphaLcParenR"/>
            </a:pPr>
            <a:r>
              <a:rPr lang="en-US" sz="2800" dirty="0" smtClean="0"/>
              <a:t>0</a:t>
            </a:r>
          </a:p>
          <a:p>
            <a:pPr marL="342900" indent="-342900">
              <a:buFont typeface="+mj-lt"/>
              <a:buAutoNum type="alphaLcParenR"/>
            </a:pPr>
            <a:r>
              <a:rPr lang="en-US" sz="2800" dirty="0" smtClean="0"/>
              <a:t>1</a:t>
            </a:r>
          </a:p>
          <a:p>
            <a:pPr marL="342900" indent="-342900">
              <a:buFont typeface="+mj-lt"/>
              <a:buAutoNum type="alphaLcParenR"/>
            </a:pPr>
            <a:r>
              <a:rPr lang="en-US" sz="2800" dirty="0" smtClean="0"/>
              <a:t>2</a:t>
            </a:r>
          </a:p>
          <a:p>
            <a:pPr marL="342900" indent="-342900">
              <a:buFont typeface="+mj-lt"/>
              <a:buAutoNum type="alphaLcParenR"/>
            </a:pPr>
            <a:r>
              <a:rPr lang="en-US" sz="2800" dirty="0" smtClean="0"/>
              <a:t>3</a:t>
            </a:r>
          </a:p>
          <a:p>
            <a:pPr marL="342900" indent="-342900">
              <a:buFont typeface="+mj-lt"/>
              <a:buAutoNum type="alphaLcParenR"/>
            </a:pPr>
            <a:r>
              <a:rPr lang="en-US" sz="2800" b="1" i="1" dirty="0" smtClean="0">
                <a:solidFill>
                  <a:srgbClr val="C00000"/>
                </a:solidFill>
              </a:rPr>
              <a:t>4 or more</a:t>
            </a:r>
          </a:p>
        </p:txBody>
      </p:sp>
      <mc:AlternateContent xmlns:mc="http://schemas.openxmlformats.org/markup-compatibility/2006">
        <mc:Choice xmlns:a14="http://schemas.microsoft.com/office/drawing/2010/main" Requires="a14">
          <p:sp>
            <p:nvSpPr>
              <p:cNvPr id="3" name="TextBox 2"/>
              <p:cNvSpPr txBox="1"/>
              <p:nvPr/>
            </p:nvSpPr>
            <p:spPr>
              <a:xfrm>
                <a:off x="2953410" y="4261061"/>
                <a:ext cx="3192990" cy="882101"/>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solidFill>
                                <a:srgbClr val="C00000"/>
                              </a:solidFill>
                              <a:latin typeface="Cambria Math" panose="02040503050406030204" pitchFamily="18" charset="0"/>
                            </a:rPr>
                            <m:t>𝑛</m:t>
                          </m:r>
                          <m:r>
                            <a:rPr lang="en-US" b="0" i="1" smtClean="0">
                              <a:solidFill>
                                <a:srgbClr val="C00000"/>
                              </a:solidFill>
                              <a:latin typeface="Cambria Math" panose="02040503050406030204" pitchFamily="18" charset="0"/>
                            </a:rPr>
                            <m:t>−</m:t>
                          </m:r>
                          <m:r>
                            <a:rPr lang="en-US" b="0" i="1" smtClean="0">
                              <a:solidFill>
                                <a:srgbClr val="C00000"/>
                              </a:solidFill>
                              <a:latin typeface="Cambria Math" panose="02040503050406030204" pitchFamily="18" charset="0"/>
                            </a:rPr>
                            <m:t>𝑘</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d>
                            <m:dPr>
                              <m:ctrlPr>
                                <a:rPr lang="en-US" b="0" i="1" smtClean="0">
                                  <a:latin typeface="Cambria Math" panose="02040503050406030204" pitchFamily="18" charset="0"/>
                                </a:rPr>
                              </m:ctrlPr>
                            </m:dPr>
                            <m:e>
                              <m:r>
                                <a:rPr lang="en-US" b="0" i="1" smtClean="0">
                                  <a:latin typeface="Cambria Math" panose="02040503050406030204" pitchFamily="18" charset="0"/>
                                </a:rPr>
                                <m:t>300−</m:t>
                              </m:r>
                              <m:r>
                                <a:rPr lang="en-US" b="0" i="1" smtClean="0">
                                  <a:latin typeface="Cambria Math" panose="02040503050406030204" pitchFamily="18" charset="0"/>
                                </a:rPr>
                                <m:t>350</m:t>
                              </m:r>
                            </m:e>
                          </m:d>
                          <m:r>
                            <a:rPr lang="en-US" b="0" i="1" smtClean="0">
                              <a:latin typeface="Cambria Math" panose="02040503050406030204" pitchFamily="18" charset="0"/>
                            </a:rPr>
                            <m:t>−0</m:t>
                          </m:r>
                        </m:num>
                        <m:den>
                          <m:rad>
                            <m:radPr>
                              <m:degHide m:val="on"/>
                              <m:ctrlPr>
                                <a:rPr lang="en-US" b="0" i="1" smtClean="0">
                                  <a:latin typeface="Cambria Math" panose="02040503050406030204" pitchFamily="18" charset="0"/>
                                </a:rPr>
                              </m:ctrlPr>
                            </m:radPr>
                            <m:deg/>
                            <m:e>
                              <m:f>
                                <m:fPr>
                                  <m:ctrlPr>
                                    <a:rPr lang="en-US" b="0" i="1" smtClean="0">
                                      <a:latin typeface="Cambria Math" panose="02040503050406030204" pitchFamily="18" charset="0"/>
                                    </a:rPr>
                                  </m:ctrlPr>
                                </m:fPr>
                                <m:num>
                                  <m:r>
                                    <a:rPr lang="en-US" b="0" i="1" smtClean="0">
                                      <a:solidFill>
                                        <a:srgbClr val="C00000"/>
                                      </a:solidFill>
                                      <a:latin typeface="Cambria Math" panose="02040503050406030204" pitchFamily="18" charset="0"/>
                                    </a:rPr>
                                    <m:t>𝑀𝑆𝐸</m:t>
                                  </m:r>
                                </m:num>
                                <m:den>
                                  <m:r>
                                    <a:rPr lang="en-US" b="0" i="1" smtClean="0">
                                      <a:latin typeface="Cambria Math" panose="02040503050406030204" pitchFamily="18" charset="0"/>
                                    </a:rPr>
                                    <m:t>30</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solidFill>
                                        <a:srgbClr val="C00000"/>
                                      </a:solidFill>
                                      <a:latin typeface="Cambria Math" panose="02040503050406030204" pitchFamily="18" charset="0"/>
                                    </a:rPr>
                                    <m:t>𝑀𝑆𝐸</m:t>
                                  </m:r>
                                </m:num>
                                <m:den>
                                  <m:r>
                                    <a:rPr lang="en-US" b="0" i="1" smtClean="0">
                                      <a:latin typeface="Cambria Math" panose="02040503050406030204" pitchFamily="18" charset="0"/>
                                    </a:rPr>
                                    <m:t>15</m:t>
                                  </m:r>
                                </m:den>
                              </m:f>
                            </m:e>
                          </m:rad>
                        </m:den>
                      </m:f>
                      <m:r>
                        <a:rPr lang="en-US" b="0" i="1" smtClean="0">
                          <a:latin typeface="Cambria Math" panose="02040503050406030204" pitchFamily="18" charset="0"/>
                        </a:rPr>
                        <m:t>=1.97</m:t>
                      </m:r>
                    </m:oMath>
                  </m:oMathPara>
                </a14:m>
                <a:endParaRPr lang="en-US" dirty="0"/>
              </a:p>
            </p:txBody>
          </p:sp>
        </mc:Choice>
        <mc:Fallback>
          <p:sp>
            <p:nvSpPr>
              <p:cNvPr id="3" name="TextBox 2"/>
              <p:cNvSpPr txBox="1">
                <a:spLocks noRot="1" noChangeAspect="1" noMove="1" noResize="1" noEditPoints="1" noAdjustHandles="1" noChangeArrowheads="1" noChangeShapeType="1" noTextEdit="1"/>
              </p:cNvSpPr>
              <p:nvPr/>
            </p:nvSpPr>
            <p:spPr>
              <a:xfrm>
                <a:off x="2953410" y="4261061"/>
                <a:ext cx="3192990" cy="882101"/>
              </a:xfrm>
              <a:prstGeom prst="rect">
                <a:avLst/>
              </a:prstGeom>
              <a:blipFill>
                <a:blip r:embed="rId2"/>
                <a:stretch>
                  <a:fillRect/>
                </a:stretch>
              </a:blipFill>
            </p:spPr>
            <p:txBody>
              <a:bodyPr/>
              <a:lstStyle/>
              <a:p>
                <a:r>
                  <a:rPr lang="en-US">
                    <a:noFill/>
                  </a:rPr>
                  <a:t> </a:t>
                </a:r>
              </a:p>
            </p:txBody>
          </p:sp>
        </mc:Fallback>
      </mc:AlternateContent>
      <p:pic>
        <p:nvPicPr>
          <p:cNvPr id="12" name="Picture 11"/>
          <p:cNvPicPr>
            <a:picLocks noChangeAspect="1"/>
          </p:cNvPicPr>
          <p:nvPr/>
        </p:nvPicPr>
        <p:blipFill>
          <a:blip r:embed="rId3"/>
          <a:stretch>
            <a:fillRect/>
          </a:stretch>
        </p:blipFill>
        <p:spPr>
          <a:xfrm>
            <a:off x="7225885" y="4051404"/>
            <a:ext cx="4495800" cy="1200150"/>
          </a:xfrm>
          <a:prstGeom prst="rect">
            <a:avLst/>
          </a:prstGeom>
        </p:spPr>
      </p:pic>
      <p:sp>
        <p:nvSpPr>
          <p:cNvPr id="13" name="TextBox 12"/>
          <p:cNvSpPr txBox="1"/>
          <p:nvPr/>
        </p:nvSpPr>
        <p:spPr>
          <a:xfrm>
            <a:off x="2820203" y="6162858"/>
            <a:ext cx="5370896" cy="400110"/>
          </a:xfrm>
          <a:prstGeom prst="rect">
            <a:avLst/>
          </a:prstGeom>
          <a:noFill/>
        </p:spPr>
        <p:txBody>
          <a:bodyPr wrap="square" rtlCol="0">
            <a:spAutoFit/>
          </a:bodyPr>
          <a:lstStyle/>
          <a:p>
            <a:r>
              <a:rPr lang="en-US" sz="2000" i="1" dirty="0" smtClean="0"/>
              <a:t>Because p-value ≥ </a:t>
            </a:r>
            <a:r>
              <a:rPr lang="en-US" sz="2000" i="1" dirty="0" smtClean="0">
                <a:solidFill>
                  <a:srgbClr val="C00000"/>
                </a:solidFill>
              </a:rPr>
              <a:t>0.1/[k(k-1)/2]</a:t>
            </a:r>
            <a:r>
              <a:rPr lang="en-US" sz="2000" i="1" dirty="0" smtClean="0"/>
              <a:t>, reject Ho.</a:t>
            </a:r>
            <a:endParaRPr lang="en-US" sz="2000" i="1" dirty="0"/>
          </a:p>
        </p:txBody>
      </p:sp>
      <p:sp>
        <p:nvSpPr>
          <p:cNvPr id="4" name="TextBox 3"/>
          <p:cNvSpPr txBox="1"/>
          <p:nvPr/>
        </p:nvSpPr>
        <p:spPr>
          <a:xfrm>
            <a:off x="9473785" y="6255191"/>
            <a:ext cx="2964581" cy="307777"/>
          </a:xfrm>
          <a:prstGeom prst="rect">
            <a:avLst/>
          </a:prstGeom>
          <a:noFill/>
        </p:spPr>
        <p:txBody>
          <a:bodyPr wrap="square" rtlCol="0">
            <a:spAutoFit/>
          </a:bodyPr>
          <a:lstStyle/>
          <a:p>
            <a:r>
              <a:rPr lang="en-US" sz="1400" i="1" dirty="0" smtClean="0">
                <a:solidFill>
                  <a:srgbClr val="C00000"/>
                </a:solidFill>
              </a:rPr>
              <a:t>Use 2-tails in the t-table.</a:t>
            </a:r>
            <a:endParaRPr lang="en-US" sz="1400" i="1" dirty="0">
              <a:solidFill>
                <a:srgbClr val="C00000"/>
              </a:solidFill>
            </a:endParaRPr>
          </a:p>
        </p:txBody>
      </p:sp>
      <mc:AlternateContent xmlns:mc="http://schemas.openxmlformats.org/markup-compatibility/2006">
        <mc:Choice xmlns:a14="http://schemas.microsoft.com/office/drawing/2010/main" Requires="a14">
          <p:sp>
            <p:nvSpPr>
              <p:cNvPr id="5" name="Rectangle 4"/>
              <p:cNvSpPr/>
              <p:nvPr/>
            </p:nvSpPr>
            <p:spPr>
              <a:xfrm>
                <a:off x="8041021" y="5394443"/>
                <a:ext cx="2865528" cy="968470"/>
              </a:xfrm>
              <a:prstGeom prst="rect">
                <a:avLst/>
              </a:prstGeom>
            </p:spPr>
            <p:txBody>
              <a:bodyPr wrap="none">
                <a:spAutoFit/>
              </a:bodyPr>
              <a:lstStyle/>
              <a:p>
                <a:r>
                  <a:rPr lang="en-US" b="1" dirty="0" smtClean="0">
                    <a:solidFill>
                      <a:srgbClr val="C00000"/>
                    </a:solidFill>
                  </a:rPr>
                  <a:t>Ho</a:t>
                </a:r>
                <a:r>
                  <a:rPr lang="en-US" dirty="0">
                    <a:solidFill>
                      <a:srgbClr val="C00000"/>
                    </a:solidFill>
                  </a:rPr>
                  <a:t>: </a:t>
                </a:r>
                <a14:m>
                  <m:oMath xmlns:m="http://schemas.openxmlformats.org/officeDocument/2006/math">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ea typeface="Cambria Math" panose="02040503050406030204" pitchFamily="18" charset="0"/>
                          </a:rPr>
                          <m:t>𝜇</m:t>
                        </m:r>
                      </m:e>
                      <m:sub>
                        <m:r>
                          <a:rPr lang="en-US" i="1">
                            <a:solidFill>
                              <a:srgbClr val="C00000"/>
                            </a:solidFill>
                            <a:latin typeface="Cambria Math" panose="02040503050406030204" pitchFamily="18" charset="0"/>
                          </a:rPr>
                          <m:t>𝑠𝑎𝑔𝑔𝑖𝑡𝑡𝑎𝑟𝑖𝑢𝑠</m:t>
                        </m:r>
                      </m:sub>
                    </m:sSub>
                    <m:r>
                      <a:rPr lang="en-US" b="0" i="1" smtClean="0">
                        <a:solidFill>
                          <a:srgbClr val="C00000"/>
                        </a:solidFill>
                        <a:latin typeface="Cambria Math" panose="02040503050406030204" pitchFamily="18" charset="0"/>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ea typeface="Cambria Math" panose="02040503050406030204" pitchFamily="18" charset="0"/>
                          </a:rPr>
                          <m:t>𝜇</m:t>
                        </m:r>
                      </m:e>
                      <m:sub>
                        <m:r>
                          <a:rPr lang="en-US" b="0" i="1" smtClean="0">
                            <a:solidFill>
                              <a:srgbClr val="C00000"/>
                            </a:solidFill>
                            <a:latin typeface="Cambria Math" panose="02040503050406030204" pitchFamily="18" charset="0"/>
                            <a:ea typeface="Cambria Math" panose="02040503050406030204" pitchFamily="18" charset="0"/>
                          </a:rPr>
                          <m:t>𝑙𝑒𝑜</m:t>
                        </m:r>
                      </m:sub>
                    </m:sSub>
                    <m:r>
                      <a:rPr lang="en-US" b="0" i="1" smtClean="0">
                        <a:solidFill>
                          <a:srgbClr val="C00000"/>
                        </a:solidFill>
                        <a:latin typeface="Cambria Math" panose="02040503050406030204" pitchFamily="18" charset="0"/>
                        <a:ea typeface="Cambria Math" panose="02040503050406030204" pitchFamily="18" charset="0"/>
                      </a:rPr>
                      <m:t>=0</m:t>
                    </m:r>
                  </m:oMath>
                </a14:m>
                <a:endParaRPr lang="en-US" dirty="0" smtClean="0">
                  <a:solidFill>
                    <a:srgbClr val="C00000"/>
                  </a:solidFill>
                </a:endParaRPr>
              </a:p>
              <a:p>
                <a:r>
                  <a:rPr lang="en-US" b="1" dirty="0" smtClean="0">
                    <a:solidFill>
                      <a:srgbClr val="C00000"/>
                    </a:solidFill>
                  </a:rPr>
                  <a:t>Ha</a:t>
                </a:r>
                <a:r>
                  <a:rPr lang="en-US" dirty="0" smtClean="0">
                    <a:solidFill>
                      <a:srgbClr val="C00000"/>
                    </a:solidFill>
                  </a:rPr>
                  <a:t>: </a:t>
                </a:r>
                <a14:m>
                  <m:oMath xmlns:m="http://schemas.openxmlformats.org/officeDocument/2006/math">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ea typeface="Cambria Math" panose="02040503050406030204" pitchFamily="18" charset="0"/>
                          </a:rPr>
                          <m:t>𝜇</m:t>
                        </m:r>
                      </m:e>
                      <m:sub>
                        <m:r>
                          <a:rPr lang="en-US" i="1">
                            <a:solidFill>
                              <a:srgbClr val="C00000"/>
                            </a:solidFill>
                            <a:latin typeface="Cambria Math" panose="02040503050406030204" pitchFamily="18" charset="0"/>
                          </a:rPr>
                          <m:t>𝑠𝑎𝑔𝑔𝑖𝑡𝑡𝑎𝑟𝑖𝑢𝑠</m:t>
                        </m:r>
                      </m:sub>
                    </m:sSub>
                    <m:r>
                      <a:rPr lang="en-US" b="0" i="1" smtClean="0">
                        <a:solidFill>
                          <a:srgbClr val="C00000"/>
                        </a:solidFill>
                        <a:latin typeface="Cambria Math" panose="02040503050406030204" pitchFamily="18" charset="0"/>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ea typeface="Cambria Math" panose="02040503050406030204" pitchFamily="18" charset="0"/>
                          </a:rPr>
                          <m:t>𝜇</m:t>
                        </m:r>
                      </m:e>
                      <m:sub>
                        <m:r>
                          <a:rPr lang="en-US" b="0" i="1" smtClean="0">
                            <a:solidFill>
                              <a:srgbClr val="C00000"/>
                            </a:solidFill>
                            <a:latin typeface="Cambria Math" panose="02040503050406030204" pitchFamily="18" charset="0"/>
                            <a:ea typeface="Cambria Math" panose="02040503050406030204" pitchFamily="18" charset="0"/>
                          </a:rPr>
                          <m:t>𝑙𝑒𝑜</m:t>
                        </m:r>
                      </m:sub>
                    </m:sSub>
                    <m:r>
                      <a:rPr lang="en-US" i="1">
                        <a:solidFill>
                          <a:srgbClr val="C00000"/>
                        </a:solidFill>
                        <a:latin typeface="Cambria Math" panose="02040503050406030204" pitchFamily="18" charset="0"/>
                        <a:ea typeface="Cambria Math" panose="02040503050406030204" pitchFamily="18" charset="0"/>
                      </a:rPr>
                      <m:t>≠</m:t>
                    </m:r>
                    <m:r>
                      <a:rPr lang="en-US" b="0" i="1" smtClean="0">
                        <a:solidFill>
                          <a:srgbClr val="C00000"/>
                        </a:solidFill>
                        <a:latin typeface="Cambria Math" panose="02040503050406030204" pitchFamily="18" charset="0"/>
                        <a:ea typeface="Cambria Math" panose="02040503050406030204" pitchFamily="18" charset="0"/>
                      </a:rPr>
                      <m:t>0</m:t>
                    </m:r>
                  </m:oMath>
                </a14:m>
                <a:endParaRPr lang="en-US" dirty="0">
                  <a:solidFill>
                    <a:srgbClr val="C00000"/>
                  </a:solidFill>
                </a:endParaRPr>
              </a:p>
              <a:p>
                <a:endParaRPr lang="en-US" dirty="0">
                  <a:solidFill>
                    <a:srgbClr val="C00000"/>
                  </a:solidFill>
                </a:endParaRPr>
              </a:p>
            </p:txBody>
          </p:sp>
        </mc:Choice>
        <mc:Fallback>
          <p:sp>
            <p:nvSpPr>
              <p:cNvPr id="5" name="Rectangle 4"/>
              <p:cNvSpPr>
                <a:spLocks noRot="1" noChangeAspect="1" noMove="1" noResize="1" noEditPoints="1" noAdjustHandles="1" noChangeArrowheads="1" noChangeShapeType="1" noTextEdit="1"/>
              </p:cNvSpPr>
              <p:nvPr/>
            </p:nvSpPr>
            <p:spPr>
              <a:xfrm>
                <a:off x="8041021" y="5394443"/>
                <a:ext cx="2865528" cy="968470"/>
              </a:xfrm>
              <a:prstGeom prst="rect">
                <a:avLst/>
              </a:prstGeom>
              <a:blipFill>
                <a:blip r:embed="rId4"/>
                <a:stretch>
                  <a:fillRect l="-1702" t="-3145"/>
                </a:stretch>
              </a:blipFill>
            </p:spPr>
            <p:txBody>
              <a:bodyPr/>
              <a:lstStyle/>
              <a:p>
                <a:r>
                  <a:rPr lang="en-US">
                    <a:noFill/>
                  </a:rPr>
                  <a:t> </a:t>
                </a:r>
              </a:p>
            </p:txBody>
          </p:sp>
        </mc:Fallback>
      </mc:AlternateContent>
      <p:cxnSp>
        <p:nvCxnSpPr>
          <p:cNvPr id="11" name="Straight Arrow Connector 10"/>
          <p:cNvCxnSpPr/>
          <p:nvPr/>
        </p:nvCxnSpPr>
        <p:spPr>
          <a:xfrm flipV="1">
            <a:off x="10470775" y="5986914"/>
            <a:ext cx="0" cy="32213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2953410" y="5358219"/>
            <a:ext cx="1401346" cy="369332"/>
          </a:xfrm>
          <a:prstGeom prst="rect">
            <a:avLst/>
          </a:prstGeom>
        </p:spPr>
        <p:txBody>
          <a:bodyPr wrap="none">
            <a:spAutoFit/>
          </a:bodyPr>
          <a:lstStyle/>
          <a:p>
            <a:r>
              <a:rPr lang="en-US" i="1" dirty="0" smtClean="0"/>
              <a:t>p-value=0.05</a:t>
            </a:r>
            <a:endParaRPr lang="en-US" dirty="0"/>
          </a:p>
        </p:txBody>
      </p:sp>
    </p:spTree>
    <p:extLst>
      <p:ext uri="{BB962C8B-B14F-4D97-AF65-F5344CB8AC3E}">
        <p14:creationId xmlns:p14="http://schemas.microsoft.com/office/powerpoint/2010/main" val="4037861478"/>
      </p:ext>
    </p:extLst>
  </p:cSld>
  <p:clrMapOvr>
    <a:masterClrMapping/>
  </p:clrMapOvr>
  <p:transition>
    <p:cut/>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400404" y="114811"/>
            <a:ext cx="3070371" cy="354523"/>
          </a:xfrm>
          <a:prstGeom prst="rect">
            <a:avLst/>
          </a:prstGeom>
        </p:spPr>
        <p:txBody>
          <a:bodyPr vert="horz" wrap="square" lIns="0" tIns="33975" rIns="0" bIns="0" rtlCol="0">
            <a:spAutoFit/>
          </a:bodyPr>
          <a:lstStyle/>
          <a:p>
            <a:pPr marL="25168">
              <a:spcBef>
                <a:spcPts val="268"/>
              </a:spcBef>
            </a:pPr>
            <a:r>
              <a:rPr sz="2081" spc="-10" dirty="0">
                <a:solidFill>
                  <a:srgbClr val="FFFFFF"/>
                </a:solidFill>
                <a:latin typeface="Noto Sans CJK JP Regular"/>
                <a:cs typeface="Noto Sans CJK JP Regular"/>
              </a:rPr>
              <a:t>Achieving </a:t>
            </a:r>
            <a:r>
              <a:rPr sz="2081" spc="-20" dirty="0">
                <a:solidFill>
                  <a:srgbClr val="FFFFFF"/>
                </a:solidFill>
                <a:latin typeface="Noto Sans CJK JP Regular"/>
                <a:cs typeface="Noto Sans CJK JP Regular"/>
              </a:rPr>
              <a:t>desired</a:t>
            </a:r>
            <a:r>
              <a:rPr sz="2081" spc="198" dirty="0">
                <a:solidFill>
                  <a:srgbClr val="FFFFFF"/>
                </a:solidFill>
                <a:latin typeface="Noto Sans CJK JP Regular"/>
                <a:cs typeface="Noto Sans CJK JP Regular"/>
              </a:rPr>
              <a:t> </a:t>
            </a:r>
            <a:r>
              <a:rPr sz="2081" spc="-40" dirty="0">
                <a:solidFill>
                  <a:srgbClr val="FFFFFF"/>
                </a:solidFill>
                <a:latin typeface="Noto Sans CJK JP Regular"/>
                <a:cs typeface="Noto Sans CJK JP Regular"/>
              </a:rPr>
              <a:t>power</a:t>
            </a:r>
            <a:endParaRPr sz="2081">
              <a:latin typeface="Noto Sans CJK JP Regular"/>
              <a:cs typeface="Noto Sans CJK JP Regular"/>
            </a:endParaRPr>
          </a:p>
        </p:txBody>
      </p:sp>
      <p:sp>
        <p:nvSpPr>
          <p:cNvPr id="6" name="object 2"/>
          <p:cNvSpPr txBox="1"/>
          <p:nvPr/>
        </p:nvSpPr>
        <p:spPr>
          <a:xfrm>
            <a:off x="336884" y="318110"/>
            <a:ext cx="11656194" cy="355845"/>
          </a:xfrm>
          <a:prstGeom prst="rect">
            <a:avLst/>
          </a:prstGeom>
          <a:solidFill>
            <a:srgbClr val="9AB8CE"/>
          </a:solidFill>
        </p:spPr>
        <p:txBody>
          <a:bodyPr vert="horz" wrap="square" lIns="0" tIns="50334" rIns="0" bIns="0" rtlCol="0">
            <a:spAutoFit/>
          </a:bodyPr>
          <a:lstStyle/>
          <a:p>
            <a:pPr marL="118288">
              <a:spcBef>
                <a:spcPts val="396"/>
              </a:spcBef>
            </a:pPr>
            <a:r>
              <a:rPr sz="1982" dirty="0">
                <a:solidFill>
                  <a:srgbClr val="1A2E3D"/>
                </a:solidFill>
                <a:latin typeface="Arial"/>
                <a:cs typeface="Arial"/>
              </a:rPr>
              <a:t>Clicker</a:t>
            </a:r>
            <a:r>
              <a:rPr sz="1982" spc="-10" dirty="0">
                <a:solidFill>
                  <a:srgbClr val="1A2E3D"/>
                </a:solidFill>
                <a:latin typeface="Arial"/>
                <a:cs typeface="Arial"/>
              </a:rPr>
              <a:t> </a:t>
            </a:r>
            <a:r>
              <a:rPr sz="1982" spc="10" dirty="0">
                <a:solidFill>
                  <a:srgbClr val="1A2E3D"/>
                </a:solidFill>
                <a:latin typeface="Arial"/>
                <a:cs typeface="Arial"/>
              </a:rPr>
              <a:t>question</a:t>
            </a:r>
            <a:endParaRPr sz="1982">
              <a:latin typeface="Arial"/>
              <a:cs typeface="Arial"/>
            </a:endParaRPr>
          </a:p>
        </p:txBody>
      </p:sp>
      <p:sp>
        <p:nvSpPr>
          <p:cNvPr id="7" name="object 3"/>
          <p:cNvSpPr txBox="1">
            <a:spLocks noGrp="1"/>
          </p:cNvSpPr>
          <p:nvPr>
            <p:ph type="title"/>
          </p:nvPr>
        </p:nvSpPr>
        <p:spPr>
          <a:xfrm>
            <a:off x="336884" y="782869"/>
            <a:ext cx="11656194" cy="3078469"/>
          </a:xfrm>
          <a:prstGeom prst="rect">
            <a:avLst/>
          </a:prstGeom>
          <a:solidFill>
            <a:srgbClr val="D6E2EB"/>
          </a:solidFill>
        </p:spPr>
        <p:txBody>
          <a:bodyPr vert="horz" wrap="square" lIns="0" tIns="61657" rIns="0" bIns="0" rtlCol="0" anchor="ctr">
            <a:spAutoFit/>
          </a:bodyPr>
          <a:lstStyle/>
          <a:p>
            <a:pPr marL="118288" marR="184982">
              <a:lnSpc>
                <a:spcPct val="100000"/>
              </a:lnSpc>
              <a:spcBef>
                <a:spcPts val="484"/>
              </a:spcBef>
            </a:pPr>
            <a:r>
              <a:rPr lang="en-US" sz="2800" dirty="0"/>
              <a:t>Fortune magazine collected the zodiac signs of 256 </a:t>
            </a:r>
            <a:r>
              <a:rPr lang="en-US" sz="2800" dirty="0" smtClean="0"/>
              <a:t>CEOs </a:t>
            </a:r>
            <a:r>
              <a:rPr lang="en-US" sz="2800" dirty="0"/>
              <a:t>of the largest 400 </a:t>
            </a:r>
            <a:r>
              <a:rPr lang="en-US" sz="2800" dirty="0" smtClean="0"/>
              <a:t>companies</a:t>
            </a:r>
            <a:r>
              <a:rPr lang="en-US" sz="2800" dirty="0"/>
              <a:t> </a:t>
            </a:r>
            <a:r>
              <a:rPr lang="en-US" sz="2800" dirty="0" smtClean="0"/>
              <a:t>as well as their annual salary. We conducted an ANOVA and found there </a:t>
            </a:r>
            <a:r>
              <a:rPr lang="en-US" sz="2800" i="1" dirty="0" smtClean="0"/>
              <a:t>was</a:t>
            </a:r>
            <a:r>
              <a:rPr lang="en-US" sz="2800" dirty="0" smtClean="0"/>
              <a:t> sufficient evidence to suggest at least one of the pairs of zodiac signs had mean annual salaries that are different from one another (at </a:t>
            </a:r>
            <a:r>
              <a:rPr lang="el-GR" sz="2800" dirty="0" smtClean="0"/>
              <a:t>α</a:t>
            </a:r>
            <a:r>
              <a:rPr lang="en-US" sz="2800" dirty="0" smtClean="0"/>
              <a:t>=0.1). The test statistic and p-value for the post-hoc multiple comparison test that compares the salaries of Sagittarius and Leo CEOS is below. </a:t>
            </a:r>
            <a:r>
              <a:rPr lang="en-US" sz="2800" b="1" dirty="0" smtClean="0"/>
              <a:t>How many errors did we make in these calculations and conclusion</a:t>
            </a:r>
            <a:r>
              <a:rPr lang="en-US" sz="2800" dirty="0" smtClean="0"/>
              <a:t>?</a:t>
            </a:r>
            <a:endParaRPr sz="1400" dirty="0">
              <a:latin typeface="Times New Roman"/>
              <a:cs typeface="Times New Roman"/>
            </a:endParaRPr>
          </a:p>
        </p:txBody>
      </p:sp>
      <p:sp>
        <p:nvSpPr>
          <p:cNvPr id="8" name="TextBox 7"/>
          <p:cNvSpPr txBox="1"/>
          <p:nvPr/>
        </p:nvSpPr>
        <p:spPr>
          <a:xfrm>
            <a:off x="433137" y="4379494"/>
            <a:ext cx="2165684" cy="2246769"/>
          </a:xfrm>
          <a:prstGeom prst="rect">
            <a:avLst/>
          </a:prstGeom>
          <a:noFill/>
        </p:spPr>
        <p:txBody>
          <a:bodyPr wrap="square" rtlCol="0">
            <a:spAutoFit/>
          </a:bodyPr>
          <a:lstStyle/>
          <a:p>
            <a:pPr marL="342900" indent="-342900">
              <a:buFont typeface="+mj-lt"/>
              <a:buAutoNum type="alphaLcParenR"/>
            </a:pPr>
            <a:r>
              <a:rPr lang="en-US" sz="2800" dirty="0" smtClean="0"/>
              <a:t>0</a:t>
            </a:r>
          </a:p>
          <a:p>
            <a:pPr marL="342900" indent="-342900">
              <a:buFont typeface="+mj-lt"/>
              <a:buAutoNum type="alphaLcParenR"/>
            </a:pPr>
            <a:r>
              <a:rPr lang="en-US" sz="2800" dirty="0" smtClean="0"/>
              <a:t>1</a:t>
            </a:r>
          </a:p>
          <a:p>
            <a:pPr marL="342900" indent="-342900">
              <a:buFont typeface="+mj-lt"/>
              <a:buAutoNum type="alphaLcParenR"/>
            </a:pPr>
            <a:r>
              <a:rPr lang="en-US" sz="2800" dirty="0" smtClean="0"/>
              <a:t>2</a:t>
            </a:r>
          </a:p>
          <a:p>
            <a:pPr marL="342900" indent="-342900">
              <a:buFont typeface="+mj-lt"/>
              <a:buAutoNum type="alphaLcParenR"/>
            </a:pPr>
            <a:r>
              <a:rPr lang="en-US" sz="2800" dirty="0" smtClean="0"/>
              <a:t>3</a:t>
            </a:r>
          </a:p>
          <a:p>
            <a:pPr marL="342900" indent="-342900">
              <a:buFont typeface="+mj-lt"/>
              <a:buAutoNum type="alphaLcParenR"/>
            </a:pPr>
            <a:r>
              <a:rPr lang="en-US" sz="2800" b="1" i="1" dirty="0" smtClean="0">
                <a:solidFill>
                  <a:srgbClr val="C00000"/>
                </a:solidFill>
              </a:rPr>
              <a:t>4 or more</a:t>
            </a:r>
          </a:p>
        </p:txBody>
      </p:sp>
      <mc:AlternateContent xmlns:mc="http://schemas.openxmlformats.org/markup-compatibility/2006">
        <mc:Choice xmlns:a14="http://schemas.microsoft.com/office/drawing/2010/main" Requires="a14">
          <p:sp>
            <p:nvSpPr>
              <p:cNvPr id="3" name="TextBox 2"/>
              <p:cNvSpPr txBox="1"/>
              <p:nvPr/>
            </p:nvSpPr>
            <p:spPr>
              <a:xfrm>
                <a:off x="2953410" y="4261061"/>
                <a:ext cx="3462486" cy="882101"/>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solidFill>
                                <a:srgbClr val="C00000"/>
                              </a:solidFill>
                              <a:latin typeface="Cambria Math" panose="02040503050406030204" pitchFamily="18" charset="0"/>
                            </a:rPr>
                            <m:t>256−12</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d>
                            <m:dPr>
                              <m:ctrlPr>
                                <a:rPr lang="en-US" b="0" i="1" smtClean="0">
                                  <a:latin typeface="Cambria Math" panose="02040503050406030204" pitchFamily="18" charset="0"/>
                                </a:rPr>
                              </m:ctrlPr>
                            </m:dPr>
                            <m:e>
                              <m:r>
                                <a:rPr lang="en-US" b="0" i="1" smtClean="0">
                                  <a:latin typeface="Cambria Math" panose="02040503050406030204" pitchFamily="18" charset="0"/>
                                </a:rPr>
                                <m:t>300−</m:t>
                              </m:r>
                              <m:r>
                                <a:rPr lang="en-US" b="0" i="1" smtClean="0">
                                  <a:latin typeface="Cambria Math" panose="02040503050406030204" pitchFamily="18" charset="0"/>
                                </a:rPr>
                                <m:t>350</m:t>
                              </m:r>
                            </m:e>
                          </m:d>
                          <m:r>
                            <a:rPr lang="en-US" b="0" i="1" smtClean="0">
                              <a:latin typeface="Cambria Math" panose="02040503050406030204" pitchFamily="18" charset="0"/>
                            </a:rPr>
                            <m:t>−0</m:t>
                          </m:r>
                        </m:num>
                        <m:den>
                          <m:rad>
                            <m:radPr>
                              <m:degHide m:val="on"/>
                              <m:ctrlPr>
                                <a:rPr lang="en-US" b="0" i="1" smtClean="0">
                                  <a:latin typeface="Cambria Math" panose="02040503050406030204" pitchFamily="18" charset="0"/>
                                </a:rPr>
                              </m:ctrlPr>
                            </m:radPr>
                            <m:deg/>
                            <m:e>
                              <m:f>
                                <m:fPr>
                                  <m:ctrlPr>
                                    <a:rPr lang="en-US" b="0" i="1" smtClean="0">
                                      <a:latin typeface="Cambria Math" panose="02040503050406030204" pitchFamily="18" charset="0"/>
                                    </a:rPr>
                                  </m:ctrlPr>
                                </m:fPr>
                                <m:num>
                                  <m:r>
                                    <a:rPr lang="en-US" b="0" i="1" smtClean="0">
                                      <a:solidFill>
                                        <a:srgbClr val="C00000"/>
                                      </a:solidFill>
                                      <a:latin typeface="Cambria Math" panose="02040503050406030204" pitchFamily="18" charset="0"/>
                                    </a:rPr>
                                    <m:t>𝑀𝑆𝐸</m:t>
                                  </m:r>
                                </m:num>
                                <m:den>
                                  <m:r>
                                    <a:rPr lang="en-US" b="0" i="1" smtClean="0">
                                      <a:latin typeface="Cambria Math" panose="02040503050406030204" pitchFamily="18" charset="0"/>
                                    </a:rPr>
                                    <m:t>30</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solidFill>
                                        <a:srgbClr val="C00000"/>
                                      </a:solidFill>
                                      <a:latin typeface="Cambria Math" panose="02040503050406030204" pitchFamily="18" charset="0"/>
                                    </a:rPr>
                                    <m:t>𝑀𝑆𝐸</m:t>
                                  </m:r>
                                </m:num>
                                <m:den>
                                  <m:r>
                                    <a:rPr lang="en-US" b="0" i="1" smtClean="0">
                                      <a:latin typeface="Cambria Math" panose="02040503050406030204" pitchFamily="18" charset="0"/>
                                    </a:rPr>
                                    <m:t>15</m:t>
                                  </m:r>
                                </m:den>
                              </m:f>
                            </m:e>
                          </m:rad>
                        </m:den>
                      </m:f>
                      <m:r>
                        <a:rPr lang="en-US" b="0" i="1" smtClean="0">
                          <a:latin typeface="Cambria Math" panose="02040503050406030204" pitchFamily="18" charset="0"/>
                        </a:rPr>
                        <m:t>=1.97</m:t>
                      </m:r>
                    </m:oMath>
                  </m:oMathPara>
                </a14:m>
                <a:endParaRPr lang="en-US" dirty="0"/>
              </a:p>
            </p:txBody>
          </p:sp>
        </mc:Choice>
        <mc:Fallback>
          <p:sp>
            <p:nvSpPr>
              <p:cNvPr id="3" name="TextBox 2"/>
              <p:cNvSpPr txBox="1">
                <a:spLocks noRot="1" noChangeAspect="1" noMove="1" noResize="1" noEditPoints="1" noAdjustHandles="1" noChangeArrowheads="1" noChangeShapeType="1" noTextEdit="1"/>
              </p:cNvSpPr>
              <p:nvPr/>
            </p:nvSpPr>
            <p:spPr>
              <a:xfrm>
                <a:off x="2953410" y="4261061"/>
                <a:ext cx="3462486" cy="882101"/>
              </a:xfrm>
              <a:prstGeom prst="rect">
                <a:avLst/>
              </a:prstGeom>
              <a:blipFill>
                <a:blip r:embed="rId2"/>
                <a:stretch>
                  <a:fillRect/>
                </a:stretch>
              </a:blipFill>
            </p:spPr>
            <p:txBody>
              <a:bodyPr/>
              <a:lstStyle/>
              <a:p>
                <a:r>
                  <a:rPr lang="en-US">
                    <a:noFill/>
                  </a:rPr>
                  <a:t> </a:t>
                </a:r>
              </a:p>
            </p:txBody>
          </p:sp>
        </mc:Fallback>
      </mc:AlternateContent>
      <p:pic>
        <p:nvPicPr>
          <p:cNvPr id="12" name="Picture 11"/>
          <p:cNvPicPr>
            <a:picLocks noChangeAspect="1"/>
          </p:cNvPicPr>
          <p:nvPr/>
        </p:nvPicPr>
        <p:blipFill>
          <a:blip r:embed="rId3"/>
          <a:stretch>
            <a:fillRect/>
          </a:stretch>
        </p:blipFill>
        <p:spPr>
          <a:xfrm>
            <a:off x="7225885" y="4051404"/>
            <a:ext cx="4495800" cy="1200150"/>
          </a:xfrm>
          <a:prstGeom prst="rect">
            <a:avLst/>
          </a:prstGeom>
        </p:spPr>
      </p:pic>
      <p:sp>
        <p:nvSpPr>
          <p:cNvPr id="13" name="TextBox 12"/>
          <p:cNvSpPr txBox="1"/>
          <p:nvPr/>
        </p:nvSpPr>
        <p:spPr>
          <a:xfrm>
            <a:off x="2820203" y="6162858"/>
            <a:ext cx="5370896" cy="400110"/>
          </a:xfrm>
          <a:prstGeom prst="rect">
            <a:avLst/>
          </a:prstGeom>
          <a:noFill/>
        </p:spPr>
        <p:txBody>
          <a:bodyPr wrap="square" rtlCol="0">
            <a:spAutoFit/>
          </a:bodyPr>
          <a:lstStyle/>
          <a:p>
            <a:r>
              <a:rPr lang="en-US" sz="2000" i="1" dirty="0" smtClean="0"/>
              <a:t>Because p-value ≥ </a:t>
            </a:r>
            <a:r>
              <a:rPr lang="en-US" sz="2000" i="1" dirty="0" smtClean="0">
                <a:solidFill>
                  <a:srgbClr val="C00000"/>
                </a:solidFill>
              </a:rPr>
              <a:t>0.1/[12(12-1)/2]</a:t>
            </a:r>
            <a:r>
              <a:rPr lang="en-US" sz="2000" i="1" dirty="0" smtClean="0"/>
              <a:t>, reject Ho.</a:t>
            </a:r>
            <a:endParaRPr lang="en-US" sz="2000" i="1" dirty="0"/>
          </a:p>
        </p:txBody>
      </p:sp>
      <p:sp>
        <p:nvSpPr>
          <p:cNvPr id="4" name="TextBox 3"/>
          <p:cNvSpPr txBox="1"/>
          <p:nvPr/>
        </p:nvSpPr>
        <p:spPr>
          <a:xfrm>
            <a:off x="9473785" y="6255191"/>
            <a:ext cx="2964581" cy="307777"/>
          </a:xfrm>
          <a:prstGeom prst="rect">
            <a:avLst/>
          </a:prstGeom>
          <a:noFill/>
        </p:spPr>
        <p:txBody>
          <a:bodyPr wrap="square" rtlCol="0">
            <a:spAutoFit/>
          </a:bodyPr>
          <a:lstStyle/>
          <a:p>
            <a:r>
              <a:rPr lang="en-US" sz="1400" i="1" dirty="0" smtClean="0">
                <a:solidFill>
                  <a:srgbClr val="C00000"/>
                </a:solidFill>
              </a:rPr>
              <a:t>Use 2-tails in the t-table.</a:t>
            </a:r>
            <a:endParaRPr lang="en-US" sz="1400" i="1" dirty="0">
              <a:solidFill>
                <a:srgbClr val="C00000"/>
              </a:solidFill>
            </a:endParaRPr>
          </a:p>
        </p:txBody>
      </p:sp>
      <mc:AlternateContent xmlns:mc="http://schemas.openxmlformats.org/markup-compatibility/2006">
        <mc:Choice xmlns:a14="http://schemas.microsoft.com/office/drawing/2010/main" Requires="a14">
          <p:sp>
            <p:nvSpPr>
              <p:cNvPr id="5" name="Rectangle 4"/>
              <p:cNvSpPr/>
              <p:nvPr/>
            </p:nvSpPr>
            <p:spPr>
              <a:xfrm>
                <a:off x="8041021" y="5394443"/>
                <a:ext cx="2865528" cy="968470"/>
              </a:xfrm>
              <a:prstGeom prst="rect">
                <a:avLst/>
              </a:prstGeom>
            </p:spPr>
            <p:txBody>
              <a:bodyPr wrap="none">
                <a:spAutoFit/>
              </a:bodyPr>
              <a:lstStyle/>
              <a:p>
                <a:r>
                  <a:rPr lang="en-US" b="1" dirty="0" smtClean="0">
                    <a:solidFill>
                      <a:srgbClr val="C00000"/>
                    </a:solidFill>
                  </a:rPr>
                  <a:t>Ho</a:t>
                </a:r>
                <a:r>
                  <a:rPr lang="en-US" dirty="0">
                    <a:solidFill>
                      <a:srgbClr val="C00000"/>
                    </a:solidFill>
                  </a:rPr>
                  <a:t>: </a:t>
                </a:r>
                <a14:m>
                  <m:oMath xmlns:m="http://schemas.openxmlformats.org/officeDocument/2006/math">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ea typeface="Cambria Math" panose="02040503050406030204" pitchFamily="18" charset="0"/>
                          </a:rPr>
                          <m:t>𝜇</m:t>
                        </m:r>
                      </m:e>
                      <m:sub>
                        <m:r>
                          <a:rPr lang="en-US" i="1">
                            <a:solidFill>
                              <a:srgbClr val="C00000"/>
                            </a:solidFill>
                            <a:latin typeface="Cambria Math" panose="02040503050406030204" pitchFamily="18" charset="0"/>
                          </a:rPr>
                          <m:t>𝑠𝑎𝑔𝑔𝑖𝑡𝑡𝑎𝑟𝑖𝑢𝑠</m:t>
                        </m:r>
                      </m:sub>
                    </m:sSub>
                    <m:r>
                      <a:rPr lang="en-US" b="0" i="1" smtClean="0">
                        <a:solidFill>
                          <a:srgbClr val="C00000"/>
                        </a:solidFill>
                        <a:latin typeface="Cambria Math" panose="02040503050406030204" pitchFamily="18" charset="0"/>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ea typeface="Cambria Math" panose="02040503050406030204" pitchFamily="18" charset="0"/>
                          </a:rPr>
                          <m:t>𝜇</m:t>
                        </m:r>
                      </m:e>
                      <m:sub>
                        <m:r>
                          <a:rPr lang="en-US" b="0" i="1" smtClean="0">
                            <a:solidFill>
                              <a:srgbClr val="C00000"/>
                            </a:solidFill>
                            <a:latin typeface="Cambria Math" panose="02040503050406030204" pitchFamily="18" charset="0"/>
                            <a:ea typeface="Cambria Math" panose="02040503050406030204" pitchFamily="18" charset="0"/>
                          </a:rPr>
                          <m:t>𝑙𝑒𝑜</m:t>
                        </m:r>
                      </m:sub>
                    </m:sSub>
                    <m:r>
                      <a:rPr lang="en-US" b="0" i="1" smtClean="0">
                        <a:solidFill>
                          <a:srgbClr val="C00000"/>
                        </a:solidFill>
                        <a:latin typeface="Cambria Math" panose="02040503050406030204" pitchFamily="18" charset="0"/>
                        <a:ea typeface="Cambria Math" panose="02040503050406030204" pitchFamily="18" charset="0"/>
                      </a:rPr>
                      <m:t>=0</m:t>
                    </m:r>
                  </m:oMath>
                </a14:m>
                <a:endParaRPr lang="en-US" dirty="0" smtClean="0">
                  <a:solidFill>
                    <a:srgbClr val="C00000"/>
                  </a:solidFill>
                </a:endParaRPr>
              </a:p>
              <a:p>
                <a:r>
                  <a:rPr lang="en-US" b="1" dirty="0" smtClean="0">
                    <a:solidFill>
                      <a:srgbClr val="C00000"/>
                    </a:solidFill>
                  </a:rPr>
                  <a:t>Ha</a:t>
                </a:r>
                <a:r>
                  <a:rPr lang="en-US" dirty="0" smtClean="0">
                    <a:solidFill>
                      <a:srgbClr val="C00000"/>
                    </a:solidFill>
                  </a:rPr>
                  <a:t>: </a:t>
                </a:r>
                <a14:m>
                  <m:oMath xmlns:m="http://schemas.openxmlformats.org/officeDocument/2006/math">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ea typeface="Cambria Math" panose="02040503050406030204" pitchFamily="18" charset="0"/>
                          </a:rPr>
                          <m:t>𝜇</m:t>
                        </m:r>
                      </m:e>
                      <m:sub>
                        <m:r>
                          <a:rPr lang="en-US" i="1">
                            <a:solidFill>
                              <a:srgbClr val="C00000"/>
                            </a:solidFill>
                            <a:latin typeface="Cambria Math" panose="02040503050406030204" pitchFamily="18" charset="0"/>
                          </a:rPr>
                          <m:t>𝑠𝑎𝑔𝑔𝑖𝑡𝑡𝑎𝑟𝑖𝑢𝑠</m:t>
                        </m:r>
                      </m:sub>
                    </m:sSub>
                    <m:r>
                      <a:rPr lang="en-US" b="0" i="1" smtClean="0">
                        <a:solidFill>
                          <a:srgbClr val="C00000"/>
                        </a:solidFill>
                        <a:latin typeface="Cambria Math" panose="02040503050406030204" pitchFamily="18" charset="0"/>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ea typeface="Cambria Math" panose="02040503050406030204" pitchFamily="18" charset="0"/>
                          </a:rPr>
                          <m:t>𝜇</m:t>
                        </m:r>
                      </m:e>
                      <m:sub>
                        <m:r>
                          <a:rPr lang="en-US" b="0" i="1" smtClean="0">
                            <a:solidFill>
                              <a:srgbClr val="C00000"/>
                            </a:solidFill>
                            <a:latin typeface="Cambria Math" panose="02040503050406030204" pitchFamily="18" charset="0"/>
                            <a:ea typeface="Cambria Math" panose="02040503050406030204" pitchFamily="18" charset="0"/>
                          </a:rPr>
                          <m:t>𝑙𝑒𝑜</m:t>
                        </m:r>
                      </m:sub>
                    </m:sSub>
                    <m:r>
                      <a:rPr lang="en-US" i="1">
                        <a:solidFill>
                          <a:srgbClr val="C00000"/>
                        </a:solidFill>
                        <a:latin typeface="Cambria Math" panose="02040503050406030204" pitchFamily="18" charset="0"/>
                        <a:ea typeface="Cambria Math" panose="02040503050406030204" pitchFamily="18" charset="0"/>
                      </a:rPr>
                      <m:t>≠</m:t>
                    </m:r>
                    <m:r>
                      <a:rPr lang="en-US" b="0" i="1" smtClean="0">
                        <a:solidFill>
                          <a:srgbClr val="C00000"/>
                        </a:solidFill>
                        <a:latin typeface="Cambria Math" panose="02040503050406030204" pitchFamily="18" charset="0"/>
                        <a:ea typeface="Cambria Math" panose="02040503050406030204" pitchFamily="18" charset="0"/>
                      </a:rPr>
                      <m:t>0</m:t>
                    </m:r>
                  </m:oMath>
                </a14:m>
                <a:endParaRPr lang="en-US" dirty="0">
                  <a:solidFill>
                    <a:srgbClr val="C00000"/>
                  </a:solidFill>
                </a:endParaRPr>
              </a:p>
              <a:p>
                <a:endParaRPr lang="en-US" dirty="0">
                  <a:solidFill>
                    <a:srgbClr val="C00000"/>
                  </a:solidFill>
                </a:endParaRPr>
              </a:p>
            </p:txBody>
          </p:sp>
        </mc:Choice>
        <mc:Fallback>
          <p:sp>
            <p:nvSpPr>
              <p:cNvPr id="5" name="Rectangle 4"/>
              <p:cNvSpPr>
                <a:spLocks noRot="1" noChangeAspect="1" noMove="1" noResize="1" noEditPoints="1" noAdjustHandles="1" noChangeArrowheads="1" noChangeShapeType="1" noTextEdit="1"/>
              </p:cNvSpPr>
              <p:nvPr/>
            </p:nvSpPr>
            <p:spPr>
              <a:xfrm>
                <a:off x="8041021" y="5394443"/>
                <a:ext cx="2865528" cy="968470"/>
              </a:xfrm>
              <a:prstGeom prst="rect">
                <a:avLst/>
              </a:prstGeom>
              <a:blipFill>
                <a:blip r:embed="rId4"/>
                <a:stretch>
                  <a:fillRect l="-1702" t="-3145"/>
                </a:stretch>
              </a:blipFill>
            </p:spPr>
            <p:txBody>
              <a:bodyPr/>
              <a:lstStyle/>
              <a:p>
                <a:r>
                  <a:rPr lang="en-US">
                    <a:noFill/>
                  </a:rPr>
                  <a:t> </a:t>
                </a:r>
              </a:p>
            </p:txBody>
          </p:sp>
        </mc:Fallback>
      </mc:AlternateContent>
      <p:cxnSp>
        <p:nvCxnSpPr>
          <p:cNvPr id="11" name="Straight Arrow Connector 10"/>
          <p:cNvCxnSpPr/>
          <p:nvPr/>
        </p:nvCxnSpPr>
        <p:spPr>
          <a:xfrm flipV="1">
            <a:off x="10470775" y="5986914"/>
            <a:ext cx="0" cy="32213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665679" y="5337874"/>
            <a:ext cx="1401346" cy="369332"/>
          </a:xfrm>
          <a:prstGeom prst="rect">
            <a:avLst/>
          </a:prstGeom>
        </p:spPr>
        <p:txBody>
          <a:bodyPr wrap="none">
            <a:spAutoFit/>
          </a:bodyPr>
          <a:lstStyle/>
          <a:p>
            <a:r>
              <a:rPr lang="en-US" i="1" dirty="0" smtClean="0"/>
              <a:t>p-value=0.05</a:t>
            </a:r>
            <a:endParaRPr lang="en-US" dirty="0"/>
          </a:p>
        </p:txBody>
      </p:sp>
    </p:spTree>
    <p:extLst>
      <p:ext uri="{BB962C8B-B14F-4D97-AF65-F5344CB8AC3E}">
        <p14:creationId xmlns:p14="http://schemas.microsoft.com/office/powerpoint/2010/main" val="3509594113"/>
      </p:ext>
    </p:extLst>
  </p:cSld>
  <p:clrMapOvr>
    <a:masterClrMapping/>
  </p:clrMapOvr>
  <p:transition>
    <p:cut/>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5642" y="375385"/>
            <a:ext cx="5043638" cy="5632311"/>
          </a:xfrm>
          <a:prstGeom prst="rect">
            <a:avLst/>
          </a:prstGeom>
          <a:noFill/>
        </p:spPr>
        <p:txBody>
          <a:bodyPr wrap="square" rtlCol="0">
            <a:spAutoFit/>
          </a:bodyPr>
          <a:lstStyle/>
          <a:p>
            <a:r>
              <a:rPr lang="en-US" sz="6000" b="1" dirty="0" smtClean="0"/>
              <a:t>Why/when would we want to make a bootstrap confidence interval?</a:t>
            </a:r>
            <a:endParaRPr lang="en-US" sz="6000" b="1" dirty="0"/>
          </a:p>
        </p:txBody>
      </p:sp>
      <p:pic>
        <p:nvPicPr>
          <p:cNvPr id="57346" name="Picture 2" descr="Pair of Teal Timberland Work Boo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4221" y="2242686"/>
            <a:ext cx="4478151" cy="3358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6726343"/>
      </p:ext>
    </p:extLst>
  </p:cSld>
  <p:clrMapOvr>
    <a:masterClrMapping/>
  </p:clrMapOvr>
  <p:transition>
    <p:cut/>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400404" y="114811"/>
            <a:ext cx="3070371" cy="354523"/>
          </a:xfrm>
          <a:prstGeom prst="rect">
            <a:avLst/>
          </a:prstGeom>
        </p:spPr>
        <p:txBody>
          <a:bodyPr vert="horz" wrap="square" lIns="0" tIns="33975" rIns="0" bIns="0" rtlCol="0">
            <a:spAutoFit/>
          </a:bodyPr>
          <a:lstStyle/>
          <a:p>
            <a:pPr marL="25168">
              <a:spcBef>
                <a:spcPts val="268"/>
              </a:spcBef>
            </a:pPr>
            <a:r>
              <a:rPr sz="2081" spc="-10" dirty="0">
                <a:solidFill>
                  <a:srgbClr val="FFFFFF"/>
                </a:solidFill>
                <a:latin typeface="Noto Sans CJK JP Regular"/>
                <a:cs typeface="Noto Sans CJK JP Regular"/>
              </a:rPr>
              <a:t>Achieving </a:t>
            </a:r>
            <a:r>
              <a:rPr sz="2081" spc="-20" dirty="0">
                <a:solidFill>
                  <a:srgbClr val="FFFFFF"/>
                </a:solidFill>
                <a:latin typeface="Noto Sans CJK JP Regular"/>
                <a:cs typeface="Noto Sans CJK JP Regular"/>
              </a:rPr>
              <a:t>desired</a:t>
            </a:r>
            <a:r>
              <a:rPr sz="2081" spc="198" dirty="0">
                <a:solidFill>
                  <a:srgbClr val="FFFFFF"/>
                </a:solidFill>
                <a:latin typeface="Noto Sans CJK JP Regular"/>
                <a:cs typeface="Noto Sans CJK JP Regular"/>
              </a:rPr>
              <a:t> </a:t>
            </a:r>
            <a:r>
              <a:rPr sz="2081" spc="-40" dirty="0">
                <a:solidFill>
                  <a:srgbClr val="FFFFFF"/>
                </a:solidFill>
                <a:latin typeface="Noto Sans CJK JP Regular"/>
                <a:cs typeface="Noto Sans CJK JP Regular"/>
              </a:rPr>
              <a:t>power</a:t>
            </a:r>
            <a:endParaRPr sz="2081">
              <a:latin typeface="Noto Sans CJK JP Regular"/>
              <a:cs typeface="Noto Sans CJK JP Regular"/>
            </a:endParaRPr>
          </a:p>
        </p:txBody>
      </p:sp>
      <p:sp>
        <p:nvSpPr>
          <p:cNvPr id="6" name="object 2"/>
          <p:cNvSpPr txBox="1"/>
          <p:nvPr/>
        </p:nvSpPr>
        <p:spPr>
          <a:xfrm>
            <a:off x="336884" y="318110"/>
            <a:ext cx="11656194" cy="355845"/>
          </a:xfrm>
          <a:prstGeom prst="rect">
            <a:avLst/>
          </a:prstGeom>
          <a:solidFill>
            <a:srgbClr val="9AB8CE"/>
          </a:solidFill>
        </p:spPr>
        <p:txBody>
          <a:bodyPr vert="horz" wrap="square" lIns="0" tIns="50334" rIns="0" bIns="0" rtlCol="0">
            <a:spAutoFit/>
          </a:bodyPr>
          <a:lstStyle/>
          <a:p>
            <a:pPr marL="118288">
              <a:spcBef>
                <a:spcPts val="396"/>
              </a:spcBef>
            </a:pPr>
            <a:r>
              <a:rPr sz="1982" dirty="0">
                <a:solidFill>
                  <a:srgbClr val="1A2E3D"/>
                </a:solidFill>
                <a:latin typeface="Arial"/>
                <a:cs typeface="Arial"/>
              </a:rPr>
              <a:t>Clicker</a:t>
            </a:r>
            <a:r>
              <a:rPr sz="1982" spc="-10" dirty="0">
                <a:solidFill>
                  <a:srgbClr val="1A2E3D"/>
                </a:solidFill>
                <a:latin typeface="Arial"/>
                <a:cs typeface="Arial"/>
              </a:rPr>
              <a:t> </a:t>
            </a:r>
            <a:r>
              <a:rPr sz="1982" spc="10" dirty="0">
                <a:solidFill>
                  <a:srgbClr val="1A2E3D"/>
                </a:solidFill>
                <a:latin typeface="Arial"/>
                <a:cs typeface="Arial"/>
              </a:rPr>
              <a:t>question</a:t>
            </a:r>
            <a:endParaRPr sz="1982">
              <a:latin typeface="Arial"/>
              <a:cs typeface="Arial"/>
            </a:endParaRPr>
          </a:p>
        </p:txBody>
      </p:sp>
      <p:sp>
        <p:nvSpPr>
          <p:cNvPr id="7" name="object 3"/>
          <p:cNvSpPr txBox="1">
            <a:spLocks noGrp="1"/>
          </p:cNvSpPr>
          <p:nvPr>
            <p:ph type="title"/>
          </p:nvPr>
        </p:nvSpPr>
        <p:spPr>
          <a:xfrm>
            <a:off x="336884" y="749827"/>
            <a:ext cx="11656194" cy="3293913"/>
          </a:xfrm>
          <a:prstGeom prst="rect">
            <a:avLst/>
          </a:prstGeom>
          <a:solidFill>
            <a:srgbClr val="D6E2EB"/>
          </a:solidFill>
        </p:spPr>
        <p:txBody>
          <a:bodyPr vert="horz" wrap="square" lIns="0" tIns="61657" rIns="0" bIns="0" rtlCol="0" anchor="ctr">
            <a:spAutoFit/>
          </a:bodyPr>
          <a:lstStyle/>
          <a:p>
            <a:pPr marL="118288" marR="184982">
              <a:lnSpc>
                <a:spcPct val="100000"/>
              </a:lnSpc>
              <a:spcBef>
                <a:spcPts val="484"/>
              </a:spcBef>
            </a:pPr>
            <a:r>
              <a:rPr lang="en-US" sz="2800" dirty="0" smtClean="0"/>
              <a:t>The general structure for a </a:t>
            </a:r>
            <a:r>
              <a:rPr lang="en-US" sz="2800" b="1" dirty="0" smtClean="0"/>
              <a:t>CLT confidence interval for </a:t>
            </a:r>
            <a:r>
              <a:rPr lang="el-GR" sz="2800" b="1" dirty="0" smtClean="0"/>
              <a:t>μ</a:t>
            </a:r>
            <a:r>
              <a:rPr lang="en-US" sz="2800" b="1" dirty="0" smtClean="0"/>
              <a:t> </a:t>
            </a:r>
            <a:r>
              <a:rPr lang="en-US" sz="2800" dirty="0" smtClean="0"/>
              <a:t>and a </a:t>
            </a:r>
            <a:r>
              <a:rPr lang="en-US" sz="2800" b="1" dirty="0" smtClean="0"/>
              <a:t>bootstrap confidence interval (SE method) for </a:t>
            </a:r>
            <a:r>
              <a:rPr lang="el-GR" sz="2800" b="1" dirty="0" smtClean="0"/>
              <a:t>μ</a:t>
            </a:r>
            <a:r>
              <a:rPr lang="en-US" sz="2800" b="1" dirty="0" smtClean="0"/>
              <a:t> </a:t>
            </a:r>
            <a:r>
              <a:rPr lang="en-US" sz="2800" dirty="0" smtClean="0"/>
              <a:t>has three components (see below). </a:t>
            </a:r>
            <a:r>
              <a:rPr lang="en-US" sz="2800" dirty="0" smtClean="0"/>
              <a:t>How many of these components are the same for both a </a:t>
            </a:r>
            <a:r>
              <a:rPr lang="en-US" sz="2800" b="1" dirty="0" smtClean="0"/>
              <a:t>CLT confidence interval for </a:t>
            </a:r>
            <a:r>
              <a:rPr lang="el-GR" sz="2800" b="1" dirty="0" smtClean="0"/>
              <a:t>μ</a:t>
            </a:r>
            <a:r>
              <a:rPr lang="en-US" sz="2800" b="1" dirty="0" smtClean="0"/>
              <a:t> </a:t>
            </a:r>
            <a:r>
              <a:rPr lang="en-US" sz="2800" dirty="0" smtClean="0"/>
              <a:t>(assume we don’t know </a:t>
            </a:r>
            <a:r>
              <a:rPr lang="el-GR" sz="2800" dirty="0" smtClean="0"/>
              <a:t>σ</a:t>
            </a:r>
            <a:r>
              <a:rPr lang="en-US" sz="2800" dirty="0" smtClean="0"/>
              <a:t>)</a:t>
            </a:r>
            <a:r>
              <a:rPr lang="en-US" sz="2800" b="1" dirty="0" smtClean="0"/>
              <a:t> </a:t>
            </a:r>
            <a:r>
              <a:rPr lang="en-US" sz="2800" dirty="0" smtClean="0"/>
              <a:t>and a </a:t>
            </a:r>
            <a:r>
              <a:rPr lang="en-US" sz="2800" b="1" dirty="0" smtClean="0"/>
              <a:t>bootstrap confidence interval for </a:t>
            </a:r>
            <a:r>
              <a:rPr lang="el-GR" sz="2800" b="1" dirty="0" smtClean="0"/>
              <a:t>μ</a:t>
            </a:r>
            <a:r>
              <a:rPr lang="en-US" sz="2800" b="1" dirty="0" smtClean="0"/>
              <a:t> (SE method) ?</a:t>
            </a:r>
            <a:r>
              <a:rPr lang="en-US" sz="2800" dirty="0" smtClean="0"/>
              <a:t/>
            </a:r>
            <a:br>
              <a:rPr lang="en-US" sz="2800" dirty="0" smtClean="0"/>
            </a:br>
            <a:r>
              <a:rPr lang="en-US" sz="2800" dirty="0"/>
              <a:t/>
            </a:r>
            <a:br>
              <a:rPr lang="en-US" sz="2800" dirty="0"/>
            </a:br>
            <a:r>
              <a:rPr lang="en-US" sz="2800" dirty="0" smtClean="0"/>
              <a:t/>
            </a:r>
            <a:br>
              <a:rPr lang="en-US" sz="2800" dirty="0" smtClean="0"/>
            </a:br>
            <a:endParaRPr sz="1400" dirty="0">
              <a:latin typeface="Times New Roman"/>
              <a:cs typeface="Times New Roman"/>
            </a:endParaRPr>
          </a:p>
        </p:txBody>
      </p:sp>
      <p:sp>
        <p:nvSpPr>
          <p:cNvPr id="8" name="TextBox 7"/>
          <p:cNvSpPr txBox="1"/>
          <p:nvPr/>
        </p:nvSpPr>
        <p:spPr>
          <a:xfrm>
            <a:off x="500514" y="4119612"/>
            <a:ext cx="2165684" cy="1815882"/>
          </a:xfrm>
          <a:prstGeom prst="rect">
            <a:avLst/>
          </a:prstGeom>
          <a:noFill/>
        </p:spPr>
        <p:txBody>
          <a:bodyPr wrap="square" rtlCol="0">
            <a:spAutoFit/>
          </a:bodyPr>
          <a:lstStyle/>
          <a:p>
            <a:pPr marL="342900" indent="-342900">
              <a:buFont typeface="+mj-lt"/>
              <a:buAutoNum type="alphaLcParenR"/>
            </a:pPr>
            <a:r>
              <a:rPr lang="en-US" sz="2800" dirty="0" smtClean="0"/>
              <a:t>0</a:t>
            </a:r>
          </a:p>
          <a:p>
            <a:pPr marL="342900" indent="-342900">
              <a:buFont typeface="+mj-lt"/>
              <a:buAutoNum type="alphaLcParenR"/>
            </a:pPr>
            <a:r>
              <a:rPr lang="en-US" sz="2800" dirty="0" smtClean="0"/>
              <a:t>1</a:t>
            </a:r>
          </a:p>
          <a:p>
            <a:pPr marL="342900" indent="-342900">
              <a:buFont typeface="+mj-lt"/>
              <a:buAutoNum type="alphaLcParenR"/>
            </a:pPr>
            <a:r>
              <a:rPr lang="en-US" sz="2800" dirty="0" smtClean="0"/>
              <a:t>2</a:t>
            </a:r>
          </a:p>
          <a:p>
            <a:pPr marL="342900" indent="-342900">
              <a:buFont typeface="+mj-lt"/>
              <a:buAutoNum type="alphaLcParenR"/>
            </a:pPr>
            <a:r>
              <a:rPr lang="en-US" sz="2800" dirty="0" smtClean="0"/>
              <a:t>3</a:t>
            </a:r>
          </a:p>
        </p:txBody>
      </p:sp>
      <mc:AlternateContent xmlns:mc="http://schemas.openxmlformats.org/markup-compatibility/2006">
        <mc:Choice xmlns:a14="http://schemas.microsoft.com/office/drawing/2010/main" Requires="a14">
          <p:sp>
            <p:nvSpPr>
              <p:cNvPr id="9" name="TextBox 8"/>
              <p:cNvSpPr txBox="1"/>
              <p:nvPr/>
            </p:nvSpPr>
            <p:spPr>
              <a:xfrm>
                <a:off x="4812630" y="2833635"/>
                <a:ext cx="3058593"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d>
                        <m:dPr>
                          <m:ctrlPr>
                            <a:rPr lang="en-US" b="1" i="1" smtClean="0">
                              <a:latin typeface="Cambria Math" panose="02040503050406030204" pitchFamily="18" charset="0"/>
                            </a:rPr>
                          </m:ctrlPr>
                        </m:dPr>
                        <m:e>
                          <m:r>
                            <a:rPr lang="en-US" b="1" i="1" smtClean="0">
                              <a:latin typeface="Cambria Math" panose="02040503050406030204" pitchFamily="18" charset="0"/>
                            </a:rPr>
                            <m:t>           </m:t>
                          </m:r>
                        </m:e>
                      </m:d>
                      <m:r>
                        <a:rPr lang="en-US" b="1" i="1" smtClean="0">
                          <a:latin typeface="Cambria Math" panose="02040503050406030204" pitchFamily="18" charset="0"/>
                          <a:ea typeface="Cambria Math" panose="02040503050406030204" pitchFamily="18" charset="0"/>
                        </a:rPr>
                        <m:t>±</m:t>
                      </m:r>
                      <m:d>
                        <m:dPr>
                          <m:ctrlPr>
                            <a:rPr lang="en-US" b="1" i="1" smtClean="0">
                              <a:latin typeface="Cambria Math" panose="02040503050406030204" pitchFamily="18" charset="0"/>
                              <a:ea typeface="Cambria Math" panose="02040503050406030204" pitchFamily="18" charset="0"/>
                            </a:rPr>
                          </m:ctrlPr>
                        </m:dPr>
                        <m:e>
                          <m:r>
                            <a:rPr lang="en-US" b="1" i="1" smtClean="0">
                              <a:latin typeface="Cambria Math" panose="02040503050406030204" pitchFamily="18" charset="0"/>
                              <a:ea typeface="Cambria Math" panose="02040503050406030204" pitchFamily="18" charset="0"/>
                            </a:rPr>
                            <m:t>                 </m:t>
                          </m:r>
                        </m:e>
                      </m:d>
                      <m:r>
                        <a:rPr lang="en-US" b="1" i="1" smtClean="0">
                          <a:latin typeface="Cambria Math" panose="02040503050406030204" pitchFamily="18" charset="0"/>
                          <a:ea typeface="Cambria Math" panose="02040503050406030204" pitchFamily="18" charset="0"/>
                        </a:rPr>
                        <m:t>(              )</m:t>
                      </m:r>
                    </m:oMath>
                  </m:oMathPara>
                </a14:m>
                <a:endParaRPr lang="en-US" b="1" dirty="0"/>
              </a:p>
            </p:txBody>
          </p:sp>
        </mc:Choice>
        <mc:Fallback>
          <p:sp>
            <p:nvSpPr>
              <p:cNvPr id="9" name="TextBox 8"/>
              <p:cNvSpPr txBox="1">
                <a:spLocks noRot="1" noChangeAspect="1" noMove="1" noResize="1" noEditPoints="1" noAdjustHandles="1" noChangeArrowheads="1" noChangeShapeType="1" noTextEdit="1"/>
              </p:cNvSpPr>
              <p:nvPr/>
            </p:nvSpPr>
            <p:spPr>
              <a:xfrm>
                <a:off x="4812630" y="2833635"/>
                <a:ext cx="3058593" cy="276999"/>
              </a:xfrm>
              <a:prstGeom prst="rect">
                <a:avLst/>
              </a:prstGeom>
              <a:blipFill>
                <a:blip r:embed="rId2"/>
                <a:stretch>
                  <a:fillRect t="-2222" r="-2191" b="-35556"/>
                </a:stretch>
              </a:blipFill>
            </p:spPr>
            <p:txBody>
              <a:bodyPr/>
              <a:lstStyle/>
              <a:p>
                <a:r>
                  <a:rPr lang="en-US">
                    <a:noFill/>
                  </a:rPr>
                  <a:t> </a:t>
                </a:r>
              </a:p>
            </p:txBody>
          </p:sp>
        </mc:Fallback>
      </mc:AlternateContent>
      <p:sp>
        <p:nvSpPr>
          <p:cNvPr id="10" name="TextBox 9"/>
          <p:cNvSpPr txBox="1"/>
          <p:nvPr/>
        </p:nvSpPr>
        <p:spPr>
          <a:xfrm>
            <a:off x="5009949" y="3110634"/>
            <a:ext cx="4735629" cy="369332"/>
          </a:xfrm>
          <a:prstGeom prst="rect">
            <a:avLst/>
          </a:prstGeom>
          <a:noFill/>
        </p:spPr>
        <p:txBody>
          <a:bodyPr wrap="square" rtlCol="0">
            <a:spAutoFit/>
          </a:bodyPr>
          <a:lstStyle/>
          <a:p>
            <a:r>
              <a:rPr lang="en-US" b="1" dirty="0" smtClean="0"/>
              <a:t>1                    2                 3</a:t>
            </a:r>
            <a:endParaRPr lang="en-US" b="1" dirty="0"/>
          </a:p>
        </p:txBody>
      </p:sp>
      <p:sp>
        <p:nvSpPr>
          <p:cNvPr id="14" name="Rectangle 13"/>
          <p:cNvSpPr/>
          <p:nvPr/>
        </p:nvSpPr>
        <p:spPr>
          <a:xfrm>
            <a:off x="4273617" y="2615248"/>
            <a:ext cx="4031562" cy="93365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0505653"/>
      </p:ext>
    </p:extLst>
  </p:cSld>
  <p:clrMapOvr>
    <a:masterClrMapping/>
  </p:clrMapOvr>
  <p:transition>
    <p:cut/>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3"/>
          <p:cNvSpPr txBox="1">
            <a:spLocks/>
          </p:cNvSpPr>
          <p:nvPr/>
        </p:nvSpPr>
        <p:spPr>
          <a:xfrm>
            <a:off x="336884" y="749827"/>
            <a:ext cx="11656194" cy="3293913"/>
          </a:xfrm>
          <a:prstGeom prst="rect">
            <a:avLst/>
          </a:prstGeom>
          <a:solidFill>
            <a:srgbClr val="D6E2EB"/>
          </a:solidFill>
        </p:spPr>
        <p:txBody>
          <a:bodyPr vert="horz" wrap="square" lIns="0" tIns="61657"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18288" marR="184982">
              <a:lnSpc>
                <a:spcPct val="100000"/>
              </a:lnSpc>
              <a:spcBef>
                <a:spcPts val="484"/>
              </a:spcBef>
            </a:pPr>
            <a:r>
              <a:rPr lang="en-US" sz="2800" dirty="0" smtClean="0"/>
              <a:t>The general structure for a </a:t>
            </a:r>
            <a:r>
              <a:rPr lang="en-US" sz="2800" b="1" dirty="0" smtClean="0"/>
              <a:t>CLT confidence interval for μ </a:t>
            </a:r>
            <a:r>
              <a:rPr lang="en-US" sz="2800" dirty="0" smtClean="0"/>
              <a:t>and a </a:t>
            </a:r>
            <a:r>
              <a:rPr lang="en-US" sz="2800" b="1" dirty="0" smtClean="0"/>
              <a:t>bootstrap confidence interval (SE method) for μ </a:t>
            </a:r>
            <a:r>
              <a:rPr lang="en-US" sz="2800" dirty="0" smtClean="0"/>
              <a:t>has three components (see below). How many of these components are the same for both a </a:t>
            </a:r>
            <a:r>
              <a:rPr lang="en-US" sz="2800" b="1" dirty="0" smtClean="0"/>
              <a:t>CLT confidence interval for μ </a:t>
            </a:r>
            <a:r>
              <a:rPr lang="en-US" sz="2800" dirty="0" smtClean="0"/>
              <a:t>(assume we don’t know σ)</a:t>
            </a:r>
            <a:r>
              <a:rPr lang="en-US" sz="2800" b="1" dirty="0" smtClean="0"/>
              <a:t> </a:t>
            </a:r>
            <a:r>
              <a:rPr lang="en-US" sz="2800" dirty="0" smtClean="0"/>
              <a:t>and a </a:t>
            </a:r>
            <a:r>
              <a:rPr lang="en-US" sz="2800" b="1" dirty="0" smtClean="0"/>
              <a:t>bootstrap confidence interval for μ (SE method) ?</a:t>
            </a: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endParaRPr lang="en-US" sz="1400" dirty="0">
              <a:latin typeface="Times New Roman"/>
              <a:cs typeface="Times New Roman"/>
            </a:endParaRPr>
          </a:p>
        </p:txBody>
      </p:sp>
      <p:sp>
        <p:nvSpPr>
          <p:cNvPr id="2" name="object 2"/>
          <p:cNvSpPr txBox="1"/>
          <p:nvPr/>
        </p:nvSpPr>
        <p:spPr>
          <a:xfrm>
            <a:off x="7400404" y="114811"/>
            <a:ext cx="3070371" cy="354523"/>
          </a:xfrm>
          <a:prstGeom prst="rect">
            <a:avLst/>
          </a:prstGeom>
        </p:spPr>
        <p:txBody>
          <a:bodyPr vert="horz" wrap="square" lIns="0" tIns="33975" rIns="0" bIns="0" rtlCol="0">
            <a:spAutoFit/>
          </a:bodyPr>
          <a:lstStyle/>
          <a:p>
            <a:pPr marL="25168">
              <a:spcBef>
                <a:spcPts val="268"/>
              </a:spcBef>
            </a:pPr>
            <a:r>
              <a:rPr sz="2081" spc="-10" dirty="0">
                <a:solidFill>
                  <a:srgbClr val="FFFFFF"/>
                </a:solidFill>
                <a:latin typeface="Noto Sans CJK JP Regular"/>
                <a:cs typeface="Noto Sans CJK JP Regular"/>
              </a:rPr>
              <a:t>Achieving </a:t>
            </a:r>
            <a:r>
              <a:rPr sz="2081" spc="-20" dirty="0">
                <a:solidFill>
                  <a:srgbClr val="FFFFFF"/>
                </a:solidFill>
                <a:latin typeface="Noto Sans CJK JP Regular"/>
                <a:cs typeface="Noto Sans CJK JP Regular"/>
              </a:rPr>
              <a:t>desired</a:t>
            </a:r>
            <a:r>
              <a:rPr sz="2081" spc="198" dirty="0">
                <a:solidFill>
                  <a:srgbClr val="FFFFFF"/>
                </a:solidFill>
                <a:latin typeface="Noto Sans CJK JP Regular"/>
                <a:cs typeface="Noto Sans CJK JP Regular"/>
              </a:rPr>
              <a:t> </a:t>
            </a:r>
            <a:r>
              <a:rPr sz="2081" spc="-40" dirty="0">
                <a:solidFill>
                  <a:srgbClr val="FFFFFF"/>
                </a:solidFill>
                <a:latin typeface="Noto Sans CJK JP Regular"/>
                <a:cs typeface="Noto Sans CJK JP Regular"/>
              </a:rPr>
              <a:t>power</a:t>
            </a:r>
            <a:endParaRPr sz="2081">
              <a:latin typeface="Noto Sans CJK JP Regular"/>
              <a:cs typeface="Noto Sans CJK JP Regular"/>
            </a:endParaRPr>
          </a:p>
        </p:txBody>
      </p:sp>
      <p:sp>
        <p:nvSpPr>
          <p:cNvPr id="6" name="object 2"/>
          <p:cNvSpPr txBox="1"/>
          <p:nvPr/>
        </p:nvSpPr>
        <p:spPr>
          <a:xfrm>
            <a:off x="336884" y="318110"/>
            <a:ext cx="11656194" cy="355845"/>
          </a:xfrm>
          <a:prstGeom prst="rect">
            <a:avLst/>
          </a:prstGeom>
          <a:solidFill>
            <a:srgbClr val="9AB8CE"/>
          </a:solidFill>
        </p:spPr>
        <p:txBody>
          <a:bodyPr vert="horz" wrap="square" lIns="0" tIns="50334" rIns="0" bIns="0" rtlCol="0">
            <a:spAutoFit/>
          </a:bodyPr>
          <a:lstStyle/>
          <a:p>
            <a:pPr marL="118288">
              <a:spcBef>
                <a:spcPts val="396"/>
              </a:spcBef>
            </a:pPr>
            <a:r>
              <a:rPr sz="1982" dirty="0">
                <a:solidFill>
                  <a:srgbClr val="1A2E3D"/>
                </a:solidFill>
                <a:latin typeface="Arial"/>
                <a:cs typeface="Arial"/>
              </a:rPr>
              <a:t>Clicker</a:t>
            </a:r>
            <a:r>
              <a:rPr sz="1982" spc="-10" dirty="0">
                <a:solidFill>
                  <a:srgbClr val="1A2E3D"/>
                </a:solidFill>
                <a:latin typeface="Arial"/>
                <a:cs typeface="Arial"/>
              </a:rPr>
              <a:t> </a:t>
            </a:r>
            <a:r>
              <a:rPr sz="1982" spc="10" dirty="0">
                <a:solidFill>
                  <a:srgbClr val="1A2E3D"/>
                </a:solidFill>
                <a:latin typeface="Arial"/>
                <a:cs typeface="Arial"/>
              </a:rPr>
              <a:t>question</a:t>
            </a:r>
            <a:endParaRPr sz="1982">
              <a:latin typeface="Arial"/>
              <a:cs typeface="Arial"/>
            </a:endParaRPr>
          </a:p>
        </p:txBody>
      </p:sp>
      <p:sp>
        <p:nvSpPr>
          <p:cNvPr id="8" name="TextBox 7"/>
          <p:cNvSpPr txBox="1"/>
          <p:nvPr/>
        </p:nvSpPr>
        <p:spPr>
          <a:xfrm>
            <a:off x="500514" y="4119612"/>
            <a:ext cx="2165684" cy="1815882"/>
          </a:xfrm>
          <a:prstGeom prst="rect">
            <a:avLst/>
          </a:prstGeom>
          <a:noFill/>
        </p:spPr>
        <p:txBody>
          <a:bodyPr wrap="square" rtlCol="0">
            <a:spAutoFit/>
          </a:bodyPr>
          <a:lstStyle/>
          <a:p>
            <a:pPr marL="342900" indent="-342900">
              <a:buFont typeface="+mj-lt"/>
              <a:buAutoNum type="alphaLcParenR"/>
            </a:pPr>
            <a:r>
              <a:rPr lang="en-US" sz="2800" dirty="0" smtClean="0"/>
              <a:t>0</a:t>
            </a:r>
          </a:p>
          <a:p>
            <a:pPr marL="342900" indent="-342900">
              <a:buFont typeface="+mj-lt"/>
              <a:buAutoNum type="alphaLcParenR"/>
            </a:pPr>
            <a:r>
              <a:rPr lang="en-US" sz="2800" dirty="0" smtClean="0"/>
              <a:t>1</a:t>
            </a:r>
          </a:p>
          <a:p>
            <a:pPr marL="342900" indent="-342900">
              <a:buFont typeface="+mj-lt"/>
              <a:buAutoNum type="alphaLcParenR"/>
            </a:pPr>
            <a:r>
              <a:rPr lang="en-US" sz="2800" b="1" i="1" dirty="0" smtClean="0">
                <a:solidFill>
                  <a:srgbClr val="C00000"/>
                </a:solidFill>
              </a:rPr>
              <a:t>2</a:t>
            </a:r>
          </a:p>
          <a:p>
            <a:pPr marL="342900" indent="-342900">
              <a:buFont typeface="+mj-lt"/>
              <a:buAutoNum type="alphaLcParenR"/>
            </a:pPr>
            <a:r>
              <a:rPr lang="en-US" sz="2800" dirty="0" smtClean="0"/>
              <a:t>3</a:t>
            </a:r>
          </a:p>
        </p:txBody>
      </p:sp>
      <mc:AlternateContent xmlns:mc="http://schemas.openxmlformats.org/markup-compatibility/2006">
        <mc:Choice xmlns:a14="http://schemas.microsoft.com/office/drawing/2010/main" Requires="a14">
          <p:sp>
            <p:nvSpPr>
              <p:cNvPr id="9" name="TextBox 8"/>
              <p:cNvSpPr txBox="1"/>
              <p:nvPr/>
            </p:nvSpPr>
            <p:spPr>
              <a:xfrm>
                <a:off x="4812630" y="2833635"/>
                <a:ext cx="3058593"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d>
                        <m:dPr>
                          <m:ctrlPr>
                            <a:rPr lang="en-US" b="1" i="1" smtClean="0">
                              <a:latin typeface="Cambria Math" panose="02040503050406030204" pitchFamily="18" charset="0"/>
                            </a:rPr>
                          </m:ctrlPr>
                        </m:dPr>
                        <m:e>
                          <m:r>
                            <a:rPr lang="en-US" b="1" i="1" smtClean="0">
                              <a:latin typeface="Cambria Math" panose="02040503050406030204" pitchFamily="18" charset="0"/>
                            </a:rPr>
                            <m:t>           </m:t>
                          </m:r>
                        </m:e>
                      </m:d>
                      <m:r>
                        <a:rPr lang="en-US" b="1" i="1" smtClean="0">
                          <a:latin typeface="Cambria Math" panose="02040503050406030204" pitchFamily="18" charset="0"/>
                          <a:ea typeface="Cambria Math" panose="02040503050406030204" pitchFamily="18" charset="0"/>
                        </a:rPr>
                        <m:t>±</m:t>
                      </m:r>
                      <m:d>
                        <m:dPr>
                          <m:ctrlPr>
                            <a:rPr lang="en-US" b="1" i="1" smtClean="0">
                              <a:latin typeface="Cambria Math" panose="02040503050406030204" pitchFamily="18" charset="0"/>
                              <a:ea typeface="Cambria Math" panose="02040503050406030204" pitchFamily="18" charset="0"/>
                            </a:rPr>
                          </m:ctrlPr>
                        </m:dPr>
                        <m:e>
                          <m:r>
                            <a:rPr lang="en-US" b="1" i="1" smtClean="0">
                              <a:latin typeface="Cambria Math" panose="02040503050406030204" pitchFamily="18" charset="0"/>
                              <a:ea typeface="Cambria Math" panose="02040503050406030204" pitchFamily="18" charset="0"/>
                            </a:rPr>
                            <m:t>                 </m:t>
                          </m:r>
                        </m:e>
                      </m:d>
                      <m:r>
                        <a:rPr lang="en-US" b="1" i="1" smtClean="0">
                          <a:latin typeface="Cambria Math" panose="02040503050406030204" pitchFamily="18" charset="0"/>
                          <a:ea typeface="Cambria Math" panose="02040503050406030204" pitchFamily="18" charset="0"/>
                        </a:rPr>
                        <m:t>(              )</m:t>
                      </m:r>
                    </m:oMath>
                  </m:oMathPara>
                </a14:m>
                <a:endParaRPr lang="en-US" b="1" dirty="0"/>
              </a:p>
            </p:txBody>
          </p:sp>
        </mc:Choice>
        <mc:Fallback>
          <p:sp>
            <p:nvSpPr>
              <p:cNvPr id="9" name="TextBox 8"/>
              <p:cNvSpPr txBox="1">
                <a:spLocks noRot="1" noChangeAspect="1" noMove="1" noResize="1" noEditPoints="1" noAdjustHandles="1" noChangeArrowheads="1" noChangeShapeType="1" noTextEdit="1"/>
              </p:cNvSpPr>
              <p:nvPr/>
            </p:nvSpPr>
            <p:spPr>
              <a:xfrm>
                <a:off x="4812630" y="2833635"/>
                <a:ext cx="3058593" cy="276999"/>
              </a:xfrm>
              <a:prstGeom prst="rect">
                <a:avLst/>
              </a:prstGeom>
              <a:blipFill>
                <a:blip r:embed="rId2"/>
                <a:stretch>
                  <a:fillRect t="-2222" r="-2191" b="-35556"/>
                </a:stretch>
              </a:blipFill>
            </p:spPr>
            <p:txBody>
              <a:bodyPr/>
              <a:lstStyle/>
              <a:p>
                <a:r>
                  <a:rPr lang="en-US">
                    <a:noFill/>
                  </a:rPr>
                  <a:t> </a:t>
                </a:r>
              </a:p>
            </p:txBody>
          </p:sp>
        </mc:Fallback>
      </mc:AlternateContent>
      <p:sp>
        <p:nvSpPr>
          <p:cNvPr id="10" name="TextBox 9"/>
          <p:cNvSpPr txBox="1"/>
          <p:nvPr/>
        </p:nvSpPr>
        <p:spPr>
          <a:xfrm>
            <a:off x="5009949" y="3110634"/>
            <a:ext cx="4735629" cy="369332"/>
          </a:xfrm>
          <a:prstGeom prst="rect">
            <a:avLst/>
          </a:prstGeom>
          <a:noFill/>
        </p:spPr>
        <p:txBody>
          <a:bodyPr wrap="square" rtlCol="0">
            <a:spAutoFit/>
          </a:bodyPr>
          <a:lstStyle/>
          <a:p>
            <a:r>
              <a:rPr lang="en-US" b="1" dirty="0" smtClean="0"/>
              <a:t>1                 </a:t>
            </a:r>
            <a:r>
              <a:rPr lang="en-US" dirty="0" smtClean="0"/>
              <a:t> </a:t>
            </a:r>
            <a:r>
              <a:rPr lang="en-US" b="1" dirty="0" smtClean="0"/>
              <a:t>  2                 3</a:t>
            </a:r>
            <a:endParaRPr lang="en-US" b="1" dirty="0"/>
          </a:p>
        </p:txBody>
      </p:sp>
      <p:sp>
        <p:nvSpPr>
          <p:cNvPr id="14" name="Rectangle 13"/>
          <p:cNvSpPr/>
          <p:nvPr/>
        </p:nvSpPr>
        <p:spPr>
          <a:xfrm>
            <a:off x="4273617" y="2615248"/>
            <a:ext cx="4031562" cy="93365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0404" y="2974206"/>
            <a:ext cx="65" cy="276999"/>
          </a:xfrm>
          <a:prstGeom prst="rect">
            <a:avLst/>
          </a:prstGeom>
          <a:noFill/>
        </p:spPr>
        <p:txBody>
          <a:bodyPr wrap="none" lIns="0" tIns="0" rIns="0" bIns="0" rtlCol="0">
            <a:spAutoFit/>
          </a:bodyPr>
          <a:lstStyle/>
          <a:p>
            <a:endParaRPr lang="en-US" dirty="0"/>
          </a:p>
        </p:txBody>
      </p:sp>
      <mc:AlternateContent xmlns:mc="http://schemas.openxmlformats.org/markup-compatibility/2006">
        <mc:Choice xmlns:a14="http://schemas.microsoft.com/office/drawing/2010/main" Requires="a14">
          <p:sp>
            <p:nvSpPr>
              <p:cNvPr id="5" name="TextBox 4"/>
              <p:cNvSpPr txBox="1"/>
              <p:nvPr/>
            </p:nvSpPr>
            <p:spPr>
              <a:xfrm>
                <a:off x="5149474" y="4655961"/>
                <a:ext cx="1887376" cy="815480"/>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acc>
                        <m:accPr>
                          <m:chr m:val="̅"/>
                          <m:ctrlPr>
                            <a:rPr lang="en-US" sz="2800" i="1" smtClean="0">
                              <a:latin typeface="Cambria Math" panose="02040503050406030204" pitchFamily="18" charset="0"/>
                            </a:rPr>
                          </m:ctrlPr>
                        </m:accPr>
                        <m:e>
                          <m:r>
                            <a:rPr lang="en-US" sz="2800" b="0" i="1" smtClean="0">
                              <a:latin typeface="Cambria Math" panose="02040503050406030204" pitchFamily="18" charset="0"/>
                            </a:rPr>
                            <m:t>𝑥</m:t>
                          </m:r>
                        </m:e>
                      </m:acc>
                      <m:r>
                        <a:rPr lang="en-US" sz="2800" i="1" smtClean="0">
                          <a:latin typeface="Cambria Math" panose="02040503050406030204" pitchFamily="18" charset="0"/>
                          <a:ea typeface="Cambria Math" panose="02040503050406030204" pitchFamily="18" charset="0"/>
                        </a:rPr>
                        <m:t>±</m:t>
                      </m:r>
                      <m:sSub>
                        <m:sSubPr>
                          <m:ctrlPr>
                            <a:rPr lang="en-US" sz="280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𝑡</m:t>
                          </m:r>
                        </m:e>
                        <m:sub>
                          <m:r>
                            <a:rPr lang="en-US" sz="2800" b="0" i="1" smtClean="0">
                              <a:latin typeface="Cambria Math" panose="02040503050406030204" pitchFamily="18" charset="0"/>
                              <a:ea typeface="Cambria Math" panose="02040503050406030204" pitchFamily="18" charset="0"/>
                            </a:rPr>
                            <m:t>𝑛</m:t>
                          </m:r>
                          <m:r>
                            <a:rPr lang="en-US" sz="2800" b="0" i="1" smtClean="0">
                              <a:latin typeface="Cambria Math" panose="02040503050406030204" pitchFamily="18" charset="0"/>
                              <a:ea typeface="Cambria Math" panose="02040503050406030204" pitchFamily="18" charset="0"/>
                            </a:rPr>
                            <m:t>−1</m:t>
                          </m:r>
                        </m:sub>
                      </m:sSub>
                      <m:f>
                        <m:fPr>
                          <m:ctrlPr>
                            <a:rPr lang="en-US" sz="2800" i="1" smtClean="0">
                              <a:solidFill>
                                <a:srgbClr val="C00000"/>
                              </a:solidFill>
                              <a:latin typeface="Cambria Math" panose="02040503050406030204" pitchFamily="18" charset="0"/>
                              <a:ea typeface="Cambria Math" panose="02040503050406030204" pitchFamily="18" charset="0"/>
                            </a:rPr>
                          </m:ctrlPr>
                        </m:fPr>
                        <m:num>
                          <m:r>
                            <a:rPr lang="en-US" sz="2800" b="0" i="1" smtClean="0">
                              <a:solidFill>
                                <a:srgbClr val="C00000"/>
                              </a:solidFill>
                              <a:latin typeface="Cambria Math" panose="02040503050406030204" pitchFamily="18" charset="0"/>
                              <a:ea typeface="Cambria Math" panose="02040503050406030204" pitchFamily="18" charset="0"/>
                            </a:rPr>
                            <m:t>𝑠</m:t>
                          </m:r>
                        </m:num>
                        <m:den>
                          <m:rad>
                            <m:radPr>
                              <m:degHide m:val="on"/>
                              <m:ctrlPr>
                                <a:rPr lang="en-US" sz="2800" i="1" smtClean="0">
                                  <a:solidFill>
                                    <a:srgbClr val="C00000"/>
                                  </a:solidFill>
                                  <a:latin typeface="Cambria Math" panose="02040503050406030204" pitchFamily="18" charset="0"/>
                                  <a:ea typeface="Cambria Math" panose="02040503050406030204" pitchFamily="18" charset="0"/>
                                </a:rPr>
                              </m:ctrlPr>
                            </m:radPr>
                            <m:deg/>
                            <m:e>
                              <m:r>
                                <a:rPr lang="en-US" sz="2800" b="0" i="1" smtClean="0">
                                  <a:solidFill>
                                    <a:srgbClr val="C00000"/>
                                  </a:solidFill>
                                  <a:latin typeface="Cambria Math" panose="02040503050406030204" pitchFamily="18" charset="0"/>
                                  <a:ea typeface="Cambria Math" panose="02040503050406030204" pitchFamily="18" charset="0"/>
                                </a:rPr>
                                <m:t>𝑛</m:t>
                              </m:r>
                            </m:e>
                          </m:rad>
                        </m:den>
                      </m:f>
                    </m:oMath>
                  </m:oMathPara>
                </a14:m>
                <a:endParaRPr lang="en-US" sz="2800" dirty="0">
                  <a:solidFill>
                    <a:srgbClr val="C00000"/>
                  </a:solidFill>
                </a:endParaRPr>
              </a:p>
            </p:txBody>
          </p:sp>
        </mc:Choice>
        <mc:Fallback>
          <p:sp>
            <p:nvSpPr>
              <p:cNvPr id="5" name="TextBox 4"/>
              <p:cNvSpPr txBox="1">
                <a:spLocks noRot="1" noChangeAspect="1" noMove="1" noResize="1" noEditPoints="1" noAdjustHandles="1" noChangeArrowheads="1" noChangeShapeType="1" noTextEdit="1"/>
              </p:cNvSpPr>
              <p:nvPr/>
            </p:nvSpPr>
            <p:spPr>
              <a:xfrm>
                <a:off x="5149474" y="4655961"/>
                <a:ext cx="1887376" cy="81548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TextBox 11"/>
              <p:cNvSpPr txBox="1"/>
              <p:nvPr/>
            </p:nvSpPr>
            <p:spPr>
              <a:xfrm>
                <a:off x="5009949" y="6095100"/>
                <a:ext cx="2166427" cy="430887"/>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acc>
                        <m:accPr>
                          <m:chr m:val="̅"/>
                          <m:ctrlPr>
                            <a:rPr lang="en-US" sz="2800" i="1" smtClean="0">
                              <a:latin typeface="Cambria Math" panose="02040503050406030204" pitchFamily="18" charset="0"/>
                            </a:rPr>
                          </m:ctrlPr>
                        </m:accPr>
                        <m:e>
                          <m:r>
                            <a:rPr lang="en-US" sz="2800" b="0" i="1" smtClean="0">
                              <a:latin typeface="Cambria Math" panose="02040503050406030204" pitchFamily="18" charset="0"/>
                            </a:rPr>
                            <m:t>𝑥</m:t>
                          </m:r>
                        </m:e>
                      </m:acc>
                      <m:r>
                        <a:rPr lang="en-US" sz="2800" i="1" smtClean="0">
                          <a:latin typeface="Cambria Math" panose="02040503050406030204" pitchFamily="18" charset="0"/>
                          <a:ea typeface="Cambria Math" panose="02040503050406030204" pitchFamily="18" charset="0"/>
                        </a:rPr>
                        <m:t>±</m:t>
                      </m:r>
                      <m:sSub>
                        <m:sSubPr>
                          <m:ctrlPr>
                            <a:rPr lang="en-US" sz="280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𝑡</m:t>
                          </m:r>
                        </m:e>
                        <m:sub>
                          <m:r>
                            <a:rPr lang="en-US" sz="2800" b="0" i="1" smtClean="0">
                              <a:latin typeface="Cambria Math" panose="02040503050406030204" pitchFamily="18" charset="0"/>
                              <a:ea typeface="Cambria Math" panose="02040503050406030204" pitchFamily="18" charset="0"/>
                            </a:rPr>
                            <m:t>𝑛</m:t>
                          </m:r>
                          <m:r>
                            <a:rPr lang="en-US" sz="2800" b="0" i="1" smtClean="0">
                              <a:latin typeface="Cambria Math" panose="02040503050406030204" pitchFamily="18" charset="0"/>
                              <a:ea typeface="Cambria Math" panose="02040503050406030204" pitchFamily="18" charset="0"/>
                            </a:rPr>
                            <m:t>−1</m:t>
                          </m:r>
                        </m:sub>
                      </m:sSub>
                      <m:sSub>
                        <m:sSubPr>
                          <m:ctrlPr>
                            <a:rPr lang="en-US" sz="2800" i="1" smtClean="0">
                              <a:solidFill>
                                <a:srgbClr val="C00000"/>
                              </a:solidFill>
                              <a:latin typeface="Cambria Math" panose="02040503050406030204" pitchFamily="18" charset="0"/>
                              <a:ea typeface="Cambria Math" panose="02040503050406030204" pitchFamily="18" charset="0"/>
                            </a:rPr>
                          </m:ctrlPr>
                        </m:sSubPr>
                        <m:e>
                          <m:r>
                            <a:rPr lang="en-US" sz="2800" i="1" smtClean="0">
                              <a:solidFill>
                                <a:srgbClr val="C00000"/>
                              </a:solidFill>
                              <a:latin typeface="Cambria Math" panose="02040503050406030204" pitchFamily="18" charset="0"/>
                              <a:ea typeface="Cambria Math" panose="02040503050406030204" pitchFamily="18" charset="0"/>
                            </a:rPr>
                            <m:t>𝜎</m:t>
                          </m:r>
                        </m:e>
                        <m:sub>
                          <m:r>
                            <a:rPr lang="en-US" sz="2800" b="0" i="1" smtClean="0">
                              <a:solidFill>
                                <a:srgbClr val="C00000"/>
                              </a:solidFill>
                              <a:latin typeface="Cambria Math" panose="02040503050406030204" pitchFamily="18" charset="0"/>
                              <a:ea typeface="Cambria Math" panose="02040503050406030204" pitchFamily="18" charset="0"/>
                            </a:rPr>
                            <m:t>𝑏𝑜𝑜𝑡</m:t>
                          </m:r>
                        </m:sub>
                      </m:sSub>
                    </m:oMath>
                  </m:oMathPara>
                </a14:m>
                <a:endParaRPr lang="en-US" sz="2800" dirty="0">
                  <a:solidFill>
                    <a:srgbClr val="C00000"/>
                  </a:solidFill>
                </a:endParaRPr>
              </a:p>
            </p:txBody>
          </p:sp>
        </mc:Choice>
        <mc:Fallback>
          <p:sp>
            <p:nvSpPr>
              <p:cNvPr id="12" name="TextBox 11"/>
              <p:cNvSpPr txBox="1">
                <a:spLocks noRot="1" noChangeAspect="1" noMove="1" noResize="1" noEditPoints="1" noAdjustHandles="1" noChangeArrowheads="1" noChangeShapeType="1" noTextEdit="1"/>
              </p:cNvSpPr>
              <p:nvPr/>
            </p:nvSpPr>
            <p:spPr>
              <a:xfrm>
                <a:off x="5009949" y="6095100"/>
                <a:ext cx="2166427" cy="430887"/>
              </a:xfrm>
              <a:prstGeom prst="rect">
                <a:avLst/>
              </a:prstGeom>
              <a:blipFill>
                <a:blip r:embed="rId4"/>
                <a:stretch>
                  <a:fillRect/>
                </a:stretch>
              </a:blipFill>
            </p:spPr>
            <p:txBody>
              <a:bodyPr/>
              <a:lstStyle/>
              <a:p>
                <a:r>
                  <a:rPr lang="en-US">
                    <a:noFill/>
                  </a:rPr>
                  <a:t> </a:t>
                </a:r>
              </a:p>
            </p:txBody>
          </p:sp>
        </mc:Fallback>
      </mc:AlternateContent>
      <p:sp>
        <p:nvSpPr>
          <p:cNvPr id="13" name="Rectangle 12"/>
          <p:cNvSpPr/>
          <p:nvPr/>
        </p:nvSpPr>
        <p:spPr>
          <a:xfrm>
            <a:off x="4564729" y="4346980"/>
            <a:ext cx="4883837" cy="400110"/>
          </a:xfrm>
          <a:prstGeom prst="rect">
            <a:avLst/>
          </a:prstGeom>
        </p:spPr>
        <p:txBody>
          <a:bodyPr wrap="none">
            <a:spAutoFit/>
          </a:bodyPr>
          <a:lstStyle/>
          <a:p>
            <a:r>
              <a:rPr lang="en-US" sz="2000" b="1" dirty="0">
                <a:solidFill>
                  <a:srgbClr val="C00000"/>
                </a:solidFill>
              </a:rPr>
              <a:t>CLT confidence interval for </a:t>
            </a:r>
            <a:r>
              <a:rPr lang="en-US" sz="2000" b="1" dirty="0" smtClean="0">
                <a:solidFill>
                  <a:srgbClr val="C00000"/>
                </a:solidFill>
              </a:rPr>
              <a:t>μ (don’t know </a:t>
            </a:r>
            <a:r>
              <a:rPr lang="en-US" sz="2000" dirty="0" smtClean="0">
                <a:solidFill>
                  <a:srgbClr val="C00000"/>
                </a:solidFill>
              </a:rPr>
              <a:t>σ)</a:t>
            </a:r>
            <a:r>
              <a:rPr lang="en-US" sz="2000" b="1" dirty="0" smtClean="0">
                <a:solidFill>
                  <a:srgbClr val="C00000"/>
                </a:solidFill>
              </a:rPr>
              <a:t> </a:t>
            </a:r>
            <a:endParaRPr lang="en-US" sz="2000" dirty="0">
              <a:solidFill>
                <a:srgbClr val="C00000"/>
              </a:solidFill>
            </a:endParaRPr>
          </a:p>
        </p:txBody>
      </p:sp>
      <p:sp>
        <p:nvSpPr>
          <p:cNvPr id="16" name="Rectangle 15"/>
          <p:cNvSpPr/>
          <p:nvPr/>
        </p:nvSpPr>
        <p:spPr>
          <a:xfrm>
            <a:off x="4447622" y="5709106"/>
            <a:ext cx="5327292" cy="400110"/>
          </a:xfrm>
          <a:prstGeom prst="rect">
            <a:avLst/>
          </a:prstGeom>
        </p:spPr>
        <p:txBody>
          <a:bodyPr wrap="none">
            <a:spAutoFit/>
          </a:bodyPr>
          <a:lstStyle/>
          <a:p>
            <a:r>
              <a:rPr lang="en-US" sz="2000" b="1" dirty="0" smtClean="0">
                <a:solidFill>
                  <a:srgbClr val="C00000"/>
                </a:solidFill>
              </a:rPr>
              <a:t>Bootstrap </a:t>
            </a:r>
            <a:r>
              <a:rPr lang="en-US" sz="2000" b="1" dirty="0">
                <a:solidFill>
                  <a:srgbClr val="C00000"/>
                </a:solidFill>
              </a:rPr>
              <a:t>confidence interval for </a:t>
            </a:r>
            <a:r>
              <a:rPr lang="en-US" sz="2000" b="1" dirty="0" smtClean="0">
                <a:solidFill>
                  <a:srgbClr val="C00000"/>
                </a:solidFill>
              </a:rPr>
              <a:t>μ (SE Method</a:t>
            </a:r>
            <a:r>
              <a:rPr lang="en-US" sz="2000" dirty="0" smtClean="0">
                <a:solidFill>
                  <a:srgbClr val="C00000"/>
                </a:solidFill>
              </a:rPr>
              <a:t>)</a:t>
            </a:r>
            <a:r>
              <a:rPr lang="en-US" sz="2000" b="1" dirty="0" smtClean="0">
                <a:solidFill>
                  <a:srgbClr val="C00000"/>
                </a:solidFill>
              </a:rPr>
              <a:t> </a:t>
            </a:r>
            <a:endParaRPr lang="en-US" sz="2000" dirty="0">
              <a:solidFill>
                <a:srgbClr val="C00000"/>
              </a:solidFill>
            </a:endParaRPr>
          </a:p>
        </p:txBody>
      </p:sp>
    </p:spTree>
    <p:extLst>
      <p:ext uri="{BB962C8B-B14F-4D97-AF65-F5344CB8AC3E}">
        <p14:creationId xmlns:p14="http://schemas.microsoft.com/office/powerpoint/2010/main" val="1754005377"/>
      </p:ext>
    </p:extLst>
  </p:cSld>
  <p:clrMapOvr>
    <a:masterClrMapping/>
  </p:clrMapOvr>
  <p:transition>
    <p:cut/>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0328079" y="6507704"/>
            <a:ext cx="162327" cy="257890"/>
          </a:xfrm>
          <a:prstGeom prst="rect">
            <a:avLst/>
          </a:prstGeom>
        </p:spPr>
        <p:txBody>
          <a:bodyPr vert="horz" wrap="square" lIns="0" tIns="13842" rIns="0" bIns="0" rtlCol="0">
            <a:spAutoFit/>
          </a:bodyPr>
          <a:lstStyle/>
          <a:p>
            <a:pPr marL="25168">
              <a:spcBef>
                <a:spcPts val="109"/>
              </a:spcBef>
            </a:pPr>
            <a:r>
              <a:rPr sz="1585" spc="-10" dirty="0">
                <a:solidFill>
                  <a:srgbClr val="7F7F7F"/>
                </a:solidFill>
                <a:latin typeface="Arial"/>
                <a:cs typeface="Arial"/>
              </a:rPr>
              <a:t>6</a:t>
            </a:r>
            <a:endParaRPr sz="1585">
              <a:latin typeface="Arial"/>
              <a:cs typeface="Arial"/>
            </a:endParaRPr>
          </a:p>
        </p:txBody>
      </p:sp>
      <p:pic>
        <p:nvPicPr>
          <p:cNvPr id="11" name="Picture 10"/>
          <p:cNvPicPr>
            <a:picLocks noChangeAspect="1"/>
          </p:cNvPicPr>
          <p:nvPr/>
        </p:nvPicPr>
        <p:blipFill>
          <a:blip r:embed="rId2"/>
          <a:stretch>
            <a:fillRect/>
          </a:stretch>
        </p:blipFill>
        <p:spPr>
          <a:xfrm>
            <a:off x="1584818" y="1291707"/>
            <a:ext cx="9022360" cy="2449398"/>
          </a:xfrm>
          <a:prstGeom prst="rect">
            <a:avLst/>
          </a:prstGeom>
        </p:spPr>
      </p:pic>
      <p:sp>
        <p:nvSpPr>
          <p:cNvPr id="12" name="TextBox 11"/>
          <p:cNvSpPr txBox="1"/>
          <p:nvPr/>
        </p:nvSpPr>
        <p:spPr>
          <a:xfrm>
            <a:off x="1748307" y="564396"/>
            <a:ext cx="8424743" cy="641266"/>
          </a:xfrm>
          <a:prstGeom prst="rect">
            <a:avLst/>
          </a:prstGeom>
          <a:noFill/>
        </p:spPr>
        <p:txBody>
          <a:bodyPr wrap="square" rtlCol="0">
            <a:spAutoFit/>
          </a:bodyPr>
          <a:lstStyle/>
          <a:p>
            <a:r>
              <a:rPr lang="en-US" sz="3567" i="1" dirty="0">
                <a:solidFill>
                  <a:srgbClr val="7030A0"/>
                </a:solidFill>
              </a:rPr>
              <a:t>Step 1: Create the bootstrap distribution</a:t>
            </a:r>
            <a:endParaRPr lang="en-US" sz="3567" i="1" dirty="0">
              <a:solidFill>
                <a:srgbClr val="7030A0"/>
              </a:solidFill>
            </a:endParaRPr>
          </a:p>
        </p:txBody>
      </p:sp>
      <p:sp>
        <p:nvSpPr>
          <p:cNvPr id="13" name="TextBox 12"/>
          <p:cNvSpPr txBox="1"/>
          <p:nvPr/>
        </p:nvSpPr>
        <p:spPr>
          <a:xfrm>
            <a:off x="6416881" y="2870298"/>
            <a:ext cx="3756169" cy="427809"/>
          </a:xfrm>
          <a:prstGeom prst="rect">
            <a:avLst/>
          </a:prstGeom>
          <a:noFill/>
        </p:spPr>
        <p:txBody>
          <a:bodyPr wrap="square" rtlCol="0">
            <a:spAutoFit/>
          </a:bodyPr>
          <a:lstStyle/>
          <a:p>
            <a:r>
              <a:rPr lang="en-US" sz="2180" u="sng" dirty="0" err="1">
                <a:solidFill>
                  <a:srgbClr val="7030A0"/>
                </a:solidFill>
              </a:rPr>
              <a:t>aka</a:t>
            </a:r>
            <a:r>
              <a:rPr lang="en-US" sz="2180" dirty="0" err="1">
                <a:solidFill>
                  <a:srgbClr val="7030A0"/>
                </a:solidFill>
              </a:rPr>
              <a:t>:bootstrap</a:t>
            </a:r>
            <a:r>
              <a:rPr lang="en-US" sz="2180" dirty="0">
                <a:solidFill>
                  <a:srgbClr val="7030A0"/>
                </a:solidFill>
              </a:rPr>
              <a:t> statistic</a:t>
            </a:r>
            <a:endParaRPr lang="en-US" sz="2180" dirty="0">
              <a:solidFill>
                <a:srgbClr val="7030A0"/>
              </a:solidFill>
            </a:endParaRPr>
          </a:p>
        </p:txBody>
      </p:sp>
      <p:cxnSp>
        <p:nvCxnSpPr>
          <p:cNvPr id="14" name="Straight Arrow Connector 13"/>
          <p:cNvCxnSpPr>
            <a:stCxn id="13" idx="1"/>
          </p:cNvCxnSpPr>
          <p:nvPr/>
        </p:nvCxnSpPr>
        <p:spPr>
          <a:xfrm flipH="1" flipV="1">
            <a:off x="4434982" y="2975997"/>
            <a:ext cx="2155173" cy="108206"/>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455015" y="2180236"/>
            <a:ext cx="3756169" cy="427809"/>
          </a:xfrm>
          <a:prstGeom prst="rect">
            <a:avLst/>
          </a:prstGeom>
          <a:noFill/>
        </p:spPr>
        <p:txBody>
          <a:bodyPr wrap="square" rtlCol="0">
            <a:spAutoFit/>
          </a:bodyPr>
          <a:lstStyle/>
          <a:p>
            <a:r>
              <a:rPr lang="en-US" sz="2180" u="sng" dirty="0" err="1">
                <a:solidFill>
                  <a:srgbClr val="7030A0"/>
                </a:solidFill>
              </a:rPr>
              <a:t>aka</a:t>
            </a:r>
            <a:r>
              <a:rPr lang="en-US" sz="2180" dirty="0" err="1">
                <a:solidFill>
                  <a:srgbClr val="7030A0"/>
                </a:solidFill>
              </a:rPr>
              <a:t>:bootstrap</a:t>
            </a:r>
            <a:r>
              <a:rPr lang="en-US" sz="2180" dirty="0">
                <a:solidFill>
                  <a:srgbClr val="7030A0"/>
                </a:solidFill>
              </a:rPr>
              <a:t> sample</a:t>
            </a:r>
            <a:endParaRPr lang="en-US" sz="2180" dirty="0">
              <a:solidFill>
                <a:srgbClr val="7030A0"/>
              </a:solidFill>
            </a:endParaRPr>
          </a:p>
        </p:txBody>
      </p:sp>
      <p:cxnSp>
        <p:nvCxnSpPr>
          <p:cNvPr id="16" name="Straight Arrow Connector 15"/>
          <p:cNvCxnSpPr>
            <a:stCxn id="15" idx="1"/>
          </p:cNvCxnSpPr>
          <p:nvPr/>
        </p:nvCxnSpPr>
        <p:spPr>
          <a:xfrm flipH="1" flipV="1">
            <a:off x="5642995" y="2220985"/>
            <a:ext cx="1812022" cy="287704"/>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7" name="Left Brace 16"/>
          <p:cNvSpPr/>
          <p:nvPr/>
        </p:nvSpPr>
        <p:spPr>
          <a:xfrm rot="16200000">
            <a:off x="3680495" y="2523514"/>
            <a:ext cx="602959" cy="332204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567"/>
          </a:p>
        </p:txBody>
      </p:sp>
      <p:sp>
        <p:nvSpPr>
          <p:cNvPr id="18" name="TextBox 17"/>
          <p:cNvSpPr txBox="1"/>
          <p:nvPr/>
        </p:nvSpPr>
        <p:spPr>
          <a:xfrm>
            <a:off x="2721864" y="4337662"/>
            <a:ext cx="3473042" cy="458267"/>
          </a:xfrm>
          <a:prstGeom prst="rect">
            <a:avLst/>
          </a:prstGeom>
          <a:noFill/>
        </p:spPr>
        <p:txBody>
          <a:bodyPr wrap="square" rtlCol="0">
            <a:spAutoFit/>
          </a:bodyPr>
          <a:lstStyle/>
          <a:p>
            <a:r>
              <a:rPr lang="en-US" sz="2378" dirty="0"/>
              <a:t>For comparison</a:t>
            </a:r>
            <a:endParaRPr lang="en-US" sz="2378" dirty="0"/>
          </a:p>
        </p:txBody>
      </p:sp>
      <p:pic>
        <p:nvPicPr>
          <p:cNvPr id="19" name="Picture 18"/>
          <p:cNvPicPr>
            <a:picLocks noChangeAspect="1"/>
          </p:cNvPicPr>
          <p:nvPr/>
        </p:nvPicPr>
        <p:blipFill rotWithShape="1">
          <a:blip r:embed="rId3"/>
          <a:srcRect b="21897"/>
          <a:stretch/>
        </p:blipFill>
        <p:spPr>
          <a:xfrm>
            <a:off x="5532290" y="4486015"/>
            <a:ext cx="5122706" cy="1661020"/>
          </a:xfrm>
          <a:prstGeom prst="rect">
            <a:avLst/>
          </a:prstGeom>
        </p:spPr>
      </p:pic>
      <p:sp>
        <p:nvSpPr>
          <p:cNvPr id="6" name="TextBox 5"/>
          <p:cNvSpPr txBox="1"/>
          <p:nvPr/>
        </p:nvSpPr>
        <p:spPr>
          <a:xfrm>
            <a:off x="641488" y="44705"/>
            <a:ext cx="8691612" cy="584775"/>
          </a:xfrm>
          <a:prstGeom prst="rect">
            <a:avLst/>
          </a:prstGeom>
          <a:noFill/>
        </p:spPr>
        <p:txBody>
          <a:bodyPr wrap="square" rtlCol="0">
            <a:spAutoFit/>
          </a:bodyPr>
          <a:lstStyle/>
          <a:p>
            <a:r>
              <a:rPr lang="en-US" sz="3200" b="1" dirty="0" smtClean="0"/>
              <a:t>Bootstrap Confidence Intervals</a:t>
            </a:r>
            <a:endParaRPr lang="en-US" sz="3200" b="1" dirty="0"/>
          </a:p>
        </p:txBody>
      </p:sp>
    </p:spTree>
    <p:extLst>
      <p:ext uri="{BB962C8B-B14F-4D97-AF65-F5344CB8AC3E}">
        <p14:creationId xmlns:p14="http://schemas.microsoft.com/office/powerpoint/2010/main" val="1007538189"/>
      </p:ext>
    </p:extLst>
  </p:cSld>
  <p:clrMapOvr>
    <a:masterClrMapping/>
  </p:clrMapOvr>
  <p:transition>
    <p:cut/>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0328079" y="6507704"/>
            <a:ext cx="162327" cy="257890"/>
          </a:xfrm>
          <a:prstGeom prst="rect">
            <a:avLst/>
          </a:prstGeom>
        </p:spPr>
        <p:txBody>
          <a:bodyPr vert="horz" wrap="square" lIns="0" tIns="13842" rIns="0" bIns="0" rtlCol="0">
            <a:spAutoFit/>
          </a:bodyPr>
          <a:lstStyle/>
          <a:p>
            <a:pPr marL="25168">
              <a:spcBef>
                <a:spcPts val="109"/>
              </a:spcBef>
            </a:pPr>
            <a:r>
              <a:rPr sz="1585" spc="-10" dirty="0">
                <a:solidFill>
                  <a:srgbClr val="7F7F7F"/>
                </a:solidFill>
                <a:latin typeface="Arial"/>
                <a:cs typeface="Arial"/>
              </a:rPr>
              <a:t>6</a:t>
            </a:r>
            <a:endParaRPr sz="1585">
              <a:latin typeface="Arial"/>
              <a:cs typeface="Arial"/>
            </a:endParaRPr>
          </a:p>
        </p:txBody>
      </p:sp>
      <mc:AlternateContent xmlns:mc="http://schemas.openxmlformats.org/markup-compatibility/2006">
        <mc:Choice xmlns:a14="http://schemas.microsoft.com/office/drawing/2010/main" Requires="a14">
          <p:sp>
            <p:nvSpPr>
              <p:cNvPr id="7" name="TextBox 6"/>
              <p:cNvSpPr txBox="1"/>
              <p:nvPr/>
            </p:nvSpPr>
            <p:spPr>
              <a:xfrm>
                <a:off x="1701597" y="5902383"/>
                <a:ext cx="8169449" cy="749501"/>
              </a:xfrm>
              <a:prstGeom prst="rect">
                <a:avLst/>
              </a:prstGeom>
              <a:noFill/>
            </p:spPr>
            <p:txBody>
              <a:bodyPr wrap="square" rtlCol="0">
                <a:spAutoFit/>
              </a:bodyPr>
              <a:lstStyle/>
              <a:p>
                <a:r>
                  <a:rPr lang="en-US" sz="1387" dirty="0">
                    <a:solidFill>
                      <a:srgbClr val="00B050"/>
                    </a:solidFill>
                    <a:latin typeface="Arial" panose="020B0604020202020204" pitchFamily="34" charset="0"/>
                    <a:cs typeface="Arial" panose="020B0604020202020204" pitchFamily="34" charset="0"/>
                  </a:rPr>
                  <a:t>When the point estimate is: </a:t>
                </a:r>
                <a14:m>
                  <m:oMath xmlns:m="http://schemas.openxmlformats.org/officeDocument/2006/math">
                    <m:r>
                      <m:rPr>
                        <m:sty m:val="p"/>
                      </m:rPr>
                      <a:rPr lang="en-US" sz="1387">
                        <a:solidFill>
                          <a:srgbClr val="00B050"/>
                        </a:solidFill>
                        <a:latin typeface="Cambria Math" panose="02040503050406030204" pitchFamily="18" charset="0"/>
                        <a:cs typeface="Arial"/>
                      </a:rPr>
                      <m:t>median</m:t>
                    </m:r>
                    <m:r>
                      <a:rPr lang="en-US" sz="1387">
                        <a:solidFill>
                          <a:srgbClr val="00B050"/>
                        </a:solidFill>
                        <a:latin typeface="Cambria Math" panose="02040503050406030204" pitchFamily="18" charset="0"/>
                        <a:cs typeface="Arial"/>
                      </a:rPr>
                      <m:t>, </m:t>
                    </m:r>
                    <m:r>
                      <a:rPr lang="el-GR" sz="1387" i="1">
                        <a:solidFill>
                          <a:srgbClr val="00B050"/>
                        </a:solidFill>
                        <a:latin typeface="Cambria Math" panose="02040503050406030204" pitchFamily="18" charset="0"/>
                        <a:cs typeface="Arial"/>
                      </a:rPr>
                      <m:t>𝜇</m:t>
                    </m:r>
                    <m:r>
                      <a:rPr lang="en-US" sz="1387" i="1">
                        <a:solidFill>
                          <a:srgbClr val="00B050"/>
                        </a:solidFill>
                        <a:latin typeface="Cambria Math" panose="02040503050406030204" pitchFamily="18" charset="0"/>
                        <a:cs typeface="Arial"/>
                      </a:rPr>
                      <m:t>, </m:t>
                    </m:r>
                    <m:sSub>
                      <m:sSubPr>
                        <m:ctrlPr>
                          <a:rPr lang="en-US" sz="1387" i="1">
                            <a:solidFill>
                              <a:srgbClr val="00B050"/>
                            </a:solidFill>
                            <a:latin typeface="Cambria Math" panose="02040503050406030204" pitchFamily="18" charset="0"/>
                            <a:cs typeface="Arial"/>
                          </a:rPr>
                        </m:ctrlPr>
                      </m:sSubPr>
                      <m:e>
                        <m:r>
                          <a:rPr lang="en-US" sz="1387" i="1">
                            <a:solidFill>
                              <a:srgbClr val="00B050"/>
                            </a:solidFill>
                            <a:latin typeface="Cambria Math" panose="02040503050406030204" pitchFamily="18" charset="0"/>
                            <a:ea typeface="Cambria Math" panose="02040503050406030204" pitchFamily="18" charset="0"/>
                            <a:cs typeface="Arial"/>
                          </a:rPr>
                          <m:t>𝜇</m:t>
                        </m:r>
                      </m:e>
                      <m:sub>
                        <m:r>
                          <a:rPr lang="en-US" sz="1387" i="1">
                            <a:solidFill>
                              <a:srgbClr val="00B050"/>
                            </a:solidFill>
                            <a:latin typeface="Cambria Math" panose="02040503050406030204" pitchFamily="18" charset="0"/>
                            <a:cs typeface="Arial"/>
                          </a:rPr>
                          <m:t>𝑑𝑖𝑓𝑓</m:t>
                        </m:r>
                      </m:sub>
                    </m:sSub>
                    <m:r>
                      <a:rPr lang="en-US" sz="1387" i="1">
                        <a:solidFill>
                          <a:srgbClr val="00B050"/>
                        </a:solidFill>
                        <a:latin typeface="Cambria Math" panose="02040503050406030204" pitchFamily="18" charset="0"/>
                        <a:cs typeface="Arial"/>
                      </a:rPr>
                      <m:t>,</m:t>
                    </m:r>
                    <m:r>
                      <a:rPr lang="en-US" sz="1387" i="1">
                        <a:solidFill>
                          <a:srgbClr val="00B050"/>
                        </a:solidFill>
                        <a:latin typeface="Cambria Math" panose="02040503050406030204" pitchFamily="18" charset="0"/>
                        <a:cs typeface="Arial"/>
                      </a:rPr>
                      <m:t>𝑝</m:t>
                    </m:r>
                  </m:oMath>
                </a14:m>
                <a:r>
                  <a:rPr lang="en-US" sz="1387" i="1" dirty="0">
                    <a:solidFill>
                      <a:srgbClr val="00B050"/>
                    </a:solidFill>
                    <a:latin typeface="Arial" panose="020B0604020202020204" pitchFamily="34" charset="0"/>
                    <a:cs typeface="Arial" panose="020B0604020202020204" pitchFamily="34" charset="0"/>
                  </a:rPr>
                  <a:t> </a:t>
                </a:r>
              </a:p>
              <a:p>
                <a:pPr marL="339762" indent="-339762">
                  <a:buFont typeface="Arial" panose="020B0604020202020204" pitchFamily="34" charset="0"/>
                  <a:buChar char="•"/>
                </a:pPr>
                <a:r>
                  <a:rPr lang="en-US" sz="1387" b="1" i="1" dirty="0">
                    <a:solidFill>
                      <a:srgbClr val="00B050"/>
                    </a:solidFill>
                    <a:latin typeface="Arial" panose="020B0604020202020204" pitchFamily="34" charset="0"/>
                    <a:cs typeface="Arial" panose="020B0604020202020204" pitchFamily="34" charset="0"/>
                  </a:rPr>
                  <a:t>degrees of freedom </a:t>
                </a:r>
                <a:r>
                  <a:rPr lang="en-US" sz="1387" i="1" dirty="0">
                    <a:solidFill>
                      <a:srgbClr val="00B050"/>
                    </a:solidFill>
                    <a:latin typeface="Arial" panose="020B0604020202020204" pitchFamily="34" charset="0"/>
                    <a:cs typeface="Arial" panose="020B0604020202020204" pitchFamily="34" charset="0"/>
                  </a:rPr>
                  <a:t>= n-1 (n = size of the original sample = each bootstrap sample) </a:t>
                </a:r>
              </a:p>
              <a:p>
                <a:pPr marL="339762" indent="-339762">
                  <a:buFont typeface="Arial" panose="020B0604020202020204" pitchFamily="34" charset="0"/>
                  <a:buChar char="•"/>
                </a:pPr>
                <a:r>
                  <a:rPr lang="en-US" sz="1387" b="1" i="1" dirty="0">
                    <a:solidFill>
                      <a:srgbClr val="00B050"/>
                    </a:solidFill>
                    <a:latin typeface="Arial" panose="020B0604020202020204" pitchFamily="34" charset="0"/>
                    <a:cs typeface="Arial" panose="020B0604020202020204" pitchFamily="34" charset="0"/>
                  </a:rPr>
                  <a:t>area under t-distribution curve </a:t>
                </a:r>
                <a:r>
                  <a:rPr lang="en-US" sz="1387" i="1" dirty="0">
                    <a:solidFill>
                      <a:srgbClr val="00B050"/>
                    </a:solidFill>
                    <a:latin typeface="Arial" panose="020B0604020202020204" pitchFamily="34" charset="0"/>
                    <a:cs typeface="Arial" panose="020B0604020202020204" pitchFamily="34" charset="0"/>
                  </a:rPr>
                  <a:t>=(1-XX/100)% TWO TAILS.</a:t>
                </a:r>
                <a:endParaRPr lang="en-US" sz="1387" dirty="0">
                  <a:solidFill>
                    <a:srgbClr val="00B050"/>
                  </a:solidFill>
                  <a:latin typeface="Arial" panose="020B0604020202020204" pitchFamily="34" charset="0"/>
                  <a:cs typeface="Arial" panose="020B0604020202020204" pitchFamily="34" charset="0"/>
                </a:endParaRPr>
              </a:p>
            </p:txBody>
          </p:sp>
        </mc:Choice>
        <mc:Fallback>
          <p:sp>
            <p:nvSpPr>
              <p:cNvPr id="7" name="TextBox 6"/>
              <p:cNvSpPr txBox="1">
                <a:spLocks noRot="1" noChangeAspect="1" noMove="1" noResize="1" noEditPoints="1" noAdjustHandles="1" noChangeArrowheads="1" noChangeShapeType="1" noTextEdit="1"/>
              </p:cNvSpPr>
              <p:nvPr/>
            </p:nvSpPr>
            <p:spPr>
              <a:xfrm>
                <a:off x="1701597" y="5902383"/>
                <a:ext cx="8169449" cy="749501"/>
              </a:xfrm>
              <a:prstGeom prst="rect">
                <a:avLst/>
              </a:prstGeom>
              <a:blipFill>
                <a:blip r:embed="rId2"/>
                <a:stretch>
                  <a:fillRect l="-224" t="-1626" b="-8130"/>
                </a:stretch>
              </a:blipFill>
            </p:spPr>
            <p:txBody>
              <a:bodyPr/>
              <a:lstStyle/>
              <a:p>
                <a:r>
                  <a:rPr lang="en-US">
                    <a:noFill/>
                  </a:rPr>
                  <a:t> </a:t>
                </a:r>
              </a:p>
            </p:txBody>
          </p:sp>
        </mc:Fallback>
      </mc:AlternateContent>
      <p:cxnSp>
        <p:nvCxnSpPr>
          <p:cNvPr id="10" name="Elbow Connector 9"/>
          <p:cNvCxnSpPr/>
          <p:nvPr/>
        </p:nvCxnSpPr>
        <p:spPr>
          <a:xfrm rot="5400000">
            <a:off x="3194237" y="3643913"/>
            <a:ext cx="1153172" cy="3998023"/>
          </a:xfrm>
          <a:prstGeom prst="bentConnector4">
            <a:avLst>
              <a:gd name="adj1" fmla="val 31781"/>
              <a:gd name="adj2" fmla="val 103777"/>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6095996" y="5110380"/>
            <a:ext cx="604011" cy="432646"/>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700008" y="5202753"/>
            <a:ext cx="3963800" cy="702372"/>
          </a:xfrm>
          <a:prstGeom prst="rect">
            <a:avLst/>
          </a:prstGeom>
          <a:noFill/>
        </p:spPr>
        <p:txBody>
          <a:bodyPr wrap="square" rtlCol="0">
            <a:spAutoFit/>
          </a:bodyPr>
          <a:lstStyle/>
          <a:p>
            <a:r>
              <a:rPr lang="en-US" sz="1982" dirty="0">
                <a:solidFill>
                  <a:srgbClr val="00B0F0"/>
                </a:solidFill>
              </a:rPr>
              <a:t>Standard deviation of all the bootstrap statistics you calculated</a:t>
            </a:r>
            <a:endParaRPr lang="en-US" sz="1982" dirty="0">
              <a:solidFill>
                <a:srgbClr val="00B0F0"/>
              </a:solidFill>
            </a:endParaRPr>
          </a:p>
        </p:txBody>
      </p:sp>
      <p:sp>
        <p:nvSpPr>
          <p:cNvPr id="9" name="TextBox 8"/>
          <p:cNvSpPr txBox="1"/>
          <p:nvPr/>
        </p:nvSpPr>
        <p:spPr>
          <a:xfrm>
            <a:off x="1883627" y="685638"/>
            <a:ext cx="8424743" cy="1190198"/>
          </a:xfrm>
          <a:prstGeom prst="rect">
            <a:avLst/>
          </a:prstGeom>
          <a:noFill/>
        </p:spPr>
        <p:txBody>
          <a:bodyPr wrap="square" rtlCol="0">
            <a:spAutoFit/>
          </a:bodyPr>
          <a:lstStyle/>
          <a:p>
            <a:r>
              <a:rPr lang="en-US" sz="3567" i="1" dirty="0">
                <a:solidFill>
                  <a:srgbClr val="7030A0"/>
                </a:solidFill>
              </a:rPr>
              <a:t>Step 2: Use the </a:t>
            </a:r>
            <a:r>
              <a:rPr lang="en-US" sz="3567" b="1" i="1" dirty="0">
                <a:solidFill>
                  <a:srgbClr val="7030A0"/>
                </a:solidFill>
              </a:rPr>
              <a:t>bootstrap distribution</a:t>
            </a:r>
            <a:r>
              <a:rPr lang="en-US" sz="3567" i="1" dirty="0">
                <a:solidFill>
                  <a:srgbClr val="7030A0"/>
                </a:solidFill>
              </a:rPr>
              <a:t> to create a confidence interval. </a:t>
            </a:r>
            <a:endParaRPr lang="en-US" sz="3567" i="1" dirty="0">
              <a:solidFill>
                <a:srgbClr val="7030A0"/>
              </a:solidFill>
            </a:endParaRPr>
          </a:p>
        </p:txBody>
      </p:sp>
      <p:sp>
        <p:nvSpPr>
          <p:cNvPr id="5" name="TextBox 4"/>
          <p:cNvSpPr txBox="1"/>
          <p:nvPr/>
        </p:nvSpPr>
        <p:spPr>
          <a:xfrm>
            <a:off x="1528195" y="1997899"/>
            <a:ext cx="8342851" cy="3080780"/>
          </a:xfrm>
          <a:prstGeom prst="rect">
            <a:avLst/>
          </a:prstGeom>
          <a:noFill/>
        </p:spPr>
        <p:txBody>
          <a:bodyPr wrap="square" rtlCol="0">
            <a:spAutoFit/>
          </a:bodyPr>
          <a:lstStyle/>
          <a:p>
            <a:pPr marL="566271" indent="-566271">
              <a:buFont typeface="Arial" panose="020B0604020202020204" pitchFamily="34" charset="0"/>
              <a:buChar char="•"/>
            </a:pPr>
            <a:r>
              <a:rPr lang="en-US" sz="2378" b="1" dirty="0"/>
              <a:t>Percentile Method</a:t>
            </a:r>
          </a:p>
          <a:p>
            <a:pPr marL="1472304" lvl="1" indent="-566271">
              <a:buFont typeface="Arial" panose="020B0604020202020204" pitchFamily="34" charset="0"/>
              <a:buChar char="•"/>
            </a:pPr>
            <a:r>
              <a:rPr lang="en-US" sz="2378" u="sng" dirty="0"/>
              <a:t>XX% bootstrap confidence interval </a:t>
            </a:r>
            <a:r>
              <a:rPr lang="en-US" sz="2378" dirty="0"/>
              <a:t>= </a:t>
            </a:r>
          </a:p>
          <a:p>
            <a:pPr lvl="1"/>
            <a:r>
              <a:rPr lang="en-US" sz="2378" spc="-40" dirty="0">
                <a:latin typeface="Arial"/>
                <a:cs typeface="Arial"/>
              </a:rPr>
              <a:t>	the </a:t>
            </a:r>
            <a:r>
              <a:rPr lang="en-US" sz="2378" spc="-20" dirty="0">
                <a:latin typeface="Arial"/>
                <a:cs typeface="Arial"/>
              </a:rPr>
              <a:t>cutoff </a:t>
            </a:r>
            <a:r>
              <a:rPr lang="en-US" sz="2378" spc="-69" dirty="0">
                <a:latin typeface="Arial"/>
                <a:cs typeface="Arial"/>
              </a:rPr>
              <a:t>values </a:t>
            </a:r>
            <a:r>
              <a:rPr lang="en-US" sz="2378" spc="-40" dirty="0">
                <a:latin typeface="Arial"/>
                <a:cs typeface="Arial"/>
              </a:rPr>
              <a:t>for the </a:t>
            </a:r>
            <a:r>
              <a:rPr lang="en-US" sz="2378" spc="-40" dirty="0">
                <a:latin typeface="Arial"/>
                <a:cs typeface="Arial"/>
              </a:rPr>
              <a:t>middle</a:t>
            </a:r>
          </a:p>
          <a:p>
            <a:pPr lvl="1"/>
            <a:r>
              <a:rPr lang="en-US" sz="2378" spc="-40" dirty="0">
                <a:latin typeface="Arial"/>
                <a:cs typeface="Arial"/>
              </a:rPr>
              <a:t> 	</a:t>
            </a:r>
            <a:r>
              <a:rPr lang="en-US" sz="2378" spc="-139" dirty="0">
                <a:latin typeface="Arial"/>
                <a:cs typeface="Arial"/>
              </a:rPr>
              <a:t>XX</a:t>
            </a:r>
            <a:r>
              <a:rPr lang="en-US" sz="2378" spc="-139" dirty="0">
                <a:latin typeface="Arial"/>
                <a:cs typeface="Arial"/>
              </a:rPr>
              <a:t>% </a:t>
            </a:r>
            <a:r>
              <a:rPr lang="en-US" sz="2378" spc="-30" dirty="0">
                <a:latin typeface="Arial"/>
                <a:cs typeface="Arial"/>
              </a:rPr>
              <a:t>of </a:t>
            </a:r>
            <a:r>
              <a:rPr lang="en-US" sz="2378" spc="-40" dirty="0">
                <a:latin typeface="Arial"/>
                <a:cs typeface="Arial"/>
              </a:rPr>
              <a:t>the </a:t>
            </a:r>
            <a:r>
              <a:rPr lang="en-US" sz="2378" spc="-10" dirty="0">
                <a:latin typeface="Arial"/>
                <a:cs typeface="Arial"/>
              </a:rPr>
              <a:t>bootstrap</a:t>
            </a:r>
            <a:r>
              <a:rPr lang="en-US" sz="2378" spc="40" dirty="0">
                <a:latin typeface="Arial"/>
                <a:cs typeface="Arial"/>
              </a:rPr>
              <a:t> </a:t>
            </a:r>
            <a:r>
              <a:rPr lang="en-US" sz="2378" spc="-30" dirty="0">
                <a:latin typeface="Arial"/>
                <a:cs typeface="Arial"/>
              </a:rPr>
              <a:t>distribution </a:t>
            </a:r>
            <a:endParaRPr lang="en-US" sz="2378" dirty="0"/>
          </a:p>
          <a:p>
            <a:pPr marL="566271" indent="-566271">
              <a:buFont typeface="Arial" panose="020B0604020202020204" pitchFamily="34" charset="0"/>
              <a:buChar char="•"/>
            </a:pPr>
            <a:endParaRPr lang="en-US" sz="2378" dirty="0"/>
          </a:p>
          <a:p>
            <a:pPr marL="566271" indent="-566271">
              <a:buFont typeface="Arial" panose="020B0604020202020204" pitchFamily="34" charset="0"/>
              <a:buChar char="•"/>
            </a:pPr>
            <a:r>
              <a:rPr lang="en-US" sz="2378" b="1" dirty="0"/>
              <a:t>Standard Error Method</a:t>
            </a:r>
          </a:p>
          <a:p>
            <a:pPr marL="1472304" lvl="1" indent="-566271">
              <a:buFont typeface="Arial" panose="020B0604020202020204" pitchFamily="34" charset="0"/>
              <a:buChar char="•"/>
            </a:pPr>
            <a:r>
              <a:rPr lang="en-US" sz="2378" u="sng" dirty="0"/>
              <a:t>XX% bootstrap confidence interval </a:t>
            </a:r>
            <a:r>
              <a:rPr lang="en-US" sz="2378" dirty="0"/>
              <a:t>= </a:t>
            </a:r>
            <a:endParaRPr lang="en-US" sz="2378" dirty="0"/>
          </a:p>
          <a:p>
            <a:pPr lvl="1"/>
            <a:r>
              <a:rPr lang="en-US" sz="2378" i="1" spc="-59" dirty="0">
                <a:latin typeface="Georgia"/>
                <a:cs typeface="Georgia"/>
              </a:rPr>
              <a:t>	</a:t>
            </a:r>
            <a:r>
              <a:rPr lang="en-US" sz="2378" i="1" spc="-59" dirty="0">
                <a:latin typeface="Georgia"/>
                <a:cs typeface="Georgia"/>
              </a:rPr>
              <a:t>point </a:t>
            </a:r>
            <a:r>
              <a:rPr lang="en-US" sz="2378" i="1" spc="-59" dirty="0">
                <a:latin typeface="Georgia"/>
                <a:cs typeface="Georgia"/>
              </a:rPr>
              <a:t>estimate </a:t>
            </a:r>
            <a:r>
              <a:rPr lang="en-US" sz="2378" i="1" spc="446" dirty="0">
                <a:latin typeface="Times New Roman"/>
                <a:cs typeface="Times New Roman"/>
              </a:rPr>
              <a:t>±</a:t>
            </a:r>
            <a:r>
              <a:rPr lang="en-US" sz="2378" i="1" spc="69" dirty="0">
                <a:latin typeface="Times New Roman"/>
                <a:cs typeface="Times New Roman"/>
              </a:rPr>
              <a:t> </a:t>
            </a:r>
            <a:r>
              <a:rPr lang="en-US" sz="2378" i="1" spc="30" dirty="0" err="1">
                <a:solidFill>
                  <a:srgbClr val="00B050"/>
                </a:solidFill>
                <a:latin typeface="Georgia"/>
                <a:cs typeface="Georgia"/>
              </a:rPr>
              <a:t>t</a:t>
            </a:r>
            <a:r>
              <a:rPr lang="en-US" sz="2774" spc="44" baseline="27777" dirty="0" err="1">
                <a:solidFill>
                  <a:srgbClr val="00B050"/>
                </a:solidFill>
                <a:latin typeface="DejaVu Sans"/>
                <a:cs typeface="DejaVu Sans"/>
              </a:rPr>
              <a:t>⋆</a:t>
            </a:r>
            <a:r>
              <a:rPr lang="en-US" sz="2378" i="1" spc="30" dirty="0" err="1">
                <a:solidFill>
                  <a:srgbClr val="00B0F0"/>
                </a:solidFill>
                <a:latin typeface="Georgia"/>
                <a:cs typeface="Georgia"/>
              </a:rPr>
              <a:t>SE</a:t>
            </a:r>
            <a:r>
              <a:rPr lang="en-US" sz="2774" i="1" spc="44" baseline="-11904" dirty="0" err="1">
                <a:solidFill>
                  <a:srgbClr val="00B0F0"/>
                </a:solidFill>
                <a:latin typeface="Georgia"/>
                <a:cs typeface="Georgia"/>
              </a:rPr>
              <a:t>boot</a:t>
            </a:r>
            <a:r>
              <a:rPr lang="en-US" sz="2774" i="1" spc="44" baseline="-11904" dirty="0">
                <a:latin typeface="Georgia"/>
                <a:cs typeface="Georgia"/>
              </a:rPr>
              <a:t> </a:t>
            </a:r>
            <a:endParaRPr lang="en-US" sz="2378" dirty="0"/>
          </a:p>
        </p:txBody>
      </p:sp>
      <p:sp>
        <p:nvSpPr>
          <p:cNvPr id="11" name="TextBox 10"/>
          <p:cNvSpPr txBox="1"/>
          <p:nvPr/>
        </p:nvSpPr>
        <p:spPr>
          <a:xfrm>
            <a:off x="641488" y="44705"/>
            <a:ext cx="8691612" cy="584775"/>
          </a:xfrm>
          <a:prstGeom prst="rect">
            <a:avLst/>
          </a:prstGeom>
          <a:noFill/>
        </p:spPr>
        <p:txBody>
          <a:bodyPr wrap="square" rtlCol="0">
            <a:spAutoFit/>
          </a:bodyPr>
          <a:lstStyle/>
          <a:p>
            <a:r>
              <a:rPr lang="en-US" sz="3200" b="1" dirty="0" smtClean="0"/>
              <a:t>Bootstrap Confidence Intervals</a:t>
            </a:r>
            <a:endParaRPr lang="en-US" sz="3200" b="1" dirty="0"/>
          </a:p>
        </p:txBody>
      </p:sp>
    </p:spTree>
    <p:extLst>
      <p:ext uri="{BB962C8B-B14F-4D97-AF65-F5344CB8AC3E}">
        <p14:creationId xmlns:p14="http://schemas.microsoft.com/office/powerpoint/2010/main" val="1706333705"/>
      </p:ext>
    </p:extLst>
  </p:cSld>
  <p:clrMapOvr>
    <a:masterClrMapping/>
  </p:clrMapOvr>
  <p:transition>
    <p:cut/>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5642" y="375385"/>
            <a:ext cx="5043638" cy="2862322"/>
          </a:xfrm>
          <a:prstGeom prst="rect">
            <a:avLst/>
          </a:prstGeom>
          <a:noFill/>
        </p:spPr>
        <p:txBody>
          <a:bodyPr wrap="square" rtlCol="0">
            <a:spAutoFit/>
          </a:bodyPr>
          <a:lstStyle/>
          <a:p>
            <a:r>
              <a:rPr lang="en-US" sz="6000" b="1" dirty="0" smtClean="0"/>
              <a:t>Interpreting confidence intervals</a:t>
            </a:r>
            <a:endParaRPr lang="en-US" sz="6000" b="1" dirty="0"/>
          </a:p>
        </p:txBody>
      </p:sp>
      <p:pic>
        <p:nvPicPr>
          <p:cNvPr id="60418" name="Picture 2" descr="Man Reading Newspap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8880" y="2865119"/>
            <a:ext cx="4762500" cy="3181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6092537"/>
      </p:ext>
    </p:extLst>
  </p:cSld>
  <p:clrMapOvr>
    <a:masterClrMapping/>
  </p:clrMapOvr>
  <p:transition>
    <p:cut/>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1685</TotalTime>
  <Words>8148</Words>
  <Application>Microsoft Office PowerPoint</Application>
  <PresentationFormat>Widescreen</PresentationFormat>
  <Paragraphs>1079</Paragraphs>
  <Slides>105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105</vt:i4>
      </vt:variant>
    </vt:vector>
  </HeadingPairs>
  <TitlesOfParts>
    <vt:vector size="117" baseType="lpstr">
      <vt:lpstr>Arial</vt:lpstr>
      <vt:lpstr>Calibri</vt:lpstr>
      <vt:lpstr>Calibri Light</vt:lpstr>
      <vt:lpstr>Cambria Math</vt:lpstr>
      <vt:lpstr>DejaVu Sans</vt:lpstr>
      <vt:lpstr>DejaVu Serif</vt:lpstr>
      <vt:lpstr>Georgia</vt:lpstr>
      <vt:lpstr>Helvetica Neue</vt:lpstr>
      <vt:lpstr>Noto Sans CJK JP Regular</vt:lpstr>
      <vt:lpstr>Times New Roman</vt:lpstr>
      <vt:lpstr>Verdana</vt:lpstr>
      <vt:lpstr>Office Theme</vt:lpstr>
      <vt:lpstr>Midterm 2 Review</vt:lpstr>
      <vt:lpstr>Coming up…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Conducting an Analysis… where to start?</vt:lpstr>
      <vt:lpstr>Conducting an Analysis… where to start?</vt:lpstr>
      <vt:lpstr>Conducting an Analysis… where to start?</vt:lpstr>
      <vt:lpstr>Conducting an Analysis… where to start?</vt:lpstr>
      <vt:lpstr>Conducting an Analysis… where to start?</vt:lpstr>
      <vt:lpstr>Conducting an Analysis… where to start?</vt:lpstr>
      <vt:lpstr>PowerPoint Presentation</vt:lpstr>
      <vt:lpstr>PowerPoint Presentation</vt:lpstr>
      <vt:lpstr>PowerPoint Presentation</vt:lpstr>
      <vt:lpstr>PowerPoint Presentation</vt:lpstr>
      <vt:lpstr>PowerPoint Presentation</vt:lpstr>
      <vt:lpstr>PowerPoint Presentation</vt:lpstr>
      <vt:lpstr>A group of researchers want to see if there is a difference in the average SAT score between the oldest and youngest child in a family. 20 families with just two children were sampled and the SAT score was recorded for each child. The test statistic for this test is T = -1.8. What is the p-value?</vt:lpstr>
      <vt:lpstr>A group of researchers want to see if there is a difference in the average SAT score between the oldest and youngest child in a family. 20 families with just two children were sampled and the SAT score was recorded for each child. The test statistic for this test is T = -1.8. What is the p-value?</vt:lpstr>
      <vt:lpstr>A group of researchers want to see if there is a difference in the average SAT score between the oldest and youngest child in a family. 20 families with just two children were sampled and the SAT score was recorded for each child. The test statistic for this test is T = -1.8. What is the p-value?</vt:lpstr>
      <vt:lpstr>A group of researchers want to see if there is a difference in the average SAT score between the oldest and youngest child in a family. 20 families with just two children were sampled and the SAT score was recorded for each child. The test statistic for this test is T = -1.8. What is the p-value?</vt:lpstr>
      <vt:lpstr>A group of researchers want to see if there is a difference in the average SAT score between the oldest and youngest child in a family. 20 families with just two children were sampled and the SAT score was recorded for each child. The test statistic for this test is T = -1.8. What is the p-value?</vt:lpstr>
      <vt:lpstr>A group of researchers want to see if there is a difference in the average SAT score between the oldest and youngest child in a family. 20 families with just two children were sampled and the SAT score was recorded for each child. The test statistic for this test is T = -1.8. What is the p-value?</vt:lpstr>
      <vt:lpstr>PowerPoint Presentation</vt:lpstr>
      <vt:lpstr>A group of researchers want to see if the average SAT score of first-born children is higher than that of last-born children. 10 first-born children were sampled and 10 last-born children were sampled. The test statistic for this test is T = -1.8. What is the p-value?</vt:lpstr>
      <vt:lpstr>A group of researchers want to see if the average SAT score of first-born children is higher than that of last-born children. 10 first-born children were sampled and 10 last-born children were sampled. The test statistic for this test is T = -1.8. What is the p-value?</vt:lpstr>
      <vt:lpstr>A group of researchers want to see if the average SAT score of first-born children is higher than that of last-born children. 10 first-born children were sampled and 10 last-born children were sampled. The test statistic for this test is T = -1.8. What is the p-value?</vt:lpstr>
      <vt:lpstr>A group of researchers want to see if the average SAT score of first-born children is higher than that of last-born children. 10 first-born children were sampled and 10 last-born children were sampled. The test statistic for this test is T = -1.8. What is the p-value?</vt:lpstr>
      <vt:lpstr>A group of researchers want to see if the average SAT score of first-born children is higher than that of last-born children. 10 first-born children were sampled and 10 last-born children were sampled. The test statistic for this test is T = -1.8. What is the p-value?</vt:lpstr>
      <vt:lpstr>A group of researchers want to see if the average SAT score of first-born children is higher than that of last-born children. 10 first-born children were sampled and 10 last-born children were sampled. The test statistic for this test is T = -1.8. What is the p-value?</vt:lpstr>
      <vt:lpstr>PowerPoint Presentation</vt:lpstr>
      <vt:lpstr>PowerPoint Presentation</vt:lpstr>
      <vt:lpstr>PowerPoint Presentation</vt:lpstr>
      <vt:lpstr>PowerPoint Presentation</vt:lpstr>
      <vt:lpstr>A researcher has set up the following randomization test for p. What were her hypotheses, observed sample proportion, and sample size?       </vt:lpstr>
      <vt:lpstr>A researcher has set up the following randomization test for p. What were her hypotheses, observed sample proportion, and sample size?       </vt:lpstr>
      <vt:lpstr>A researcher has set up the following randomization test for p. What were her hypotheses, observed sample proportion, and sample size?       </vt:lpstr>
      <vt:lpstr>A researcher has set up the following randomization test for p. What were her hypotheses, observed sample proportion, and sample size?       </vt:lpstr>
      <vt:lpstr>A researcher has set up the following randomization test for p. What were her hypotheses, observed sample proportion, and sample size?       </vt:lpstr>
      <vt:lpstr>A researcher has set up the following randomization test for p. What were her hypotheses, observed sample proportion, and sample size?       </vt:lpstr>
      <vt:lpstr>PowerPoint Presentation</vt:lpstr>
      <vt:lpstr>We would like to test if the proportion of Duke students that are only-children is larger than 0.10. We collected a random sample of 60 Duke students and found that 0.25 are only-children. Which of the following is true?      </vt:lpstr>
      <vt:lpstr>We would like to test if the proportion of Duke students that are only-children is larger than 0.10. We collected a random sample of 60 Duke students and found that 0.25 are only-children. Which of the following is true?      </vt:lpstr>
      <vt:lpstr>PowerPoint Presentation</vt:lpstr>
      <vt:lpstr>We would like to test if the proportion of Duke students that are only-children is larger than 0.10. We collected a random sample of 60 Duke students and found that 0.25 are only-children. Which of the following is true?      </vt:lpstr>
      <vt:lpstr>We would like to test if the proportion of Duke students that are only-children is larger than 0.10. We collected a random sample of 60 Duke students and found that 0.25 are only-children. Which of the following is true?      </vt:lpstr>
      <vt:lpstr>We would like to test if the proportion of Duke students that are only-children is larger than 0.10. We collected a random sample of 60 Duke students and found that 0.25 are only-children. Which of the following is true?      </vt:lpstr>
      <vt:lpstr>We would like to test if the proportion of Duke students that are only-children is larger than 0.10. We collected a random sample of 60 Duke students and found that 0.25 are only-children. Which of the following is true?      </vt:lpstr>
      <vt:lpstr>We would like to test if the proportion of Duke students that are only-children is larger than 0.10. We collected a random sample of 60 Duke students and found that 0.25 are only-children. Which of the following is true?      </vt:lpstr>
      <vt:lpstr>PowerPoint Presentation</vt:lpstr>
      <vt:lpstr>PowerPoint Presentation</vt:lpstr>
      <vt:lpstr>Suppose we were to decrease the sample size and increase the effect size at the same time. What happens to the following?     </vt:lpstr>
      <vt:lpstr>Suppose we were to decrease the sample size and increase the effect size at the same time. What happens to the following?     </vt:lpstr>
      <vt:lpstr>Suppose we were to decrease the sample size and increase the effect size at the same time. What happens to the following?     </vt:lpstr>
      <vt:lpstr>Suppose we were to decrease the sample size and increase the effect size at the same time. What happens to the following?     </vt:lpstr>
      <vt:lpstr>Suppose we were to increase the sample size. What happens to the following?     </vt:lpstr>
      <vt:lpstr>Suppose we were to increase the sample size. What happens to the following?     </vt:lpstr>
      <vt:lpstr>PowerPoint Presentation</vt:lpstr>
      <vt:lpstr>There are several ways to increase power (and hence decrease  P(Type 2 error), β:</vt:lpstr>
      <vt:lpstr>PowerPoint Presentation</vt:lpstr>
      <vt:lpstr>Assuming that region and opinion on whether the country is headed on the right track are independent, what is the expected number of Southerners that think the country is on the wrong track?</vt:lpstr>
      <vt:lpstr>Assuming that region and opinion on whether the country is headed on the right track are independent, what is the expected number of Southerners that think the country is on the wrong track?</vt:lpstr>
      <vt:lpstr>PowerPoint Presentation</vt:lpstr>
      <vt:lpstr>PowerPoint Presentation</vt:lpstr>
      <vt:lpstr>PowerPoint Presentation</vt:lpstr>
      <vt:lpstr>Fortune magazine collected the zodiac signs of 256 CEOs of the largest 400 companies. We are interested to know if you are equally likely to be a CEO for all zodiac signs. What test would we use?</vt:lpstr>
      <vt:lpstr>Fortune magazine collected the zodiac signs of 256 CEOs of the largest 400 companies. We are interested to know if you are equally likely to be a CEO for all zodiac signs. What test would we use?</vt:lpstr>
      <vt:lpstr>PowerPoint Presentation</vt:lpstr>
      <vt:lpstr>Fortune magazine collected the zodiac signs of 256 CEOs of the largest 400 companies as well as the zodiac signs for all non-CEOs. We are interested to know if there’s a difference in the proportions of Sagittarius’ and Aquarius’ that are CEOs.</vt:lpstr>
      <vt:lpstr>Fortune magazine collected the zodiac signs of 256 CEOs of the largest 400 companies as well as the zodiac signs for all non-CEOs. We are interested to know if there’s a difference in the proportions of Sagittarius’ and Aquarius’ that are CEOs.</vt:lpstr>
      <vt:lpstr>Fortune magazine collected the zodiac signs of 256 CEOs of the largest 400 companies as well as the zodiac signs for all non-CEOs. We are interested to know if there’s a difference in the proportions of Sagittarius’ and Aquarius’ that are CEOs.(Assume random sampling used). We want to make a confidence interval and hypothesis test. Which of the following methods are most appropriate?</vt:lpstr>
      <vt:lpstr>Fortune magazine collected the zodiac signs of 256 CEOs of the largest 400 companies as well as the zodiac signs for all non-CEOs. We are interested to know if there’s a difference in the proportions of Sagittarius’ and Aquarius’ that are CEOs.(Assume random sampling used). We want to make a confidence interval and hypothesis test. Which of the following methods are most appropriate?</vt:lpstr>
      <vt:lpstr>PowerPoint Presentation</vt:lpstr>
      <vt:lpstr>Fortune magazine collected the zodiac signs of 256 CEOs of the largest 400 companies as well as the zodiac signs for all non-CEOs. We are interested to know if there’s a difference in the proportions of Sagittarius’ and Aquarius’ that are CEOs.(Assume random sampling used). We want to make a confidence interval and hypothesis test. Which of the following methods are most appropriate?</vt:lpstr>
      <vt:lpstr>Fortune magazine collected the zodiac signs of 256 CEOs of the largest 400 companies as well as the zodiac signs for all non-CEOs. We are interested to know if there’s a difference in the proportions of Sagittarius’ and Aquarius’ that are CEOs.(Assume random sampling used). We want to make a confidence interval and hypothesis test. Which of the following methods are most appropriate?</vt:lpstr>
      <vt:lpstr>Fortune magazine collected the zodiac signs of 256 CEOs of the largest 400 companies as well as their annual salary. We want to know if there’s an association between a CEO’s zodiac sign and their salary.</vt:lpstr>
      <vt:lpstr>Fortune magazine collected the zodiac signs of 256 CEOs of the largest 400 companies as well as their annual salary. We want to know if there’s an association between a CEO’s zodiac sign and their annual salary.</vt:lpstr>
      <vt:lpstr>Fortune magazine collected the zodiac signs of 256 CEOs of the largest 400 companies as well as their annual salary. We want to know if there’s an association between a CEO’s zodiac sign and their annual salary.</vt:lpstr>
      <vt:lpstr>PowerPoint Presentation</vt:lpstr>
      <vt:lpstr>Fortune magazine collected the zodiac signs of 256 CEOs of the largest 400 companies as well as their annual salary. We conducted an ANOVA and found there was sufficient evidence to suggest at least one of the pairs of zodiac signs had mean annual salaries that are different from one another. How many post-hoc tests would we need run to determine which of these pairs were different?</vt:lpstr>
      <vt:lpstr>Fortune magazine collected the zodiac signs of 256 CEOs of the largest 400 companies as well as their annual salary. We conducted an ANOVA and found there was sufficient evidence to suggest at least one of the pairs of zodiac signs had mean annual salaries that are different from one another. How many post-hoc tests would we need run to determine which of these pairs were different?</vt:lpstr>
      <vt:lpstr>Fortune magazine collected the zodiac signs of 256 CEOs of the largest 400 companies as well as their annual salary. We conducted an ANOVA and found there was sufficient evidence to suggest at least one of the pairs of zodiac signs had mean annual salaries that are different from one another (at α=0.1). The test statistic and p-value for the post-hoc multiple comparison test that compares the salaries of Sagittarius and Leo CEOS is below. How many errors did we make in these calculations and conclusion?</vt:lpstr>
      <vt:lpstr>Fortune magazine collected the zodiac signs of 256 CEOs of the largest 400 companies as well as their annual salary. We conducted an ANOVA and found there was sufficient evidence to suggest at least one of the pairs of zodiac signs had mean annual salaries that are different from one another (at α=0.1). The test statistic and p-value for the post-hoc multiple comparison test that compares the salaries of Sagittarius and Leo CEOS is below. How many errors did we make in these calculations and conclusion?</vt:lpstr>
      <vt:lpstr>PowerPoint Presentation</vt:lpstr>
      <vt:lpstr>Fortune magazine collected the zodiac signs of 256 CEOs of the largest 400 companies as well as their annual salary. We conducted an ANOVA and found there was sufficient evidence to suggest at least one of the pairs of zodiac signs had mean annual salaries that are different from one another (at α=0.1). The test statistic and p-value for the post-hoc multiple comparison test that compares the salaries of Sagittarius and Leo CEOS is below. How many errors did we make in these calculations and conclusion?</vt:lpstr>
      <vt:lpstr>Fortune magazine collected the zodiac signs of 256 CEOs of the largest 400 companies as well as their annual salary. We conducted an ANOVA and found there was sufficient evidence to suggest at least one of the pairs of zodiac signs had mean annual salaries that are different from one another (at α=0.1). The test statistic and p-value for the post-hoc multiple comparison test that compares the salaries of Sagittarius and Leo CEOS is below. How many errors did we make in these calculations and conclusion?</vt:lpstr>
      <vt:lpstr>Fortune magazine collected the zodiac signs of 256 CEOs of the largest 400 companies as well as their annual salary. We conducted an ANOVA and found there was sufficient evidence to suggest at least one of the pairs of zodiac signs had mean annual salaries that are different from one another (at α=0.1). The test statistic and p-value for the post-hoc multiple comparison test that compares the salaries of Sagittarius and Leo CEOS is below. How many errors did we make in these calculations and conclusion?</vt:lpstr>
      <vt:lpstr>PowerPoint Presentation</vt:lpstr>
      <vt:lpstr>The general structure for a CLT confidence interval for μ and a bootstrap confidence interval (SE method) for μ has three components (see below). How many of these components are the same for both a CLT confidence interval for μ (assume we don’t know σ) and a bootstrap confidence interval for μ (SE method)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figure below shows three unimodal and symmetric curves. Which of the following is most plausible?</vt:lpstr>
      <vt:lpstr>The figure below shows three unimodal and symmetric curves. Which of the following is most plausible?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Midterm 2 Review</dc:title>
  <dc:creator>Dr Victoria Ellison, Ph.D.</dc:creator>
  <cp:lastModifiedBy>Dr Victoria Ellison, Ph.D.</cp:lastModifiedBy>
  <cp:revision>57</cp:revision>
  <cp:lastPrinted>2019-03-27T18:35:18Z</cp:lastPrinted>
  <dcterms:created xsi:type="dcterms:W3CDTF">2019-03-26T16:19:15Z</dcterms:created>
  <dcterms:modified xsi:type="dcterms:W3CDTF">2019-03-27T20:24:45Z</dcterms:modified>
</cp:coreProperties>
</file>